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theme/themeOverride1.xml" ContentType="application/vnd.openxmlformats-officedocument.themeOverr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73"/>
  </p:notesMasterIdLst>
  <p:sldIdLst>
    <p:sldId id="257" r:id="rId2"/>
    <p:sldId id="1096" r:id="rId3"/>
    <p:sldId id="1098" r:id="rId4"/>
    <p:sldId id="1279" r:id="rId5"/>
    <p:sldId id="1280" r:id="rId6"/>
    <p:sldId id="1094" r:id="rId7"/>
    <p:sldId id="1281" r:id="rId8"/>
    <p:sldId id="1282" r:id="rId9"/>
    <p:sldId id="1283" r:id="rId10"/>
    <p:sldId id="1284" r:id="rId11"/>
    <p:sldId id="1353" r:id="rId12"/>
    <p:sldId id="1287" r:id="rId13"/>
    <p:sldId id="1288" r:id="rId14"/>
    <p:sldId id="1285" r:id="rId15"/>
    <p:sldId id="1289" r:id="rId16"/>
    <p:sldId id="1290" r:id="rId17"/>
    <p:sldId id="1291" r:id="rId18"/>
    <p:sldId id="1292" r:id="rId19"/>
    <p:sldId id="1429" r:id="rId20"/>
    <p:sldId id="1234" r:id="rId21"/>
    <p:sldId id="1293" r:id="rId22"/>
    <p:sldId id="1294" r:id="rId23"/>
    <p:sldId id="1295" r:id="rId24"/>
    <p:sldId id="271" r:id="rId25"/>
    <p:sldId id="1296" r:id="rId26"/>
    <p:sldId id="1297" r:id="rId27"/>
    <p:sldId id="600" r:id="rId28"/>
    <p:sldId id="318" r:id="rId29"/>
    <p:sldId id="601" r:id="rId30"/>
    <p:sldId id="1298" r:id="rId31"/>
    <p:sldId id="1299" r:id="rId32"/>
    <p:sldId id="1300" r:id="rId33"/>
    <p:sldId id="901" r:id="rId34"/>
    <p:sldId id="902" r:id="rId35"/>
    <p:sldId id="1301" r:id="rId36"/>
    <p:sldId id="1302" r:id="rId37"/>
    <p:sldId id="1303" r:id="rId38"/>
    <p:sldId id="1304" r:id="rId39"/>
    <p:sldId id="1305" r:id="rId40"/>
    <p:sldId id="1276" r:id="rId41"/>
    <p:sldId id="1306" r:id="rId42"/>
    <p:sldId id="1307" r:id="rId43"/>
    <p:sldId id="1308" r:id="rId44"/>
    <p:sldId id="883" r:id="rId45"/>
    <p:sldId id="898" r:id="rId46"/>
    <p:sldId id="1309" r:id="rId47"/>
    <p:sldId id="1310" r:id="rId48"/>
    <p:sldId id="1171" r:id="rId49"/>
    <p:sldId id="1311" r:id="rId50"/>
    <p:sldId id="1312" r:id="rId51"/>
    <p:sldId id="1313" r:id="rId52"/>
    <p:sldId id="1172" r:id="rId53"/>
    <p:sldId id="1229" r:id="rId54"/>
    <p:sldId id="1314" r:id="rId55"/>
    <p:sldId id="1315" r:id="rId56"/>
    <p:sldId id="1316" r:id="rId57"/>
    <p:sldId id="1317" r:id="rId58"/>
    <p:sldId id="1318" r:id="rId59"/>
    <p:sldId id="1173" r:id="rId60"/>
    <p:sldId id="1169" r:id="rId61"/>
    <p:sldId id="1319" r:id="rId62"/>
    <p:sldId id="1320" r:id="rId63"/>
    <p:sldId id="1321" r:id="rId64"/>
    <p:sldId id="1322" r:id="rId65"/>
    <p:sldId id="1323" r:id="rId66"/>
    <p:sldId id="958" r:id="rId67"/>
    <p:sldId id="959" r:id="rId68"/>
    <p:sldId id="960" r:id="rId69"/>
    <p:sldId id="971" r:id="rId70"/>
    <p:sldId id="961" r:id="rId71"/>
    <p:sldId id="962" r:id="rId72"/>
    <p:sldId id="966" r:id="rId73"/>
    <p:sldId id="967" r:id="rId74"/>
    <p:sldId id="963" r:id="rId75"/>
    <p:sldId id="970" r:id="rId76"/>
    <p:sldId id="972" r:id="rId77"/>
    <p:sldId id="973" r:id="rId78"/>
    <p:sldId id="974" r:id="rId79"/>
    <p:sldId id="267" r:id="rId80"/>
    <p:sldId id="272" r:id="rId81"/>
    <p:sldId id="273" r:id="rId82"/>
    <p:sldId id="596" r:id="rId83"/>
    <p:sldId id="597" r:id="rId84"/>
    <p:sldId id="598" r:id="rId85"/>
    <p:sldId id="599" r:id="rId86"/>
    <p:sldId id="602" r:id="rId87"/>
    <p:sldId id="1356" r:id="rId88"/>
    <p:sldId id="604" r:id="rId89"/>
    <p:sldId id="605" r:id="rId90"/>
    <p:sldId id="606" r:id="rId91"/>
    <p:sldId id="607" r:id="rId92"/>
    <p:sldId id="285" r:id="rId93"/>
    <p:sldId id="286" r:id="rId94"/>
    <p:sldId id="289" r:id="rId95"/>
    <p:sldId id="290" r:id="rId96"/>
    <p:sldId id="292" r:id="rId97"/>
    <p:sldId id="293" r:id="rId98"/>
    <p:sldId id="1418" r:id="rId99"/>
    <p:sldId id="1392" r:id="rId100"/>
    <p:sldId id="1420" r:id="rId101"/>
    <p:sldId id="848" r:id="rId102"/>
    <p:sldId id="849" r:id="rId103"/>
    <p:sldId id="1324" r:id="rId104"/>
    <p:sldId id="851" r:id="rId105"/>
    <p:sldId id="331" r:id="rId106"/>
    <p:sldId id="1144" r:id="rId107"/>
    <p:sldId id="336" r:id="rId108"/>
    <p:sldId id="852" r:id="rId109"/>
    <p:sldId id="334" r:id="rId110"/>
    <p:sldId id="1394" r:id="rId111"/>
    <p:sldId id="1395" r:id="rId112"/>
    <p:sldId id="1401" r:id="rId113"/>
    <p:sldId id="1402" r:id="rId114"/>
    <p:sldId id="1415" r:id="rId115"/>
    <p:sldId id="298" r:id="rId116"/>
    <p:sldId id="302" r:id="rId117"/>
    <p:sldId id="1421" r:id="rId118"/>
    <p:sldId id="1278" r:id="rId119"/>
    <p:sldId id="1351" r:id="rId120"/>
    <p:sldId id="1104" r:id="rId121"/>
    <p:sldId id="1147" r:id="rId122"/>
    <p:sldId id="1150" r:id="rId123"/>
    <p:sldId id="305" r:id="rId124"/>
    <p:sldId id="1151" r:id="rId125"/>
    <p:sldId id="306" r:id="rId126"/>
    <p:sldId id="307" r:id="rId127"/>
    <p:sldId id="308" r:id="rId128"/>
    <p:sldId id="1105" r:id="rId129"/>
    <p:sldId id="1148" r:id="rId130"/>
    <p:sldId id="1152" r:id="rId131"/>
    <p:sldId id="311" r:id="rId132"/>
    <p:sldId id="1153" r:id="rId133"/>
    <p:sldId id="312" r:id="rId134"/>
    <p:sldId id="313" r:id="rId135"/>
    <p:sldId id="314" r:id="rId136"/>
    <p:sldId id="1242" r:id="rId137"/>
    <p:sldId id="1325" r:id="rId138"/>
    <p:sldId id="315" r:id="rId139"/>
    <p:sldId id="316" r:id="rId140"/>
    <p:sldId id="1158" r:id="rId141"/>
    <p:sldId id="1156" r:id="rId142"/>
    <p:sldId id="1109" r:id="rId143"/>
    <p:sldId id="1157" r:id="rId144"/>
    <p:sldId id="1110" r:id="rId145"/>
    <p:sldId id="1326" r:id="rId146"/>
    <p:sldId id="1327" r:id="rId147"/>
    <p:sldId id="1078" r:id="rId148"/>
    <p:sldId id="319" r:id="rId149"/>
    <p:sldId id="847" r:id="rId150"/>
    <p:sldId id="320" r:id="rId151"/>
    <p:sldId id="1149" r:id="rId152"/>
    <p:sldId id="1111" r:id="rId153"/>
    <p:sldId id="1154" r:id="rId154"/>
    <p:sldId id="1107" r:id="rId155"/>
    <p:sldId id="1155" r:id="rId156"/>
    <p:sldId id="1108" r:id="rId157"/>
    <p:sldId id="1106" r:id="rId158"/>
    <p:sldId id="321" r:id="rId159"/>
    <p:sldId id="322" r:id="rId160"/>
    <p:sldId id="323" r:id="rId161"/>
    <p:sldId id="324" r:id="rId162"/>
    <p:sldId id="325" r:id="rId163"/>
    <p:sldId id="326" r:id="rId164"/>
    <p:sldId id="327" r:id="rId165"/>
    <p:sldId id="328" r:id="rId166"/>
    <p:sldId id="329" r:id="rId167"/>
    <p:sldId id="330" r:id="rId168"/>
    <p:sldId id="337" r:id="rId169"/>
    <p:sldId id="338" r:id="rId170"/>
    <p:sldId id="339" r:id="rId171"/>
    <p:sldId id="1159" r:id="rId172"/>
    <p:sldId id="1163" r:id="rId173"/>
    <p:sldId id="1160" r:id="rId174"/>
    <p:sldId id="1164" r:id="rId175"/>
    <p:sldId id="1161" r:id="rId176"/>
    <p:sldId id="1165" r:id="rId177"/>
    <p:sldId id="1167" r:id="rId178"/>
    <p:sldId id="1162" r:id="rId179"/>
    <p:sldId id="1166" r:id="rId180"/>
    <p:sldId id="1140" r:id="rId181"/>
    <p:sldId id="340" r:id="rId182"/>
    <p:sldId id="341" r:id="rId183"/>
    <p:sldId id="342" r:id="rId184"/>
    <p:sldId id="343" r:id="rId185"/>
    <p:sldId id="344" r:id="rId186"/>
    <p:sldId id="345" r:id="rId187"/>
    <p:sldId id="346" r:id="rId188"/>
    <p:sldId id="347" r:id="rId189"/>
    <p:sldId id="348" r:id="rId190"/>
    <p:sldId id="349" r:id="rId191"/>
    <p:sldId id="350" r:id="rId192"/>
    <p:sldId id="351" r:id="rId193"/>
    <p:sldId id="352" r:id="rId194"/>
    <p:sldId id="1079" r:id="rId195"/>
    <p:sldId id="1080" r:id="rId196"/>
    <p:sldId id="353" r:id="rId197"/>
    <p:sldId id="354" r:id="rId198"/>
    <p:sldId id="1007" r:id="rId199"/>
    <p:sldId id="355" r:id="rId200"/>
    <p:sldId id="356" r:id="rId201"/>
    <p:sldId id="357" r:id="rId202"/>
    <p:sldId id="358" r:id="rId203"/>
    <p:sldId id="359" r:id="rId204"/>
    <p:sldId id="1328" r:id="rId205"/>
    <p:sldId id="361" r:id="rId206"/>
    <p:sldId id="1131" r:id="rId207"/>
    <p:sldId id="362" r:id="rId208"/>
    <p:sldId id="365" r:id="rId209"/>
    <p:sldId id="1382" r:id="rId210"/>
    <p:sldId id="366" r:id="rId211"/>
    <p:sldId id="367" r:id="rId212"/>
    <p:sldId id="368" r:id="rId213"/>
    <p:sldId id="369" r:id="rId214"/>
    <p:sldId id="371" r:id="rId215"/>
    <p:sldId id="1126" r:id="rId216"/>
    <p:sldId id="372" r:id="rId217"/>
    <p:sldId id="1125" r:id="rId218"/>
    <p:sldId id="373" r:id="rId219"/>
    <p:sldId id="1422" r:id="rId220"/>
    <p:sldId id="374" r:id="rId221"/>
    <p:sldId id="375" r:id="rId222"/>
    <p:sldId id="376" r:id="rId223"/>
    <p:sldId id="377" r:id="rId224"/>
    <p:sldId id="380" r:id="rId225"/>
    <p:sldId id="381" r:id="rId226"/>
    <p:sldId id="382" r:id="rId227"/>
    <p:sldId id="383" r:id="rId228"/>
    <p:sldId id="1273" r:id="rId229"/>
    <p:sldId id="1335" r:id="rId230"/>
    <p:sldId id="1336" r:id="rId231"/>
    <p:sldId id="1081" r:id="rId232"/>
    <p:sldId id="384" r:id="rId233"/>
    <p:sldId id="385" r:id="rId234"/>
    <p:sldId id="386" r:id="rId235"/>
    <p:sldId id="387" r:id="rId236"/>
    <p:sldId id="388" r:id="rId237"/>
    <p:sldId id="389" r:id="rId238"/>
    <p:sldId id="390" r:id="rId239"/>
    <p:sldId id="391" r:id="rId240"/>
    <p:sldId id="853" r:id="rId241"/>
    <p:sldId id="1102" r:id="rId242"/>
    <p:sldId id="857" r:id="rId243"/>
    <p:sldId id="858" r:id="rId244"/>
    <p:sldId id="1251" r:id="rId245"/>
    <p:sldId id="1414" r:id="rId246"/>
    <p:sldId id="393" r:id="rId247"/>
    <p:sldId id="394" r:id="rId248"/>
    <p:sldId id="395" r:id="rId249"/>
    <p:sldId id="397" r:id="rId250"/>
    <p:sldId id="398" r:id="rId251"/>
    <p:sldId id="402" r:id="rId252"/>
    <p:sldId id="1357" r:id="rId253"/>
    <p:sldId id="403" r:id="rId254"/>
    <p:sldId id="404" r:id="rId255"/>
    <p:sldId id="405" r:id="rId256"/>
    <p:sldId id="406" r:id="rId257"/>
    <p:sldId id="1424" r:id="rId258"/>
    <p:sldId id="413" r:id="rId259"/>
    <p:sldId id="414" r:id="rId260"/>
    <p:sldId id="415" r:id="rId261"/>
    <p:sldId id="416" r:id="rId262"/>
    <p:sldId id="417" r:id="rId263"/>
    <p:sldId id="418" r:id="rId264"/>
    <p:sldId id="419" r:id="rId265"/>
    <p:sldId id="420" r:id="rId266"/>
    <p:sldId id="421" r:id="rId267"/>
    <p:sldId id="1113" r:id="rId268"/>
    <p:sldId id="1211" r:id="rId269"/>
    <p:sldId id="1042" r:id="rId270"/>
    <p:sldId id="1114" r:id="rId271"/>
    <p:sldId id="1127" r:id="rId272"/>
    <p:sldId id="1115" r:id="rId273"/>
    <p:sldId id="1116" r:id="rId274"/>
    <p:sldId id="428" r:id="rId275"/>
    <p:sldId id="429" r:id="rId276"/>
    <p:sldId id="1128" r:id="rId277"/>
    <p:sldId id="1248" r:id="rId278"/>
    <p:sldId id="1215" r:id="rId279"/>
    <p:sldId id="1427" r:id="rId280"/>
    <p:sldId id="1249" r:id="rId281"/>
    <p:sldId id="1212" r:id="rId282"/>
    <p:sldId id="1213" r:id="rId283"/>
    <p:sldId id="1216" r:id="rId284"/>
    <p:sldId id="1210" r:id="rId285"/>
    <p:sldId id="1250" r:id="rId286"/>
    <p:sldId id="1217" r:id="rId287"/>
    <p:sldId id="1226" r:id="rId288"/>
    <p:sldId id="434" r:id="rId289"/>
    <p:sldId id="1358" r:id="rId290"/>
    <p:sldId id="436" r:id="rId291"/>
    <p:sldId id="437" r:id="rId292"/>
    <p:sldId id="438" r:id="rId293"/>
    <p:sldId id="443" r:id="rId294"/>
    <p:sldId id="445" r:id="rId295"/>
    <p:sldId id="446" r:id="rId296"/>
    <p:sldId id="1329" r:id="rId297"/>
    <p:sldId id="1330" r:id="rId298"/>
    <p:sldId id="1331" r:id="rId299"/>
    <p:sldId id="1332" r:id="rId300"/>
    <p:sldId id="1333" r:id="rId301"/>
    <p:sldId id="1334" r:id="rId302"/>
    <p:sldId id="440" r:id="rId303"/>
    <p:sldId id="441" r:id="rId304"/>
    <p:sldId id="442" r:id="rId305"/>
    <p:sldId id="453" r:id="rId306"/>
    <p:sldId id="454" r:id="rId307"/>
    <p:sldId id="455" r:id="rId308"/>
    <p:sldId id="456" r:id="rId309"/>
    <p:sldId id="1059" r:id="rId310"/>
    <p:sldId id="1060" r:id="rId311"/>
    <p:sldId id="457" r:id="rId312"/>
    <p:sldId id="458" r:id="rId313"/>
    <p:sldId id="459" r:id="rId314"/>
    <p:sldId id="460" r:id="rId315"/>
    <p:sldId id="461" r:id="rId316"/>
    <p:sldId id="462" r:id="rId317"/>
    <p:sldId id="463" r:id="rId318"/>
    <p:sldId id="464" r:id="rId319"/>
    <p:sldId id="467" r:id="rId320"/>
    <p:sldId id="468" r:id="rId321"/>
    <p:sldId id="470" r:id="rId322"/>
    <p:sldId id="471" r:id="rId323"/>
    <p:sldId id="472" r:id="rId324"/>
    <p:sldId id="473" r:id="rId325"/>
    <p:sldId id="477" r:id="rId326"/>
    <p:sldId id="478" r:id="rId327"/>
    <p:sldId id="479" r:id="rId328"/>
    <p:sldId id="480" r:id="rId329"/>
    <p:sldId id="481" r:id="rId330"/>
    <p:sldId id="482" r:id="rId331"/>
    <p:sldId id="483" r:id="rId332"/>
    <p:sldId id="484" r:id="rId333"/>
    <p:sldId id="485" r:id="rId334"/>
    <p:sldId id="486" r:id="rId335"/>
    <p:sldId id="487" r:id="rId336"/>
    <p:sldId id="488" r:id="rId337"/>
    <p:sldId id="489" r:id="rId338"/>
    <p:sldId id="490" r:id="rId339"/>
    <p:sldId id="491" r:id="rId340"/>
    <p:sldId id="492" r:id="rId341"/>
    <p:sldId id="493" r:id="rId342"/>
    <p:sldId id="494" r:id="rId343"/>
    <p:sldId id="495" r:id="rId344"/>
    <p:sldId id="496" r:id="rId345"/>
    <p:sldId id="497" r:id="rId346"/>
    <p:sldId id="1354" r:id="rId347"/>
    <p:sldId id="498" r:id="rId348"/>
    <p:sldId id="499" r:id="rId349"/>
    <p:sldId id="500" r:id="rId350"/>
    <p:sldId id="501" r:id="rId351"/>
    <p:sldId id="1196" r:id="rId352"/>
    <p:sldId id="502" r:id="rId353"/>
    <p:sldId id="504" r:id="rId354"/>
    <p:sldId id="505" r:id="rId355"/>
    <p:sldId id="506" r:id="rId356"/>
    <p:sldId id="507" r:id="rId357"/>
    <p:sldId id="508" r:id="rId358"/>
    <p:sldId id="1274" r:id="rId359"/>
    <p:sldId id="509" r:id="rId360"/>
    <p:sldId id="510" r:id="rId361"/>
    <p:sldId id="1197" r:id="rId362"/>
    <p:sldId id="511" r:id="rId363"/>
    <p:sldId id="512" r:id="rId364"/>
    <p:sldId id="513" r:id="rId365"/>
    <p:sldId id="1198" r:id="rId366"/>
    <p:sldId id="1355" r:id="rId367"/>
    <p:sldId id="514" r:id="rId368"/>
    <p:sldId id="515" r:id="rId369"/>
    <p:sldId id="1272" r:id="rId370"/>
    <p:sldId id="516" r:id="rId371"/>
    <p:sldId id="517" r:id="rId372"/>
    <p:sldId id="518" r:id="rId373"/>
    <p:sldId id="519" r:id="rId374"/>
    <p:sldId id="520" r:id="rId375"/>
    <p:sldId id="521" r:id="rId376"/>
    <p:sldId id="522" r:id="rId377"/>
    <p:sldId id="523" r:id="rId378"/>
    <p:sldId id="1123" r:id="rId379"/>
    <p:sldId id="524" r:id="rId380"/>
    <p:sldId id="1124" r:id="rId381"/>
    <p:sldId id="525" r:id="rId382"/>
    <p:sldId id="526" r:id="rId383"/>
    <p:sldId id="527" r:id="rId384"/>
    <p:sldId id="1122" r:id="rId385"/>
    <p:sldId id="529" r:id="rId386"/>
    <p:sldId id="530" r:id="rId387"/>
    <p:sldId id="531" r:id="rId388"/>
    <p:sldId id="532" r:id="rId389"/>
    <p:sldId id="533" r:id="rId390"/>
    <p:sldId id="534" r:id="rId391"/>
    <p:sldId id="535" r:id="rId392"/>
    <p:sldId id="536" r:id="rId393"/>
    <p:sldId id="537" r:id="rId394"/>
    <p:sldId id="538" r:id="rId395"/>
    <p:sldId id="539" r:id="rId396"/>
    <p:sldId id="540" r:id="rId397"/>
    <p:sldId id="541" r:id="rId398"/>
    <p:sldId id="542" r:id="rId399"/>
    <p:sldId id="543" r:id="rId400"/>
    <p:sldId id="544" r:id="rId401"/>
    <p:sldId id="545" r:id="rId402"/>
    <p:sldId id="546" r:id="rId403"/>
    <p:sldId id="547" r:id="rId404"/>
    <p:sldId id="548" r:id="rId405"/>
    <p:sldId id="549" r:id="rId406"/>
    <p:sldId id="550" r:id="rId407"/>
    <p:sldId id="551" r:id="rId408"/>
    <p:sldId id="552" r:id="rId409"/>
    <p:sldId id="553" r:id="rId410"/>
    <p:sldId id="554" r:id="rId411"/>
    <p:sldId id="555" r:id="rId412"/>
    <p:sldId id="556" r:id="rId413"/>
    <p:sldId id="557" r:id="rId414"/>
    <p:sldId id="558" r:id="rId415"/>
    <p:sldId id="619" r:id="rId416"/>
    <p:sldId id="620" r:id="rId417"/>
    <p:sldId id="621" r:id="rId418"/>
    <p:sldId id="622" r:id="rId419"/>
    <p:sldId id="623" r:id="rId420"/>
    <p:sldId id="624" r:id="rId421"/>
    <p:sldId id="625" r:id="rId422"/>
    <p:sldId id="626" r:id="rId423"/>
    <p:sldId id="627" r:id="rId424"/>
    <p:sldId id="628" r:id="rId425"/>
    <p:sldId id="629" r:id="rId426"/>
    <p:sldId id="630" r:id="rId427"/>
    <p:sldId id="631" r:id="rId428"/>
    <p:sldId id="860" r:id="rId429"/>
    <p:sldId id="861" r:id="rId430"/>
    <p:sldId id="862" r:id="rId431"/>
    <p:sldId id="632" r:id="rId432"/>
    <p:sldId id="633" r:id="rId433"/>
    <p:sldId id="634" r:id="rId434"/>
    <p:sldId id="1086" r:id="rId435"/>
    <p:sldId id="635" r:id="rId436"/>
    <p:sldId id="1087" r:id="rId437"/>
    <p:sldId id="636" r:id="rId438"/>
    <p:sldId id="637" r:id="rId439"/>
    <p:sldId id="1088" r:id="rId440"/>
    <p:sldId id="638" r:id="rId441"/>
    <p:sldId id="639" r:id="rId442"/>
    <p:sldId id="640" r:id="rId443"/>
    <p:sldId id="641" r:id="rId444"/>
    <p:sldId id="642" r:id="rId445"/>
    <p:sldId id="643" r:id="rId446"/>
    <p:sldId id="644" r:id="rId447"/>
    <p:sldId id="645" r:id="rId448"/>
    <p:sldId id="646" r:id="rId449"/>
    <p:sldId id="1417" r:id="rId450"/>
    <p:sldId id="647" r:id="rId451"/>
    <p:sldId id="648" r:id="rId452"/>
    <p:sldId id="649" r:id="rId453"/>
    <p:sldId id="650" r:id="rId454"/>
    <p:sldId id="651" r:id="rId455"/>
    <p:sldId id="652" r:id="rId456"/>
    <p:sldId id="653" r:id="rId457"/>
    <p:sldId id="654" r:id="rId458"/>
    <p:sldId id="655" r:id="rId459"/>
    <p:sldId id="656" r:id="rId460"/>
    <p:sldId id="657" r:id="rId461"/>
    <p:sldId id="658" r:id="rId462"/>
    <p:sldId id="669" r:id="rId463"/>
    <p:sldId id="670" r:id="rId464"/>
    <p:sldId id="1139" r:id="rId465"/>
    <p:sldId id="661" r:id="rId466"/>
    <p:sldId id="662" r:id="rId467"/>
    <p:sldId id="663" r:id="rId468"/>
    <p:sldId id="1132" r:id="rId469"/>
    <p:sldId id="668" r:id="rId470"/>
    <p:sldId id="672" r:id="rId471"/>
    <p:sldId id="1136" r:id="rId472"/>
    <p:sldId id="1137" r:id="rId473"/>
    <p:sldId id="1138" r:id="rId474"/>
    <p:sldId id="675" r:id="rId475"/>
    <p:sldId id="676" r:id="rId476"/>
    <p:sldId id="677" r:id="rId477"/>
    <p:sldId id="678" r:id="rId478"/>
    <p:sldId id="679" r:id="rId479"/>
    <p:sldId id="680" r:id="rId480"/>
    <p:sldId id="1428" r:id="rId481"/>
    <p:sldId id="681" r:id="rId482"/>
    <p:sldId id="682" r:id="rId483"/>
    <p:sldId id="683" r:id="rId484"/>
    <p:sldId id="684" r:id="rId485"/>
    <p:sldId id="686" r:id="rId486"/>
    <p:sldId id="1337" r:id="rId487"/>
    <p:sldId id="688" r:id="rId488"/>
    <p:sldId id="691" r:id="rId489"/>
    <p:sldId id="1133" r:id="rId490"/>
    <p:sldId id="692" r:id="rId491"/>
    <p:sldId id="1134" r:id="rId492"/>
    <p:sldId id="1135" r:id="rId493"/>
    <p:sldId id="693" r:id="rId494"/>
    <p:sldId id="1403" r:id="rId495"/>
    <p:sldId id="1367" r:id="rId496"/>
    <p:sldId id="1377" r:id="rId497"/>
    <p:sldId id="1379" r:id="rId498"/>
    <p:sldId id="1368" r:id="rId499"/>
    <p:sldId id="1369" r:id="rId500"/>
    <p:sldId id="1380" r:id="rId501"/>
    <p:sldId id="1381" r:id="rId502"/>
    <p:sldId id="1370" r:id="rId503"/>
    <p:sldId id="1371" r:id="rId504"/>
    <p:sldId id="1372" r:id="rId505"/>
    <p:sldId id="1373" r:id="rId506"/>
    <p:sldId id="1374" r:id="rId507"/>
    <p:sldId id="1375" r:id="rId508"/>
    <p:sldId id="689" r:id="rId509"/>
    <p:sldId id="690" r:id="rId510"/>
    <p:sldId id="694" r:id="rId511"/>
    <p:sldId id="695" r:id="rId512"/>
    <p:sldId id="696" r:id="rId513"/>
    <p:sldId id="697" r:id="rId514"/>
    <p:sldId id="698" r:id="rId515"/>
    <p:sldId id="1338" r:id="rId516"/>
    <p:sldId id="699" r:id="rId517"/>
    <p:sldId id="700" r:id="rId518"/>
    <p:sldId id="707" r:id="rId519"/>
    <p:sldId id="701" r:id="rId520"/>
    <p:sldId id="702" r:id="rId521"/>
    <p:sldId id="703" r:id="rId522"/>
    <p:sldId id="704" r:id="rId523"/>
    <p:sldId id="1130" r:id="rId524"/>
    <p:sldId id="705" r:id="rId525"/>
    <p:sldId id="708" r:id="rId526"/>
    <p:sldId id="1089" r:id="rId527"/>
    <p:sldId id="864" r:id="rId528"/>
    <p:sldId id="709" r:id="rId529"/>
    <p:sldId id="710" r:id="rId530"/>
    <p:sldId id="711" r:id="rId531"/>
    <p:sldId id="712" r:id="rId532"/>
    <p:sldId id="713" r:id="rId533"/>
    <p:sldId id="714" r:id="rId534"/>
    <p:sldId id="715" r:id="rId535"/>
    <p:sldId id="716" r:id="rId536"/>
    <p:sldId id="717" r:id="rId537"/>
    <p:sldId id="718" r:id="rId538"/>
    <p:sldId id="719" r:id="rId539"/>
    <p:sldId id="720" r:id="rId540"/>
    <p:sldId id="721" r:id="rId541"/>
    <p:sldId id="722" r:id="rId542"/>
    <p:sldId id="723" r:id="rId543"/>
    <p:sldId id="724" r:id="rId544"/>
    <p:sldId id="725" r:id="rId545"/>
    <p:sldId id="726" r:id="rId546"/>
    <p:sldId id="727" r:id="rId547"/>
    <p:sldId id="728" r:id="rId548"/>
    <p:sldId id="729" r:id="rId549"/>
    <p:sldId id="1404" r:id="rId550"/>
    <p:sldId id="1405" r:id="rId551"/>
    <p:sldId id="730" r:id="rId552"/>
    <p:sldId id="731" r:id="rId553"/>
    <p:sldId id="732" r:id="rId554"/>
    <p:sldId id="733" r:id="rId555"/>
    <p:sldId id="734" r:id="rId556"/>
    <p:sldId id="735" r:id="rId557"/>
    <p:sldId id="736" r:id="rId558"/>
    <p:sldId id="737" r:id="rId559"/>
    <p:sldId id="738" r:id="rId560"/>
    <p:sldId id="739" r:id="rId561"/>
    <p:sldId id="740" r:id="rId562"/>
    <p:sldId id="741" r:id="rId563"/>
    <p:sldId id="742" r:id="rId564"/>
    <p:sldId id="743" r:id="rId565"/>
    <p:sldId id="744" r:id="rId566"/>
    <p:sldId id="745" r:id="rId567"/>
    <p:sldId id="746" r:id="rId568"/>
    <p:sldId id="747" r:id="rId569"/>
    <p:sldId id="748" r:id="rId570"/>
    <p:sldId id="749" r:id="rId571"/>
    <p:sldId id="750" r:id="rId572"/>
    <p:sldId id="751" r:id="rId573"/>
    <p:sldId id="752" r:id="rId574"/>
    <p:sldId id="753" r:id="rId575"/>
    <p:sldId id="754" r:id="rId576"/>
    <p:sldId id="755" r:id="rId577"/>
    <p:sldId id="756" r:id="rId578"/>
    <p:sldId id="757" r:id="rId579"/>
    <p:sldId id="758" r:id="rId580"/>
    <p:sldId id="759" r:id="rId581"/>
    <p:sldId id="760" r:id="rId582"/>
    <p:sldId id="761" r:id="rId583"/>
    <p:sldId id="762" r:id="rId584"/>
    <p:sldId id="763" r:id="rId585"/>
    <p:sldId id="764" r:id="rId586"/>
    <p:sldId id="765" r:id="rId587"/>
    <p:sldId id="766" r:id="rId588"/>
    <p:sldId id="767" r:id="rId589"/>
    <p:sldId id="768" r:id="rId590"/>
    <p:sldId id="769" r:id="rId591"/>
    <p:sldId id="770" r:id="rId592"/>
    <p:sldId id="771" r:id="rId593"/>
    <p:sldId id="772" r:id="rId594"/>
    <p:sldId id="773" r:id="rId595"/>
    <p:sldId id="774" r:id="rId596"/>
    <p:sldId id="775" r:id="rId597"/>
    <p:sldId id="776" r:id="rId598"/>
    <p:sldId id="777" r:id="rId599"/>
    <p:sldId id="778" r:id="rId600"/>
    <p:sldId id="779" r:id="rId601"/>
    <p:sldId id="780" r:id="rId602"/>
    <p:sldId id="781" r:id="rId603"/>
    <p:sldId id="782" r:id="rId604"/>
    <p:sldId id="783" r:id="rId605"/>
    <p:sldId id="784" r:id="rId606"/>
    <p:sldId id="785" r:id="rId607"/>
    <p:sldId id="786" r:id="rId608"/>
    <p:sldId id="787" r:id="rId609"/>
    <p:sldId id="788" r:id="rId610"/>
    <p:sldId id="789" r:id="rId611"/>
    <p:sldId id="790" r:id="rId612"/>
    <p:sldId id="791" r:id="rId613"/>
    <p:sldId id="792" r:id="rId614"/>
    <p:sldId id="793" r:id="rId615"/>
    <p:sldId id="794" r:id="rId616"/>
    <p:sldId id="795" r:id="rId617"/>
    <p:sldId id="796" r:id="rId618"/>
    <p:sldId id="797" r:id="rId619"/>
    <p:sldId id="798" r:id="rId620"/>
    <p:sldId id="799" r:id="rId621"/>
    <p:sldId id="800" r:id="rId622"/>
    <p:sldId id="1339" r:id="rId623"/>
    <p:sldId id="1340" r:id="rId624"/>
    <p:sldId id="801" r:id="rId625"/>
    <p:sldId id="802" r:id="rId626"/>
    <p:sldId id="803" r:id="rId627"/>
    <p:sldId id="804" r:id="rId628"/>
    <p:sldId id="805" r:id="rId629"/>
    <p:sldId id="806" r:id="rId630"/>
    <p:sldId id="807" r:id="rId631"/>
    <p:sldId id="808" r:id="rId632"/>
    <p:sldId id="809" r:id="rId633"/>
    <p:sldId id="810" r:id="rId634"/>
    <p:sldId id="811" r:id="rId635"/>
    <p:sldId id="812" r:id="rId636"/>
    <p:sldId id="813" r:id="rId637"/>
    <p:sldId id="814" r:id="rId638"/>
    <p:sldId id="815" r:id="rId639"/>
    <p:sldId id="816" r:id="rId640"/>
    <p:sldId id="817" r:id="rId641"/>
    <p:sldId id="818" r:id="rId642"/>
    <p:sldId id="819" r:id="rId643"/>
    <p:sldId id="820" r:id="rId644"/>
    <p:sldId id="821" r:id="rId645"/>
    <p:sldId id="822" r:id="rId646"/>
    <p:sldId id="823" r:id="rId647"/>
    <p:sldId id="824" r:id="rId648"/>
    <p:sldId id="825" r:id="rId649"/>
    <p:sldId id="826" r:id="rId650"/>
    <p:sldId id="827" r:id="rId651"/>
    <p:sldId id="828" r:id="rId652"/>
    <p:sldId id="829" r:id="rId653"/>
    <p:sldId id="830" r:id="rId654"/>
    <p:sldId id="831" r:id="rId655"/>
    <p:sldId id="832" r:id="rId656"/>
    <p:sldId id="833" r:id="rId657"/>
    <p:sldId id="834" r:id="rId658"/>
    <p:sldId id="835" r:id="rId659"/>
    <p:sldId id="836" r:id="rId660"/>
    <p:sldId id="837" r:id="rId661"/>
    <p:sldId id="838" r:id="rId662"/>
    <p:sldId id="839" r:id="rId663"/>
    <p:sldId id="840" r:id="rId664"/>
    <p:sldId id="841" r:id="rId665"/>
    <p:sldId id="842" r:id="rId666"/>
    <p:sldId id="843" r:id="rId667"/>
    <p:sldId id="844" r:id="rId668"/>
    <p:sldId id="845" r:id="rId669"/>
    <p:sldId id="863" r:id="rId670"/>
    <p:sldId id="865" r:id="rId671"/>
    <p:sldId id="846" r:id="rId672"/>
  </p:sldIdLst>
  <p:sldSz cx="12190413"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A3D14946-8297-4856-B082-4FEFA482017C}">
          <p14:sldIdLst>
            <p14:sldId id="257"/>
            <p14:sldId id="1096"/>
            <p14:sldId id="1098"/>
            <p14:sldId id="1279"/>
            <p14:sldId id="1280"/>
            <p14:sldId id="1094"/>
            <p14:sldId id="1281"/>
            <p14:sldId id="1282"/>
            <p14:sldId id="1283"/>
            <p14:sldId id="1284"/>
            <p14:sldId id="1353"/>
            <p14:sldId id="1287"/>
            <p14:sldId id="1288"/>
            <p14:sldId id="1285"/>
            <p14:sldId id="1289"/>
            <p14:sldId id="1290"/>
            <p14:sldId id="1291"/>
            <p14:sldId id="1292"/>
            <p14:sldId id="1429"/>
            <p14:sldId id="1234"/>
            <p14:sldId id="1293"/>
            <p14:sldId id="1294"/>
            <p14:sldId id="1295"/>
            <p14:sldId id="271"/>
            <p14:sldId id="1296"/>
            <p14:sldId id="1297"/>
            <p14:sldId id="600"/>
            <p14:sldId id="318"/>
            <p14:sldId id="601"/>
            <p14:sldId id="1298"/>
            <p14:sldId id="1299"/>
            <p14:sldId id="1300"/>
            <p14:sldId id="901"/>
            <p14:sldId id="902"/>
            <p14:sldId id="1301"/>
            <p14:sldId id="1302"/>
            <p14:sldId id="1303"/>
            <p14:sldId id="1304"/>
            <p14:sldId id="1305"/>
            <p14:sldId id="1276"/>
            <p14:sldId id="1306"/>
            <p14:sldId id="1307"/>
            <p14:sldId id="1308"/>
            <p14:sldId id="883"/>
            <p14:sldId id="898"/>
            <p14:sldId id="1309"/>
            <p14:sldId id="1310"/>
            <p14:sldId id="1171"/>
            <p14:sldId id="1311"/>
            <p14:sldId id="1312"/>
            <p14:sldId id="1313"/>
            <p14:sldId id="1172"/>
            <p14:sldId id="1229"/>
            <p14:sldId id="1314"/>
            <p14:sldId id="1315"/>
            <p14:sldId id="1316"/>
            <p14:sldId id="1317"/>
            <p14:sldId id="1318"/>
            <p14:sldId id="1173"/>
            <p14:sldId id="1169"/>
            <p14:sldId id="1319"/>
            <p14:sldId id="1320"/>
            <p14:sldId id="1321"/>
            <p14:sldId id="1322"/>
            <p14:sldId id="1323"/>
            <p14:sldId id="958"/>
            <p14:sldId id="959"/>
            <p14:sldId id="960"/>
            <p14:sldId id="971"/>
            <p14:sldId id="961"/>
            <p14:sldId id="962"/>
            <p14:sldId id="966"/>
            <p14:sldId id="967"/>
            <p14:sldId id="963"/>
            <p14:sldId id="970"/>
            <p14:sldId id="972"/>
            <p14:sldId id="973"/>
            <p14:sldId id="974"/>
            <p14:sldId id="267"/>
            <p14:sldId id="272"/>
            <p14:sldId id="273"/>
            <p14:sldId id="596"/>
            <p14:sldId id="597"/>
            <p14:sldId id="598"/>
            <p14:sldId id="599"/>
            <p14:sldId id="602"/>
            <p14:sldId id="1356"/>
            <p14:sldId id="604"/>
            <p14:sldId id="605"/>
            <p14:sldId id="606"/>
            <p14:sldId id="607"/>
          </p14:sldIdLst>
        </p14:section>
        <p14:section name="Data Defination Language" id="{347E00EC-A70B-42D3-B55A-27753B89E162}">
          <p14:sldIdLst>
            <p14:sldId id="285"/>
            <p14:sldId id="286"/>
            <p14:sldId id="289"/>
            <p14:sldId id="290"/>
            <p14:sldId id="292"/>
            <p14:sldId id="293"/>
            <p14:sldId id="1418"/>
            <p14:sldId id="1392"/>
            <p14:sldId id="1420"/>
            <p14:sldId id="848"/>
            <p14:sldId id="849"/>
            <p14:sldId id="1324"/>
            <p14:sldId id="851"/>
            <p14:sldId id="331"/>
            <p14:sldId id="1144"/>
            <p14:sldId id="336"/>
            <p14:sldId id="852"/>
            <p14:sldId id="334"/>
            <p14:sldId id="1394"/>
            <p14:sldId id="1395"/>
            <p14:sldId id="1401"/>
            <p14:sldId id="1402"/>
            <p14:sldId id="1415"/>
            <p14:sldId id="298"/>
            <p14:sldId id="302"/>
            <p14:sldId id="1421"/>
            <p14:sldId id="1278"/>
            <p14:sldId id="1351"/>
            <p14:sldId id="1104"/>
            <p14:sldId id="1147"/>
            <p14:sldId id="1150"/>
            <p14:sldId id="305"/>
            <p14:sldId id="1151"/>
            <p14:sldId id="306"/>
            <p14:sldId id="307"/>
            <p14:sldId id="308"/>
            <p14:sldId id="1105"/>
            <p14:sldId id="1148"/>
            <p14:sldId id="1152"/>
            <p14:sldId id="311"/>
            <p14:sldId id="1153"/>
            <p14:sldId id="312"/>
            <p14:sldId id="313"/>
            <p14:sldId id="314"/>
            <p14:sldId id="1242"/>
            <p14:sldId id="1325"/>
            <p14:sldId id="315"/>
            <p14:sldId id="316"/>
            <p14:sldId id="1158"/>
            <p14:sldId id="1156"/>
            <p14:sldId id="1109"/>
            <p14:sldId id="1157"/>
            <p14:sldId id="1110"/>
            <p14:sldId id="1326"/>
            <p14:sldId id="1327"/>
            <p14:sldId id="1078"/>
            <p14:sldId id="319"/>
            <p14:sldId id="847"/>
            <p14:sldId id="320"/>
            <p14:sldId id="1149"/>
            <p14:sldId id="1111"/>
            <p14:sldId id="1154"/>
            <p14:sldId id="1107"/>
            <p14:sldId id="1155"/>
            <p14:sldId id="1108"/>
            <p14:sldId id="1106"/>
            <p14:sldId id="321"/>
            <p14:sldId id="322"/>
            <p14:sldId id="323"/>
            <p14:sldId id="324"/>
            <p14:sldId id="325"/>
            <p14:sldId id="326"/>
            <p14:sldId id="327"/>
            <p14:sldId id="328"/>
            <p14:sldId id="329"/>
            <p14:sldId id="330"/>
            <p14:sldId id="337"/>
            <p14:sldId id="338"/>
            <p14:sldId id="339"/>
            <p14:sldId id="1159"/>
            <p14:sldId id="1163"/>
            <p14:sldId id="1160"/>
            <p14:sldId id="1164"/>
            <p14:sldId id="1161"/>
            <p14:sldId id="1165"/>
            <p14:sldId id="1167"/>
            <p14:sldId id="1162"/>
            <p14:sldId id="1166"/>
            <p14:sldId id="1140"/>
            <p14:sldId id="340"/>
            <p14:sldId id="341"/>
            <p14:sldId id="342"/>
            <p14:sldId id="343"/>
            <p14:sldId id="344"/>
            <p14:sldId id="345"/>
            <p14:sldId id="346"/>
            <p14:sldId id="347"/>
            <p14:sldId id="348"/>
            <p14:sldId id="349"/>
            <p14:sldId id="350"/>
            <p14:sldId id="351"/>
            <p14:sldId id="352"/>
            <p14:sldId id="1079"/>
            <p14:sldId id="1080"/>
            <p14:sldId id="353"/>
            <p14:sldId id="354"/>
            <p14:sldId id="1007"/>
            <p14:sldId id="355"/>
            <p14:sldId id="356"/>
            <p14:sldId id="357"/>
            <p14:sldId id="358"/>
            <p14:sldId id="359"/>
            <p14:sldId id="1328"/>
            <p14:sldId id="361"/>
            <p14:sldId id="1131"/>
            <p14:sldId id="362"/>
            <p14:sldId id="365"/>
            <p14:sldId id="1382"/>
            <p14:sldId id="366"/>
          </p14:sldIdLst>
        </p14:section>
        <p14:section name="Data Manuplation Language" id="{DABA1552-33D0-4262-A930-69DA7CCB6843}">
          <p14:sldIdLst>
            <p14:sldId id="367"/>
            <p14:sldId id="368"/>
            <p14:sldId id="369"/>
            <p14:sldId id="371"/>
            <p14:sldId id="1126"/>
            <p14:sldId id="372"/>
            <p14:sldId id="1125"/>
            <p14:sldId id="373"/>
            <p14:sldId id="1422"/>
            <p14:sldId id="374"/>
            <p14:sldId id="375"/>
            <p14:sldId id="376"/>
            <p14:sldId id="377"/>
            <p14:sldId id="380"/>
            <p14:sldId id="381"/>
            <p14:sldId id="382"/>
            <p14:sldId id="383"/>
            <p14:sldId id="1273"/>
            <p14:sldId id="1335"/>
            <p14:sldId id="1336"/>
            <p14:sldId id="1081"/>
            <p14:sldId id="384"/>
            <p14:sldId id="385"/>
            <p14:sldId id="386"/>
            <p14:sldId id="387"/>
            <p14:sldId id="388"/>
            <p14:sldId id="389"/>
            <p14:sldId id="390"/>
            <p14:sldId id="391"/>
            <p14:sldId id="853"/>
            <p14:sldId id="1102"/>
            <p14:sldId id="857"/>
            <p14:sldId id="858"/>
            <p14:sldId id="1251"/>
            <p14:sldId id="1414"/>
            <p14:sldId id="393"/>
            <p14:sldId id="394"/>
            <p14:sldId id="395"/>
            <p14:sldId id="397"/>
            <p14:sldId id="398"/>
            <p14:sldId id="402"/>
            <p14:sldId id="1357"/>
            <p14:sldId id="403"/>
            <p14:sldId id="404"/>
            <p14:sldId id="405"/>
            <p14:sldId id="406"/>
            <p14:sldId id="1424"/>
            <p14:sldId id="413"/>
            <p14:sldId id="414"/>
            <p14:sldId id="415"/>
            <p14:sldId id="416"/>
            <p14:sldId id="417"/>
            <p14:sldId id="418"/>
            <p14:sldId id="419"/>
            <p14:sldId id="420"/>
            <p14:sldId id="421"/>
            <p14:sldId id="1113"/>
            <p14:sldId id="1211"/>
            <p14:sldId id="1042"/>
            <p14:sldId id="1114"/>
            <p14:sldId id="1127"/>
            <p14:sldId id="1115"/>
            <p14:sldId id="1116"/>
            <p14:sldId id="428"/>
            <p14:sldId id="429"/>
            <p14:sldId id="1128"/>
            <p14:sldId id="1248"/>
            <p14:sldId id="1215"/>
            <p14:sldId id="1427"/>
            <p14:sldId id="1249"/>
            <p14:sldId id="1212"/>
            <p14:sldId id="1213"/>
            <p14:sldId id="1216"/>
            <p14:sldId id="1210"/>
            <p14:sldId id="1250"/>
            <p14:sldId id="1217"/>
            <p14:sldId id="1226"/>
            <p14:sldId id="434"/>
            <p14:sldId id="1358"/>
            <p14:sldId id="436"/>
            <p14:sldId id="437"/>
            <p14:sldId id="438"/>
            <p14:sldId id="443"/>
            <p14:sldId id="445"/>
            <p14:sldId id="446"/>
            <p14:sldId id="1329"/>
            <p14:sldId id="1330"/>
            <p14:sldId id="1331"/>
            <p14:sldId id="1332"/>
            <p14:sldId id="1333"/>
            <p14:sldId id="1334"/>
            <p14:sldId id="440"/>
            <p14:sldId id="441"/>
            <p14:sldId id="442"/>
            <p14:sldId id="453"/>
            <p14:sldId id="454"/>
            <p14:sldId id="455"/>
            <p14:sldId id="456"/>
            <p14:sldId id="1059"/>
            <p14:sldId id="1060"/>
            <p14:sldId id="457"/>
            <p14:sldId id="458"/>
            <p14:sldId id="459"/>
            <p14:sldId id="460"/>
            <p14:sldId id="461"/>
            <p14:sldId id="462"/>
            <p14:sldId id="463"/>
            <p14:sldId id="464"/>
            <p14:sldId id="467"/>
            <p14:sldId id="468"/>
            <p14:sldId id="470"/>
            <p14:sldId id="471"/>
            <p14:sldId id="472"/>
            <p14:sldId id="473"/>
            <p14:sldId id="477"/>
            <p14:sldId id="478"/>
            <p14:sldId id="479"/>
            <p14:sldId id="480"/>
            <p14:sldId id="481"/>
            <p14:sldId id="482"/>
            <p14:sldId id="483"/>
            <p14:sldId id="484"/>
            <p14:sldId id="485"/>
            <p14:sldId id="486"/>
            <p14:sldId id="487"/>
            <p14:sldId id="488"/>
            <p14:sldId id="489"/>
            <p14:sldId id="490"/>
            <p14:sldId id="491"/>
            <p14:sldId id="492"/>
            <p14:sldId id="493"/>
            <p14:sldId id="494"/>
            <p14:sldId id="495"/>
            <p14:sldId id="496"/>
            <p14:sldId id="497"/>
            <p14:sldId id="1354"/>
            <p14:sldId id="498"/>
            <p14:sldId id="499"/>
            <p14:sldId id="500"/>
            <p14:sldId id="501"/>
            <p14:sldId id="1196"/>
            <p14:sldId id="502"/>
            <p14:sldId id="504"/>
            <p14:sldId id="505"/>
            <p14:sldId id="506"/>
            <p14:sldId id="507"/>
            <p14:sldId id="508"/>
            <p14:sldId id="1274"/>
            <p14:sldId id="509"/>
            <p14:sldId id="510"/>
            <p14:sldId id="1197"/>
            <p14:sldId id="511"/>
            <p14:sldId id="512"/>
            <p14:sldId id="513"/>
            <p14:sldId id="1198"/>
            <p14:sldId id="1355"/>
            <p14:sldId id="514"/>
            <p14:sldId id="515"/>
            <p14:sldId id="1272"/>
            <p14:sldId id="516"/>
            <p14:sldId id="517"/>
            <p14:sldId id="518"/>
            <p14:sldId id="519"/>
            <p14:sldId id="520"/>
            <p14:sldId id="521"/>
            <p14:sldId id="522"/>
            <p14:sldId id="523"/>
            <p14:sldId id="1123"/>
            <p14:sldId id="524"/>
            <p14:sldId id="1124"/>
            <p14:sldId id="525"/>
            <p14:sldId id="526"/>
            <p14:sldId id="527"/>
            <p14:sldId id="1122"/>
            <p14:sldId id="529"/>
            <p14:sldId id="530"/>
            <p14:sldId id="531"/>
            <p14:sldId id="532"/>
            <p14:sldId id="533"/>
            <p14:sldId id="534"/>
            <p14:sldId id="535"/>
            <p14:sldId id="536"/>
            <p14:sldId id="537"/>
            <p14:sldId id="538"/>
            <p14:sldId id="539"/>
            <p14:sldId id="540"/>
            <p14:sldId id="541"/>
            <p14:sldId id="542"/>
            <p14:sldId id="543"/>
            <p14:sldId id="544"/>
            <p14:sldId id="545"/>
            <p14:sldId id="546"/>
            <p14:sldId id="547"/>
            <p14:sldId id="548"/>
            <p14:sldId id="549"/>
            <p14:sldId id="550"/>
            <p14:sldId id="551"/>
            <p14:sldId id="552"/>
            <p14:sldId id="553"/>
            <p14:sldId id="554"/>
            <p14:sldId id="555"/>
            <p14:sldId id="556"/>
            <p14:sldId id="557"/>
            <p14:sldId id="558"/>
          </p14:sldIdLst>
        </p14:section>
        <p14:section name="Theory Section" id="{34884AC8-2BB3-410A-B367-3356E05FE22B}">
          <p14:sldIdLst/>
        </p14:section>
        <p14:section name="Normatization" id="{EF0E5AD4-5FD4-4F19-A19E-E102405AA098}">
          <p14:sldIdLst>
            <p14:sldId id="619"/>
            <p14:sldId id="620"/>
            <p14:sldId id="621"/>
            <p14:sldId id="622"/>
            <p14:sldId id="623"/>
            <p14:sldId id="624"/>
            <p14:sldId id="625"/>
            <p14:sldId id="626"/>
            <p14:sldId id="627"/>
            <p14:sldId id="628"/>
            <p14:sldId id="629"/>
            <p14:sldId id="630"/>
            <p14:sldId id="631"/>
            <p14:sldId id="860"/>
            <p14:sldId id="861"/>
            <p14:sldId id="862"/>
            <p14:sldId id="632"/>
            <p14:sldId id="633"/>
            <p14:sldId id="634"/>
            <p14:sldId id="1086"/>
            <p14:sldId id="635"/>
            <p14:sldId id="1087"/>
            <p14:sldId id="636"/>
            <p14:sldId id="637"/>
            <p14:sldId id="1088"/>
            <p14:sldId id="638"/>
            <p14:sldId id="639"/>
            <p14:sldId id="640"/>
            <p14:sldId id="641"/>
          </p14:sldIdLst>
        </p14:section>
        <p14:section name="Stored Procedure and Function" id="{B62913B0-EC9F-4436-BEDC-4DCBF9A2B3AB}">
          <p14:sldIdLst>
            <p14:sldId id="642"/>
            <p14:sldId id="643"/>
            <p14:sldId id="644"/>
            <p14:sldId id="645"/>
            <p14:sldId id="646"/>
            <p14:sldId id="1417"/>
            <p14:sldId id="647"/>
            <p14:sldId id="648"/>
            <p14:sldId id="649"/>
            <p14:sldId id="650"/>
            <p14:sldId id="651"/>
            <p14:sldId id="652"/>
            <p14:sldId id="653"/>
            <p14:sldId id="654"/>
            <p14:sldId id="655"/>
            <p14:sldId id="656"/>
            <p14:sldId id="657"/>
            <p14:sldId id="658"/>
            <p14:sldId id="669"/>
            <p14:sldId id="670"/>
            <p14:sldId id="1139"/>
            <p14:sldId id="661"/>
            <p14:sldId id="662"/>
            <p14:sldId id="663"/>
            <p14:sldId id="1132"/>
            <p14:sldId id="668"/>
            <p14:sldId id="672"/>
            <p14:sldId id="1136"/>
            <p14:sldId id="1137"/>
            <p14:sldId id="1138"/>
            <p14:sldId id="675"/>
            <p14:sldId id="676"/>
            <p14:sldId id="677"/>
            <p14:sldId id="678"/>
            <p14:sldId id="679"/>
            <p14:sldId id="680"/>
            <p14:sldId id="1428"/>
          </p14:sldIdLst>
        </p14:section>
        <p14:section name="Triggers" id="{43413A11-6D7B-4E6D-B88B-1C10283CD29F}">
          <p14:sldIdLst>
            <p14:sldId id="681"/>
            <p14:sldId id="682"/>
            <p14:sldId id="683"/>
            <p14:sldId id="684"/>
            <p14:sldId id="686"/>
            <p14:sldId id="1337"/>
            <p14:sldId id="688"/>
            <p14:sldId id="691"/>
            <p14:sldId id="1133"/>
            <p14:sldId id="692"/>
            <p14:sldId id="1134"/>
            <p14:sldId id="1135"/>
            <p14:sldId id="693"/>
            <p14:sldId id="1403"/>
            <p14:sldId id="1367"/>
            <p14:sldId id="1377"/>
            <p14:sldId id="1379"/>
            <p14:sldId id="1368"/>
            <p14:sldId id="1369"/>
            <p14:sldId id="1380"/>
            <p14:sldId id="1381"/>
            <p14:sldId id="1370"/>
            <p14:sldId id="1371"/>
            <p14:sldId id="1372"/>
            <p14:sldId id="1373"/>
            <p14:sldId id="1374"/>
            <p14:sldId id="1375"/>
            <p14:sldId id="689"/>
            <p14:sldId id="690"/>
            <p14:sldId id="694"/>
            <p14:sldId id="695"/>
            <p14:sldId id="696"/>
            <p14:sldId id="697"/>
            <p14:sldId id="698"/>
            <p14:sldId id="1338"/>
          </p14:sldIdLst>
        </p14:section>
        <p14:section name="NoSQL" id="{043CF6B2-E975-4043-812B-33699AD3D23F}">
          <p14:sldIdLst>
            <p14:sldId id="699"/>
            <p14:sldId id="700"/>
            <p14:sldId id="707"/>
            <p14:sldId id="701"/>
            <p14:sldId id="702"/>
            <p14:sldId id="703"/>
            <p14:sldId id="704"/>
            <p14:sldId id="1130"/>
            <p14:sldId id="705"/>
            <p14:sldId id="708"/>
            <p14:sldId id="1089"/>
            <p14:sldId id="864"/>
            <p14:sldId id="709"/>
            <p14:sldId id="710"/>
            <p14:sldId id="711"/>
            <p14:sldId id="712"/>
            <p14:sldId id="713"/>
            <p14:sldId id="714"/>
            <p14:sldId id="715"/>
            <p14:sldId id="716"/>
            <p14:sldId id="717"/>
            <p14:sldId id="718"/>
            <p14:sldId id="719"/>
            <p14:sldId id="720"/>
            <p14:sldId id="721"/>
            <p14:sldId id="722"/>
            <p14:sldId id="723"/>
            <p14:sldId id="724"/>
            <p14:sldId id="725"/>
            <p14:sldId id="726"/>
            <p14:sldId id="727"/>
            <p14:sldId id="728"/>
            <p14:sldId id="729"/>
            <p14:sldId id="1404"/>
            <p14:sldId id="1405"/>
            <p14:sldId id="730"/>
            <p14:sldId id="731"/>
            <p14:sldId id="732"/>
            <p14:sldId id="733"/>
            <p14:sldId id="734"/>
            <p14:sldId id="735"/>
            <p14:sldId id="736"/>
            <p14:sldId id="737"/>
            <p14:sldId id="738"/>
            <p14:sldId id="739"/>
            <p14:sldId id="740"/>
            <p14:sldId id="741"/>
            <p14:sldId id="742"/>
            <p14:sldId id="743"/>
            <p14:sldId id="744"/>
            <p14:sldId id="745"/>
            <p14:sldId id="746"/>
            <p14:sldId id="747"/>
            <p14:sldId id="748"/>
            <p14:sldId id="749"/>
            <p14:sldId id="750"/>
            <p14:sldId id="751"/>
            <p14:sldId id="752"/>
            <p14:sldId id="753"/>
            <p14:sldId id="754"/>
            <p14:sldId id="755"/>
            <p14:sldId id="756"/>
            <p14:sldId id="757"/>
            <p14:sldId id="758"/>
            <p14:sldId id="759"/>
            <p14:sldId id="760"/>
            <p14:sldId id="761"/>
            <p14:sldId id="762"/>
            <p14:sldId id="763"/>
            <p14:sldId id="764"/>
            <p14:sldId id="765"/>
            <p14:sldId id="766"/>
            <p14:sldId id="767"/>
            <p14:sldId id="768"/>
            <p14:sldId id="769"/>
            <p14:sldId id="770"/>
            <p14:sldId id="771"/>
            <p14:sldId id="772"/>
            <p14:sldId id="773"/>
            <p14:sldId id="774"/>
            <p14:sldId id="775"/>
            <p14:sldId id="776"/>
            <p14:sldId id="777"/>
            <p14:sldId id="778"/>
            <p14:sldId id="779"/>
            <p14:sldId id="780"/>
            <p14:sldId id="781"/>
            <p14:sldId id="782"/>
            <p14:sldId id="783"/>
            <p14:sldId id="784"/>
            <p14:sldId id="785"/>
            <p14:sldId id="786"/>
            <p14:sldId id="787"/>
            <p14:sldId id="788"/>
            <p14:sldId id="789"/>
            <p14:sldId id="790"/>
            <p14:sldId id="791"/>
            <p14:sldId id="792"/>
            <p14:sldId id="793"/>
            <p14:sldId id="794"/>
            <p14:sldId id="795"/>
            <p14:sldId id="796"/>
            <p14:sldId id="797"/>
            <p14:sldId id="798"/>
            <p14:sldId id="799"/>
            <p14:sldId id="800"/>
            <p14:sldId id="1339"/>
            <p14:sldId id="1340"/>
            <p14:sldId id="801"/>
            <p14:sldId id="802"/>
            <p14:sldId id="803"/>
            <p14:sldId id="804"/>
            <p14:sldId id="805"/>
            <p14:sldId id="806"/>
            <p14:sldId id="807"/>
            <p14:sldId id="808"/>
            <p14:sldId id="809"/>
            <p14:sldId id="810"/>
            <p14:sldId id="811"/>
            <p14:sldId id="812"/>
            <p14:sldId id="813"/>
            <p14:sldId id="814"/>
            <p14:sldId id="815"/>
            <p14:sldId id="816"/>
            <p14:sldId id="817"/>
            <p14:sldId id="818"/>
            <p14:sldId id="819"/>
            <p14:sldId id="820"/>
            <p14:sldId id="821"/>
            <p14:sldId id="822"/>
            <p14:sldId id="823"/>
            <p14:sldId id="824"/>
            <p14:sldId id="825"/>
            <p14:sldId id="826"/>
            <p14:sldId id="827"/>
            <p14:sldId id="828"/>
            <p14:sldId id="829"/>
            <p14:sldId id="830"/>
            <p14:sldId id="831"/>
            <p14:sldId id="832"/>
            <p14:sldId id="833"/>
            <p14:sldId id="834"/>
            <p14:sldId id="835"/>
            <p14:sldId id="836"/>
            <p14:sldId id="837"/>
            <p14:sldId id="838"/>
            <p14:sldId id="839"/>
            <p14:sldId id="840"/>
            <p14:sldId id="841"/>
          </p14:sldIdLst>
        </p14:section>
        <p14:section name="Big Data" id="{714FF753-78D3-4CFC-AD17-400810612444}">
          <p14:sldIdLst>
            <p14:sldId id="842"/>
            <p14:sldId id="843"/>
            <p14:sldId id="844"/>
            <p14:sldId id="845"/>
            <p14:sldId id="863"/>
            <p14:sldId id="865"/>
            <p14:sldId id="846"/>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BE7F1"/>
    <a:srgbClr val="006C86"/>
    <a:srgbClr val="8A1E92"/>
    <a:srgbClr val="4BACC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897" autoAdjust="0"/>
    <p:restoredTop sz="94660"/>
  </p:normalViewPr>
  <p:slideViewPr>
    <p:cSldViewPr>
      <p:cViewPr varScale="1">
        <p:scale>
          <a:sx n="66" d="100"/>
          <a:sy n="66" d="100"/>
        </p:scale>
        <p:origin x="660" y="78"/>
      </p:cViewPr>
      <p:guideLst>
        <p:guide orient="horz" pos="2160"/>
        <p:guide pos="384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671" Type="http://schemas.openxmlformats.org/officeDocument/2006/relationships/slide" Target="slides/slide670.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629" Type="http://schemas.openxmlformats.org/officeDocument/2006/relationships/slide" Target="slides/slide628.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640" Type="http://schemas.openxmlformats.org/officeDocument/2006/relationships/slide" Target="slides/slide639.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651" Type="http://schemas.openxmlformats.org/officeDocument/2006/relationships/slide" Target="slides/slide650.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620" Type="http://schemas.openxmlformats.org/officeDocument/2006/relationships/slide" Target="slides/slide619.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631" Type="http://schemas.openxmlformats.org/officeDocument/2006/relationships/slide" Target="slides/slide630.xml"/><Relationship Id="rId673" Type="http://schemas.openxmlformats.org/officeDocument/2006/relationships/notesMaster" Target="notesMasters/notesMaster1.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600" Type="http://schemas.openxmlformats.org/officeDocument/2006/relationships/slide" Target="slides/slide599.xml"/><Relationship Id="rId642" Type="http://schemas.openxmlformats.org/officeDocument/2006/relationships/slide" Target="slides/slide641.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611" Type="http://schemas.openxmlformats.org/officeDocument/2006/relationships/slide" Target="slides/slide610.xml"/><Relationship Id="rId653" Type="http://schemas.openxmlformats.org/officeDocument/2006/relationships/slide" Target="slides/slide652.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664" Type="http://schemas.openxmlformats.org/officeDocument/2006/relationships/slide" Target="slides/slide663.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633" Type="http://schemas.openxmlformats.org/officeDocument/2006/relationships/slide" Target="slides/slide632.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presProps" Target="presProps.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644" Type="http://schemas.openxmlformats.org/officeDocument/2006/relationships/slide" Target="slides/slide643.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slide" Target="slides/slide612.xml"/><Relationship Id="rId655" Type="http://schemas.openxmlformats.org/officeDocument/2006/relationships/slide" Target="slides/slide654.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624" Type="http://schemas.openxmlformats.org/officeDocument/2006/relationships/slide" Target="slides/slide623.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635" Type="http://schemas.openxmlformats.org/officeDocument/2006/relationships/slide" Target="slides/slide634.xml"/><Relationship Id="rId677" Type="http://schemas.openxmlformats.org/officeDocument/2006/relationships/theme" Target="theme/theme1.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646" Type="http://schemas.openxmlformats.org/officeDocument/2006/relationships/slide" Target="slides/slide645.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12" Type="http://schemas.openxmlformats.org/officeDocument/2006/relationships/slide" Target="slides/slide211.xml"/><Relationship Id="rId254" Type="http://schemas.openxmlformats.org/officeDocument/2006/relationships/slide" Target="slides/slide253.xml"/><Relationship Id="rId657" Type="http://schemas.openxmlformats.org/officeDocument/2006/relationships/slide" Target="slides/slide656.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559" Type="http://schemas.openxmlformats.org/officeDocument/2006/relationships/slide" Target="slides/slide558.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570" Type="http://schemas.openxmlformats.org/officeDocument/2006/relationships/slide" Target="slides/slide569.xml"/><Relationship Id="rId626" Type="http://schemas.openxmlformats.org/officeDocument/2006/relationships/slide" Target="slides/slide625.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528" Type="http://schemas.openxmlformats.org/officeDocument/2006/relationships/slide" Target="slides/slide527.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581" Type="http://schemas.openxmlformats.org/officeDocument/2006/relationships/slide" Target="slides/slide58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616" Type="http://schemas.openxmlformats.org/officeDocument/2006/relationships/slide" Target="slides/slide615.xml"/><Relationship Id="rId637" Type="http://schemas.openxmlformats.org/officeDocument/2006/relationships/slide" Target="slides/slide636.xml"/><Relationship Id="rId658" Type="http://schemas.openxmlformats.org/officeDocument/2006/relationships/slide" Target="slides/slide657.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slide" Target="slides/slide570.xml"/><Relationship Id="rId592" Type="http://schemas.openxmlformats.org/officeDocument/2006/relationships/slide" Target="slides/slide591.xml"/><Relationship Id="rId606" Type="http://schemas.openxmlformats.org/officeDocument/2006/relationships/slide" Target="slides/slide605.xml"/><Relationship Id="rId627" Type="http://schemas.openxmlformats.org/officeDocument/2006/relationships/slide" Target="slides/slide626.xml"/><Relationship Id="rId648" Type="http://schemas.openxmlformats.org/officeDocument/2006/relationships/slide" Target="slides/slide647.xml"/><Relationship Id="rId669" Type="http://schemas.openxmlformats.org/officeDocument/2006/relationships/slide" Target="slides/slide668.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582" Type="http://schemas.openxmlformats.org/officeDocument/2006/relationships/slide" Target="slides/slide581.xml"/><Relationship Id="rId617" Type="http://schemas.openxmlformats.org/officeDocument/2006/relationships/slide" Target="slides/slide616.xml"/><Relationship Id="rId638" Type="http://schemas.openxmlformats.org/officeDocument/2006/relationships/slide" Target="slides/slide637.xml"/><Relationship Id="rId659" Type="http://schemas.openxmlformats.org/officeDocument/2006/relationships/slide" Target="slides/slide65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670" Type="http://schemas.openxmlformats.org/officeDocument/2006/relationships/slide" Target="slides/slide669.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593" Type="http://schemas.openxmlformats.org/officeDocument/2006/relationships/slide" Target="slides/slide592.xml"/><Relationship Id="rId607" Type="http://schemas.openxmlformats.org/officeDocument/2006/relationships/slide" Target="slides/slide606.xml"/><Relationship Id="rId628" Type="http://schemas.openxmlformats.org/officeDocument/2006/relationships/slide" Target="slides/slide627.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slide" Target="slides/slide582.xml"/><Relationship Id="rId618" Type="http://schemas.openxmlformats.org/officeDocument/2006/relationships/slide" Target="slides/slide617.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650" Type="http://schemas.openxmlformats.org/officeDocument/2006/relationships/slide" Target="slides/slide649.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661" Type="http://schemas.openxmlformats.org/officeDocument/2006/relationships/slide" Target="slides/slide660.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672" Type="http://schemas.openxmlformats.org/officeDocument/2006/relationships/slide" Target="slides/slide671.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commentAuthors" Target="commentAuthors.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viewProps" Target="viewProps.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tableStyles" Target="tableStyles.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DF51050-3720-483B-B552-57DC1341D582}" type="datetimeFigureOut">
              <a:rPr lang="en-US" smtClean="0"/>
              <a:pPr/>
              <a:t>11/8/2021</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4A29D91-C89F-4238-95A2-0EBF9E6AB453}"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8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8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dirty="0"/>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139</a:t>
            </a:fld>
            <a:endParaRPr lang="en-US"/>
          </a:p>
        </p:txBody>
      </p:sp>
    </p:spTree>
    <p:extLst>
      <p:ext uri="{BB962C8B-B14F-4D97-AF65-F5344CB8AC3E}">
        <p14:creationId xmlns:p14="http://schemas.microsoft.com/office/powerpoint/2010/main" val="36597305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140</a:t>
            </a:fld>
            <a:endParaRPr lang="en-US"/>
          </a:p>
        </p:txBody>
      </p:sp>
    </p:spTree>
    <p:extLst>
      <p:ext uri="{BB962C8B-B14F-4D97-AF65-F5344CB8AC3E}">
        <p14:creationId xmlns:p14="http://schemas.microsoft.com/office/powerpoint/2010/main" val="31553599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141</a:t>
            </a:fld>
            <a:endParaRPr lang="en-IN"/>
          </a:p>
        </p:txBody>
      </p:sp>
    </p:spTree>
    <p:extLst>
      <p:ext uri="{BB962C8B-B14F-4D97-AF65-F5344CB8AC3E}">
        <p14:creationId xmlns:p14="http://schemas.microsoft.com/office/powerpoint/2010/main" val="29442395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143</a:t>
            </a:fld>
            <a:endParaRPr lang="en-IN"/>
          </a:p>
        </p:txBody>
      </p:sp>
    </p:spTree>
    <p:extLst>
      <p:ext uri="{BB962C8B-B14F-4D97-AF65-F5344CB8AC3E}">
        <p14:creationId xmlns:p14="http://schemas.microsoft.com/office/powerpoint/2010/main" val="11263986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153</a:t>
            </a:fld>
            <a:endParaRPr lang="en-IN"/>
          </a:p>
        </p:txBody>
      </p:sp>
    </p:spTree>
    <p:extLst>
      <p:ext uri="{BB962C8B-B14F-4D97-AF65-F5344CB8AC3E}">
        <p14:creationId xmlns:p14="http://schemas.microsoft.com/office/powerpoint/2010/main" val="26050911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155</a:t>
            </a:fld>
            <a:endParaRPr lang="en-IN"/>
          </a:p>
        </p:txBody>
      </p:sp>
    </p:spTree>
    <p:extLst>
      <p:ext uri="{BB962C8B-B14F-4D97-AF65-F5344CB8AC3E}">
        <p14:creationId xmlns:p14="http://schemas.microsoft.com/office/powerpoint/2010/main" val="18649649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253</a:t>
            </a:fld>
            <a:endParaRPr lang="en-US"/>
          </a:p>
        </p:txBody>
      </p:sp>
    </p:spTree>
    <p:extLst>
      <p:ext uri="{BB962C8B-B14F-4D97-AF65-F5344CB8AC3E}">
        <p14:creationId xmlns:p14="http://schemas.microsoft.com/office/powerpoint/2010/main" val="11370241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254</a:t>
            </a:fld>
            <a:endParaRPr lang="en-US" dirty="0"/>
          </a:p>
        </p:txBody>
      </p:sp>
    </p:spTree>
    <p:extLst>
      <p:ext uri="{BB962C8B-B14F-4D97-AF65-F5344CB8AC3E}">
        <p14:creationId xmlns:p14="http://schemas.microsoft.com/office/powerpoint/2010/main" val="31079020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256</a:t>
            </a:fld>
            <a:endParaRPr lang="en-US" dirty="0"/>
          </a:p>
        </p:txBody>
      </p:sp>
    </p:spTree>
    <p:extLst>
      <p:ext uri="{BB962C8B-B14F-4D97-AF65-F5344CB8AC3E}">
        <p14:creationId xmlns:p14="http://schemas.microsoft.com/office/powerpoint/2010/main" val="3960992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270</a:t>
            </a:fld>
            <a:endParaRPr lang="en-US" dirty="0"/>
          </a:p>
        </p:txBody>
      </p:sp>
    </p:spTree>
    <p:extLst>
      <p:ext uri="{BB962C8B-B14F-4D97-AF65-F5344CB8AC3E}">
        <p14:creationId xmlns:p14="http://schemas.microsoft.com/office/powerpoint/2010/main" val="14864920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47</a:t>
            </a:fld>
            <a:endParaRPr lang="en-US"/>
          </a:p>
        </p:txBody>
      </p:sp>
    </p:spTree>
    <p:extLst>
      <p:ext uri="{BB962C8B-B14F-4D97-AF65-F5344CB8AC3E}">
        <p14:creationId xmlns:p14="http://schemas.microsoft.com/office/powerpoint/2010/main" val="29640036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272</a:t>
            </a:fld>
            <a:endParaRPr lang="en-IN" dirty="0"/>
          </a:p>
        </p:txBody>
      </p:sp>
    </p:spTree>
    <p:extLst>
      <p:ext uri="{BB962C8B-B14F-4D97-AF65-F5344CB8AC3E}">
        <p14:creationId xmlns:p14="http://schemas.microsoft.com/office/powerpoint/2010/main" val="20423534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296</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297</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298</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299</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300</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301</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349</a:t>
            </a:fld>
            <a:endParaRPr lang="en-US"/>
          </a:p>
        </p:txBody>
      </p:sp>
    </p:spTree>
    <p:extLst>
      <p:ext uri="{BB962C8B-B14F-4D97-AF65-F5344CB8AC3E}">
        <p14:creationId xmlns:p14="http://schemas.microsoft.com/office/powerpoint/2010/main" val="423767841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354</a:t>
            </a:fld>
            <a:endParaRPr lang="en-IN"/>
          </a:p>
        </p:txBody>
      </p:sp>
    </p:spTree>
    <p:extLst>
      <p:ext uri="{BB962C8B-B14F-4D97-AF65-F5344CB8AC3E}">
        <p14:creationId xmlns:p14="http://schemas.microsoft.com/office/powerpoint/2010/main" val="85216455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355</a:t>
            </a:fld>
            <a:endParaRPr lang="en-IN"/>
          </a:p>
        </p:txBody>
      </p:sp>
    </p:spTree>
    <p:extLst>
      <p:ext uri="{BB962C8B-B14F-4D97-AF65-F5344CB8AC3E}">
        <p14:creationId xmlns:p14="http://schemas.microsoft.com/office/powerpoint/2010/main" val="41697113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68</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356</a:t>
            </a:fld>
            <a:endParaRPr lang="en-IN"/>
          </a:p>
        </p:txBody>
      </p:sp>
    </p:spTree>
    <p:extLst>
      <p:ext uri="{BB962C8B-B14F-4D97-AF65-F5344CB8AC3E}">
        <p14:creationId xmlns:p14="http://schemas.microsoft.com/office/powerpoint/2010/main" val="165987416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362</a:t>
            </a:fld>
            <a:endParaRPr lang="en-US"/>
          </a:p>
        </p:txBody>
      </p:sp>
    </p:spTree>
    <p:extLst>
      <p:ext uri="{BB962C8B-B14F-4D97-AF65-F5344CB8AC3E}">
        <p14:creationId xmlns:p14="http://schemas.microsoft.com/office/powerpoint/2010/main" val="10091738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367</a:t>
            </a:fld>
            <a:endParaRPr lang="en-US"/>
          </a:p>
        </p:txBody>
      </p:sp>
    </p:spTree>
    <p:extLst>
      <p:ext uri="{BB962C8B-B14F-4D97-AF65-F5344CB8AC3E}">
        <p14:creationId xmlns:p14="http://schemas.microsoft.com/office/powerpoint/2010/main" val="80794704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370</a:t>
            </a:fld>
            <a:endParaRPr lang="en-US"/>
          </a:p>
        </p:txBody>
      </p:sp>
    </p:spTree>
    <p:extLst>
      <p:ext uri="{BB962C8B-B14F-4D97-AF65-F5344CB8AC3E}">
        <p14:creationId xmlns:p14="http://schemas.microsoft.com/office/powerpoint/2010/main" val="68584022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375</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411</a:t>
            </a:fld>
            <a:endParaRPr lang="en-IN"/>
          </a:p>
        </p:txBody>
      </p:sp>
    </p:spTree>
    <p:extLst>
      <p:ext uri="{BB962C8B-B14F-4D97-AF65-F5344CB8AC3E}">
        <p14:creationId xmlns:p14="http://schemas.microsoft.com/office/powerpoint/2010/main" val="348432784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422</a:t>
            </a:fld>
            <a:endParaRPr lang="en-US"/>
          </a:p>
        </p:txBody>
      </p:sp>
    </p:spTree>
    <p:extLst>
      <p:ext uri="{BB962C8B-B14F-4D97-AF65-F5344CB8AC3E}">
        <p14:creationId xmlns:p14="http://schemas.microsoft.com/office/powerpoint/2010/main" val="268712507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473</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486</a:t>
            </a:fld>
            <a:endParaRPr lang="en-IN"/>
          </a:p>
        </p:txBody>
      </p:sp>
    </p:spTree>
    <p:extLst>
      <p:ext uri="{BB962C8B-B14F-4D97-AF65-F5344CB8AC3E}">
        <p14:creationId xmlns:p14="http://schemas.microsoft.com/office/powerpoint/2010/main" val="327452191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488</a:t>
            </a:fld>
            <a:endParaRPr lang="en-IN"/>
          </a:p>
        </p:txBody>
      </p:sp>
    </p:spTree>
    <p:extLst>
      <p:ext uri="{BB962C8B-B14F-4D97-AF65-F5344CB8AC3E}">
        <p14:creationId xmlns:p14="http://schemas.microsoft.com/office/powerpoint/2010/main" val="31852873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105</a:t>
            </a:fld>
            <a:endParaRPr lang="en-US"/>
          </a:p>
        </p:txBody>
      </p:sp>
    </p:spTree>
    <p:extLst>
      <p:ext uri="{BB962C8B-B14F-4D97-AF65-F5344CB8AC3E}">
        <p14:creationId xmlns:p14="http://schemas.microsoft.com/office/powerpoint/2010/main" val="150574589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650</a:t>
            </a:fld>
            <a:endParaRPr lang="en-IN"/>
          </a:p>
        </p:txBody>
      </p:sp>
    </p:spTree>
    <p:extLst>
      <p:ext uri="{BB962C8B-B14F-4D97-AF65-F5344CB8AC3E}">
        <p14:creationId xmlns:p14="http://schemas.microsoft.com/office/powerpoint/2010/main" val="6277394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116</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122</a:t>
            </a:fld>
            <a:endParaRPr lang="en-IN"/>
          </a:p>
        </p:txBody>
      </p:sp>
    </p:spTree>
    <p:extLst>
      <p:ext uri="{BB962C8B-B14F-4D97-AF65-F5344CB8AC3E}">
        <p14:creationId xmlns:p14="http://schemas.microsoft.com/office/powerpoint/2010/main" val="26196492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124</a:t>
            </a:fld>
            <a:endParaRPr lang="en-IN"/>
          </a:p>
        </p:txBody>
      </p:sp>
    </p:spTree>
    <p:extLst>
      <p:ext uri="{BB962C8B-B14F-4D97-AF65-F5344CB8AC3E}">
        <p14:creationId xmlns:p14="http://schemas.microsoft.com/office/powerpoint/2010/main" val="13746174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130</a:t>
            </a:fld>
            <a:endParaRPr lang="en-IN"/>
          </a:p>
        </p:txBody>
      </p:sp>
    </p:spTree>
    <p:extLst>
      <p:ext uri="{BB962C8B-B14F-4D97-AF65-F5344CB8AC3E}">
        <p14:creationId xmlns:p14="http://schemas.microsoft.com/office/powerpoint/2010/main" val="19980749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132</a:t>
            </a:fld>
            <a:endParaRPr lang="en-IN"/>
          </a:p>
        </p:txBody>
      </p:sp>
    </p:spTree>
    <p:extLst>
      <p:ext uri="{BB962C8B-B14F-4D97-AF65-F5344CB8AC3E}">
        <p14:creationId xmlns:p14="http://schemas.microsoft.com/office/powerpoint/2010/main" val="25740662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281" y="2130426"/>
            <a:ext cx="10361851"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828562" y="3886200"/>
            <a:ext cx="8533289"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11/8/2021</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609521" y="1600201"/>
            <a:ext cx="10971372" cy="452596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11/8/2021</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8049" y="274639"/>
            <a:ext cx="2742843"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09521" y="274639"/>
            <a:ext cx="8025355" cy="585152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11/8/2021</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609521" y="1600201"/>
            <a:ext cx="10971372" cy="45259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11/8/2021</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2959" y="4406901"/>
            <a:ext cx="10361851" cy="1362075"/>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2959" y="2906713"/>
            <a:ext cx="10361851" cy="1500187"/>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11/8/2021</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609521" y="1600201"/>
            <a:ext cx="5384099"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6793" y="1600201"/>
            <a:ext cx="5384099"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11/8/2021</a:t>
            </a:fld>
            <a:endParaRPr lang="en-US"/>
          </a:p>
        </p:txBody>
      </p:sp>
      <p:sp>
        <p:nvSpPr>
          <p:cNvPr id="6" name="Footer Placeholder 5"/>
          <p:cNvSpPr>
            <a:spLocks noGrp="1"/>
          </p:cNvSpPr>
          <p:nvPr>
            <p:ph type="ftr" sz="quarter" idx="11"/>
          </p:nvPr>
        </p:nvSpPr>
        <p:spPr>
          <a:xfrm>
            <a:off x="4165058" y="6356351"/>
            <a:ext cx="3860297"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521" y="1535113"/>
            <a:ext cx="5386216"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521" y="2174875"/>
            <a:ext cx="5386216"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2561" y="1535113"/>
            <a:ext cx="5388332"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2561" y="2174875"/>
            <a:ext cx="5388332"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11/8/2021</a:t>
            </a:fld>
            <a:endParaRPr lang="en-US"/>
          </a:p>
        </p:txBody>
      </p:sp>
      <p:sp>
        <p:nvSpPr>
          <p:cNvPr id="8" name="Footer Placeholder 7"/>
          <p:cNvSpPr>
            <a:spLocks noGrp="1"/>
          </p:cNvSpPr>
          <p:nvPr>
            <p:ph type="ftr" sz="quarter" idx="11"/>
          </p:nvPr>
        </p:nvSpPr>
        <p:spPr>
          <a:xfrm>
            <a:off x="4165058" y="6356351"/>
            <a:ext cx="3860297"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11/8/2021</a:t>
            </a:fld>
            <a:endParaRPr lang="en-US"/>
          </a:p>
        </p:txBody>
      </p:sp>
      <p:sp>
        <p:nvSpPr>
          <p:cNvPr id="4" name="Footer Placeholder 3"/>
          <p:cNvSpPr>
            <a:spLocks noGrp="1"/>
          </p:cNvSpPr>
          <p:nvPr>
            <p:ph type="ftr" sz="quarter" idx="11"/>
          </p:nvPr>
        </p:nvSpPr>
        <p:spPr>
          <a:xfrm>
            <a:off x="4165058" y="6356351"/>
            <a:ext cx="3860297"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21" y="273050"/>
            <a:ext cx="4010562"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113" y="273051"/>
            <a:ext cx="6814779"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521" y="1435101"/>
            <a:ext cx="4010562"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11/8/2021</a:t>
            </a:fld>
            <a:endParaRPr lang="en-US"/>
          </a:p>
        </p:txBody>
      </p:sp>
      <p:sp>
        <p:nvSpPr>
          <p:cNvPr id="6" name="Footer Placeholder 5"/>
          <p:cNvSpPr>
            <a:spLocks noGrp="1"/>
          </p:cNvSpPr>
          <p:nvPr>
            <p:ph type="ftr" sz="quarter" idx="11"/>
          </p:nvPr>
        </p:nvSpPr>
        <p:spPr>
          <a:xfrm>
            <a:off x="4165058" y="6356351"/>
            <a:ext cx="3860297"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406" y="4800600"/>
            <a:ext cx="7314248"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406" y="612775"/>
            <a:ext cx="7314248"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406" y="5367338"/>
            <a:ext cx="7314248"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11/8/2021</a:t>
            </a:fld>
            <a:endParaRPr lang="en-US"/>
          </a:p>
        </p:txBody>
      </p:sp>
      <p:sp>
        <p:nvSpPr>
          <p:cNvPr id="6" name="Footer Placeholder 5"/>
          <p:cNvSpPr>
            <a:spLocks noGrp="1"/>
          </p:cNvSpPr>
          <p:nvPr>
            <p:ph type="ftr" sz="quarter" idx="11"/>
          </p:nvPr>
        </p:nvSpPr>
        <p:spPr>
          <a:xfrm>
            <a:off x="4165058" y="6356351"/>
            <a:ext cx="3860297"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55.png"/></Relationships>
</file>

<file path=ppt/slides/_rels/slide10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13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1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61.png"/></Relationships>
</file>

<file path=ppt/slides/_rels/slide1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63.png"/></Relationships>
</file>

<file path=ppt/slides/_rels/slide1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65.png"/></Relationships>
</file>

<file path=ppt/slides/_rels/slide1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0.jpeg"/></Relationships>
</file>

<file path=ppt/slides/_rels/slide1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71.png"/></Relationships>
</file>

<file path=ppt/slides/_rels/slide2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3.jpeg"/><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77.png"/></Relationships>
</file>

<file path=ppt/slides/_rels/slide2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79.png"/></Relationships>
</file>

<file path=ppt/slides/_rels/slide276.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5.jpeg"/><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image" Target="../media/image87.png"/><Relationship Id="rId7" Type="http://schemas.openxmlformats.org/officeDocument/2006/relationships/image" Target="../media/image91.png"/><Relationship Id="rId2" Type="http://schemas.openxmlformats.org/officeDocument/2006/relationships/image" Target="../media/image86.png"/><Relationship Id="rId1" Type="http://schemas.openxmlformats.org/officeDocument/2006/relationships/slideLayout" Target="../slideLayouts/slideLayout7.xml"/><Relationship Id="rId6" Type="http://schemas.openxmlformats.org/officeDocument/2006/relationships/image" Target="../media/image90.png"/><Relationship Id="rId5" Type="http://schemas.openxmlformats.org/officeDocument/2006/relationships/image" Target="../media/image89.png"/><Relationship Id="rId10" Type="http://schemas.openxmlformats.org/officeDocument/2006/relationships/image" Target="../media/image1.jpeg"/><Relationship Id="rId4" Type="http://schemas.openxmlformats.org/officeDocument/2006/relationships/image" Target="../media/image88.png"/><Relationship Id="rId9" Type="http://schemas.openxmlformats.org/officeDocument/2006/relationships/image" Target="../media/image93.png"/></Relationships>
</file>

<file path=ppt/slides/_rels/slide2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7.png"/></Relationships>
</file>

<file path=ppt/slides/_rels/slide3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4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2.png"/><Relationship Id="rId1" Type="http://schemas.openxmlformats.org/officeDocument/2006/relationships/slideLayout" Target="../slideLayouts/slideLayout7.xml"/><Relationship Id="rId4" Type="http://schemas.openxmlformats.org/officeDocument/2006/relationships/image" Target="../media/image103.png"/></Relationships>
</file>

<file path=ppt/slides/_rels/slide349.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28.xml"/><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09.png"/></Relationships>
</file>

<file path=ppt/slides/_rels/slide355.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56.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5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6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6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6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1.png"/><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6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3" Type="http://schemas.openxmlformats.org/officeDocument/2006/relationships/image" Target="../media/image125.png"/><Relationship Id="rId7" Type="http://schemas.openxmlformats.org/officeDocument/2006/relationships/image" Target="../media/image128.png"/><Relationship Id="rId2" Type="http://schemas.openxmlformats.org/officeDocument/2006/relationships/notesSlide" Target="../notesSlides/notesSlide34.xml"/><Relationship Id="rId1" Type="http://schemas.openxmlformats.org/officeDocument/2006/relationships/slideLayout" Target="../slideLayouts/slideLayout7.xml"/><Relationship Id="rId6" Type="http://schemas.openxmlformats.org/officeDocument/2006/relationships/image" Target="../media/image127.png"/><Relationship Id="rId5" Type="http://schemas.openxmlformats.org/officeDocument/2006/relationships/image" Target="../media/image126.png"/><Relationship Id="rId4" Type="http://schemas.openxmlformats.org/officeDocument/2006/relationships/image" Target="../media/image1.jpeg"/></Relationships>
</file>

<file path=ppt/slides/_rels/slide37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9.png"/><Relationship Id="rId1" Type="http://schemas.openxmlformats.org/officeDocument/2006/relationships/slideLayout" Target="../slideLayouts/slideLayout7.xml"/><Relationship Id="rId6" Type="http://schemas.openxmlformats.org/officeDocument/2006/relationships/image" Target="../media/image130.png"/><Relationship Id="rId5" Type="http://schemas.openxmlformats.org/officeDocument/2006/relationships/image" Target="../media/image127.png"/><Relationship Id="rId4" Type="http://schemas.openxmlformats.org/officeDocument/2006/relationships/image" Target="../media/image126.png"/></Relationships>
</file>

<file path=ppt/slides/_rels/slide3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131.png"/><Relationship Id="rId4" Type="http://schemas.openxmlformats.org/officeDocument/2006/relationships/image" Target="../media/image127.png"/></Relationships>
</file>

<file path=ppt/slides/_rels/slide3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33.png"/><Relationship Id="rId5" Type="http://schemas.openxmlformats.org/officeDocument/2006/relationships/image" Target="../media/image132.png"/><Relationship Id="rId4" Type="http://schemas.openxmlformats.org/officeDocument/2006/relationships/image" Target="../media/image127.png"/></Relationships>
</file>

<file path=ppt/slides/_rels/slide3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3" Type="http://schemas.openxmlformats.org/officeDocument/2006/relationships/image" Target="../media/image136.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40.png"/></Relationships>
</file>

<file path=ppt/slides/_rels/slide3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42.png"/></Relationships>
</file>

<file path=ppt/slides/_rels/slide3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403.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4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7.xml"/><Relationship Id="rId1" Type="http://schemas.openxmlformats.org/officeDocument/2006/relationships/themeOverride" Target="../theme/themeOverride1.xml"/></Relationships>
</file>

<file path=ppt/slides/_rels/slide4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4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21.jpeg"/></Relationships>
</file>

<file path=ppt/slides/_rels/slide4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47.png"/><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470.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27.png"/></Relationships>
</file>

<file path=ppt/slides/_rels/slide4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30.png"/></Relationships>
</file>

<file path=ppt/slides/_rels/slide4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50.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5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52.png"/></Relationships>
</file>

<file path=ppt/slides/_rels/slide524.xml.rels><?xml version="1.0" encoding="UTF-8" standalone="yes"?>
<Relationships xmlns="http://schemas.openxmlformats.org/package/2006/relationships"><Relationship Id="rId3" Type="http://schemas.openxmlformats.org/officeDocument/2006/relationships/image" Target="../media/image154.gif"/><Relationship Id="rId2" Type="http://schemas.openxmlformats.org/officeDocument/2006/relationships/image" Target="../media/image153.gif"/><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5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7.xml"/><Relationship Id="rId4" Type="http://schemas.openxmlformats.org/officeDocument/2006/relationships/image" Target="../media/image157.png"/></Relationships>
</file>

<file path=ppt/slides/_rels/slide5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59.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3" Type="http://schemas.openxmlformats.org/officeDocument/2006/relationships/image" Target="../media/image161.svg"/><Relationship Id="rId2" Type="http://schemas.openxmlformats.org/officeDocument/2006/relationships/image" Target="../media/image160.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5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 Id="rId5" Type="http://schemas.openxmlformats.org/officeDocument/2006/relationships/image" Target="../media/image38.png"/><Relationship Id="rId4" Type="http://schemas.openxmlformats.org/officeDocument/2006/relationships/image" Target="../media/image37.png"/></Relationships>
</file>

<file path=ppt/slides/_rels/slide5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3" Type="http://schemas.openxmlformats.org/officeDocument/2006/relationships/image" Target="../media/image163.png"/><Relationship Id="rId7" Type="http://schemas.openxmlformats.org/officeDocument/2006/relationships/image" Target="../media/image1.jpeg"/><Relationship Id="rId2" Type="http://schemas.openxmlformats.org/officeDocument/2006/relationships/image" Target="../media/image162.png"/><Relationship Id="rId1" Type="http://schemas.openxmlformats.org/officeDocument/2006/relationships/slideLayout" Target="../slideLayouts/slideLayout7.xml"/><Relationship Id="rId6" Type="http://schemas.openxmlformats.org/officeDocument/2006/relationships/image" Target="../media/image166.png"/><Relationship Id="rId5" Type="http://schemas.openxmlformats.org/officeDocument/2006/relationships/image" Target="../media/image165.png"/><Relationship Id="rId4" Type="http://schemas.openxmlformats.org/officeDocument/2006/relationships/image" Target="../media/image164.png"/></Relationships>
</file>

<file path=ppt/slides/_rels/slide6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3" Type="http://schemas.openxmlformats.org/officeDocument/2006/relationships/image" Target="../media/image163.png"/><Relationship Id="rId7" Type="http://schemas.openxmlformats.org/officeDocument/2006/relationships/image" Target="../media/image1.jpeg"/><Relationship Id="rId2" Type="http://schemas.openxmlformats.org/officeDocument/2006/relationships/image" Target="../media/image167.png"/><Relationship Id="rId1" Type="http://schemas.openxmlformats.org/officeDocument/2006/relationships/slideLayout" Target="../slideLayouts/slideLayout7.xml"/><Relationship Id="rId6" Type="http://schemas.openxmlformats.org/officeDocument/2006/relationships/image" Target="../media/image166.png"/><Relationship Id="rId5" Type="http://schemas.openxmlformats.org/officeDocument/2006/relationships/image" Target="../media/image165.png"/><Relationship Id="rId4" Type="http://schemas.openxmlformats.org/officeDocument/2006/relationships/image" Target="../media/image164.png"/></Relationships>
</file>

<file path=ppt/slides/_rels/slide6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3" Type="http://schemas.openxmlformats.org/officeDocument/2006/relationships/image" Target="../media/image154.gif"/><Relationship Id="rId2" Type="http://schemas.openxmlformats.org/officeDocument/2006/relationships/image" Target="../media/image153.gif"/><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6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40.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6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69.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image" Target="../media/image169.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71.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7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72.jpe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 Id="rId4" Type="http://schemas.openxmlformats.org/officeDocument/2006/relationships/image" Target="../media/image5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6713" y="152399"/>
            <a:ext cx="2905288" cy="942727"/>
          </a:xfrm>
          <a:prstGeom prst="rect">
            <a:avLst/>
          </a:prstGeom>
        </p:spPr>
      </p:pic>
      <p:sp>
        <p:nvSpPr>
          <p:cNvPr id="5" name="Rectangle 4"/>
          <p:cNvSpPr/>
          <p:nvPr/>
        </p:nvSpPr>
        <p:spPr>
          <a:xfrm>
            <a:off x="5159103" y="2"/>
            <a:ext cx="7008334" cy="1446550"/>
          </a:xfrm>
          <a:prstGeom prst="rect">
            <a:avLst/>
          </a:prstGeom>
        </p:spPr>
        <p:txBody>
          <a:bodyPr wrap="square">
            <a:spAutoFit/>
          </a:bodyPr>
          <a:lstStyle/>
          <a:p>
            <a:r>
              <a:rPr lang="en-IN" sz="44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6326"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062635" y="3687688"/>
            <a:ext cx="6857107" cy="533400"/>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4800" dirty="0">
                <a:solidFill>
                  <a:srgbClr val="17A889"/>
                </a:solidFill>
                <a:latin typeface="Arial" pitchFamily="34" charset="0"/>
                <a:cs typeface="Arial" pitchFamily="34" charset="0"/>
              </a:rPr>
              <a:t>infoway</a:t>
            </a:r>
          </a:p>
        </p:txBody>
      </p:sp>
      <p:sp>
        <p:nvSpPr>
          <p:cNvPr id="6" name="Rectangle 5">
            <a:extLst>
              <a:ext uri="{FF2B5EF4-FFF2-40B4-BE49-F238E27FC236}">
                <a16:creationId xmlns:a16="http://schemas.microsoft.com/office/drawing/2014/main" id="{B8948F78-B708-4250-8816-44ACEC13C281}"/>
              </a:ext>
            </a:extLst>
          </p:cNvPr>
          <p:cNvSpPr/>
          <p:nvPr/>
        </p:nvSpPr>
        <p:spPr>
          <a:xfrm>
            <a:off x="180546" y="5301208"/>
            <a:ext cx="11099235" cy="461665"/>
          </a:xfrm>
          <a:prstGeom prst="rect">
            <a:avLst/>
          </a:prstGeom>
        </p:spPr>
        <p:txBody>
          <a:bodyPr wrap="square">
            <a:spAutoFit/>
          </a:bodyPr>
          <a:lstStyle/>
          <a:p>
            <a:r>
              <a:rPr lang="en-IN" sz="2400" dirty="0">
                <a:solidFill>
                  <a:schemeClr val="accent6">
                    <a:lumMod val="50000"/>
                  </a:schemeClr>
                </a:solidFill>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SQL, PL/SQL and also NoSQL - 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0546" y="1767536"/>
            <a:ext cx="3610403" cy="430887"/>
          </a:xfrm>
          <a:prstGeom prst="rect">
            <a:avLst/>
          </a:prstGeom>
        </p:spPr>
        <p:txBody>
          <a:bodyPr wrap="square">
            <a:spAutoFit/>
          </a:bodyPr>
          <a:lstStyle/>
          <a:p>
            <a:r>
              <a:rPr lang="en-IN" sz="2200" dirty="0">
                <a:solidFill>
                  <a:schemeClr val="accent6">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2718" y="2283868"/>
            <a:ext cx="6324664" cy="461665"/>
          </a:xfrm>
          <a:prstGeom prst="rect">
            <a:avLst/>
          </a:prstGeom>
        </p:spPr>
        <p:txBody>
          <a:bodyPr wrap="square">
            <a:spAutoFit/>
          </a:bodyPr>
          <a:lstStyle/>
          <a:p>
            <a:r>
              <a:rPr lang="en-IN" sz="2400" dirty="0">
                <a:solidFill>
                  <a:schemeClr val="accent6">
                    <a:lumMod val="50000"/>
                  </a:schemeClr>
                </a:solidFill>
              </a:rPr>
              <a:t>Which module(s) you have completed?</a:t>
            </a:r>
          </a:p>
        </p:txBody>
      </p:sp>
      <p:sp>
        <p:nvSpPr>
          <p:cNvPr id="11" name="Footer Placeholder 2">
            <a:extLst>
              <a:ext uri="{FF2B5EF4-FFF2-40B4-BE49-F238E27FC236}">
                <a16:creationId xmlns:a16="http://schemas.microsoft.com/office/drawing/2014/main" id="{32F26705-154D-4EEC-9728-4C10C1FFD5D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3" name="TextBox 2">
            <a:extLst>
              <a:ext uri="{FF2B5EF4-FFF2-40B4-BE49-F238E27FC236}">
                <a16:creationId xmlns:a16="http://schemas.microsoft.com/office/drawing/2014/main" id="{D85D20C6-7896-441F-AAA3-31079CDEBDF2}"/>
              </a:ext>
            </a:extLst>
          </p:cNvPr>
          <p:cNvSpPr txBox="1"/>
          <p:nvPr/>
        </p:nvSpPr>
        <p:spPr>
          <a:xfrm>
            <a:off x="181341" y="4262803"/>
            <a:ext cx="6076645"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chemeClr val="accent2">
                    <a:lumMod val="75000"/>
                  </a:schemeClr>
                </a:solidFill>
              </a:rPr>
              <a:t>If A and a, B and b, C and c, etc. are treated in the same way then it is case-insensitive. </a:t>
            </a:r>
            <a:endParaRPr lang="en-IN" sz="2200" dirty="0">
              <a:solidFill>
                <a:schemeClr val="accent2">
                  <a:lumMod val="75000"/>
                </a:schemeClr>
              </a:solidFill>
            </a:endParaRPr>
          </a:p>
        </p:txBody>
      </p:sp>
    </p:spTree>
    <p:extLst>
      <p:ext uri="{BB962C8B-B14F-4D97-AF65-F5344CB8AC3E}">
        <p14:creationId xmlns:p14="http://schemas.microsoft.com/office/powerpoint/2010/main" val="983496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18" y="117064"/>
            <a:ext cx="2951944" cy="1354041"/>
          </a:xfrm>
          <a:prstGeom prst="rect">
            <a:avLst/>
          </a:prstGeom>
          <a:noFill/>
        </p:spPr>
        <p:txBody>
          <a:bodyPr wrap="square">
            <a:spAutoFit/>
          </a:bodyPr>
          <a:lstStyle/>
          <a:p>
            <a:r>
              <a:rPr lang="en-IN" sz="1600" dirty="0">
                <a:latin typeface="Arial" panose="020B0604020202020204" pitchFamily="34" charset="0"/>
                <a:cs typeface="Arial" panose="020B0604020202020204" pitchFamily="34" charset="0"/>
              </a:rPr>
              <a:t>struct </a:t>
            </a:r>
            <a:r>
              <a:rPr lang="en-IN" sz="1600" dirty="0">
                <a:solidFill>
                  <a:srgbClr val="006C86"/>
                </a:solidFill>
                <a:latin typeface="Arial" panose="020B0604020202020204" pitchFamily="34" charset="0"/>
                <a:cs typeface="Arial" panose="020B0604020202020204" pitchFamily="34" charset="0"/>
              </a:rPr>
              <a:t>Employee</a:t>
            </a:r>
            <a:r>
              <a:rPr lang="en-IN" sz="1600" dirty="0">
                <a:latin typeface="Arial" panose="020B0604020202020204" pitchFamily="34" charset="0"/>
                <a:cs typeface="Arial" panose="020B0604020202020204" pitchFamily="34" charset="0"/>
              </a:rPr>
              <a:t> {</a:t>
            </a:r>
          </a:p>
          <a:p>
            <a:r>
              <a:rPr lang="en-IN" sz="1600" dirty="0">
                <a:latin typeface="Arial" panose="020B0604020202020204" pitchFamily="34" charset="0"/>
                <a:cs typeface="Arial" panose="020B0604020202020204" pitchFamily="34" charset="0"/>
              </a:rPr>
              <a:t>   char   emp_no[10];</a:t>
            </a:r>
          </a:p>
          <a:p>
            <a:r>
              <a:rPr lang="en-IN" sz="1600" dirty="0">
                <a:latin typeface="Arial" panose="020B0604020202020204" pitchFamily="34" charset="0"/>
                <a:cs typeface="Arial" panose="020B0604020202020204" pitchFamily="34" charset="0"/>
              </a:rPr>
              <a:t>   char  emp_name[50];</a:t>
            </a:r>
          </a:p>
          <a:p>
            <a:r>
              <a:rPr lang="en-IN" sz="1600" dirty="0">
                <a:latin typeface="Arial" panose="020B0604020202020204" pitchFamily="34" charset="0"/>
                <a:cs typeface="Arial" panose="020B0604020202020204" pitchFamily="34" charset="0"/>
              </a:rPr>
              <a:t>   int   salary;</a:t>
            </a:r>
          </a:p>
          <a:p>
            <a:r>
              <a:rPr lang="en-IN" sz="1600" dirty="0">
                <a:latin typeface="Arial" panose="020B0604020202020204" pitchFamily="34" charset="0"/>
                <a:cs typeface="Arial" panose="020B0604020202020204" pitchFamily="34" charset="0"/>
              </a:rPr>
              <a:t>} </a:t>
            </a:r>
            <a:r>
              <a:rPr lang="en-IN" sz="1600" dirty="0">
                <a:solidFill>
                  <a:srgbClr val="006C86"/>
                </a:solidFill>
                <a:latin typeface="Arial" panose="020B0604020202020204" pitchFamily="34" charset="0"/>
                <a:cs typeface="Arial" panose="020B0604020202020204" pitchFamily="34" charset="0"/>
              </a:rPr>
              <a:t>emp</a:t>
            </a:r>
            <a:r>
              <a:rPr lang="en-IN" sz="16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245" y="117063"/>
            <a:ext cx="3887926" cy="1569456"/>
          </a:xfrm>
          <a:prstGeom prst="rect">
            <a:avLst/>
          </a:prstGeom>
          <a:noFill/>
        </p:spPr>
        <p:txBody>
          <a:bodyPr wrap="square">
            <a:spAutoFit/>
          </a:bodyPr>
          <a:lstStyle/>
          <a:p>
            <a:r>
              <a:rPr lang="en-IN" sz="1600" dirty="0">
                <a:latin typeface="Arial" panose="020B0604020202020204" pitchFamily="34" charset="0"/>
                <a:cs typeface="Arial" panose="020B0604020202020204" pitchFamily="34" charset="0"/>
              </a:rPr>
              <a:t>struct </a:t>
            </a:r>
            <a:r>
              <a:rPr lang="en-IN" sz="1600" dirty="0">
                <a:solidFill>
                  <a:srgbClr val="006C86"/>
                </a:solidFill>
                <a:latin typeface="Arial" panose="020B0604020202020204" pitchFamily="34" charset="0"/>
                <a:cs typeface="Arial" panose="020B0604020202020204" pitchFamily="34" charset="0"/>
              </a:rPr>
              <a:t>Employee</a:t>
            </a:r>
            <a:r>
              <a:rPr lang="en-IN" sz="1600" dirty="0">
                <a:latin typeface="Arial" panose="020B0604020202020204" pitchFamily="34" charset="0"/>
                <a:cs typeface="Arial" panose="020B0604020202020204" pitchFamily="34" charset="0"/>
              </a:rPr>
              <a:t> {</a:t>
            </a:r>
          </a:p>
          <a:p>
            <a:r>
              <a:rPr lang="en-IN" sz="1600" dirty="0">
                <a:latin typeface="Arial" panose="020B0604020202020204" pitchFamily="34" charset="0"/>
                <a:cs typeface="Arial" panose="020B0604020202020204" pitchFamily="34" charset="0"/>
              </a:rPr>
              <a:t>   char   emp_no[10];</a:t>
            </a:r>
          </a:p>
          <a:p>
            <a:r>
              <a:rPr lang="en-IN" sz="1600" dirty="0">
                <a:latin typeface="Arial" panose="020B0604020202020204" pitchFamily="34" charset="0"/>
                <a:cs typeface="Arial" panose="020B0604020202020204" pitchFamily="34" charset="0"/>
              </a:rPr>
              <a:t>   char emp_name[50];</a:t>
            </a:r>
          </a:p>
          <a:p>
            <a:r>
              <a:rPr lang="en-IN" sz="1600" dirty="0">
                <a:latin typeface="Arial" panose="020B0604020202020204" pitchFamily="34" charset="0"/>
                <a:cs typeface="Arial" panose="020B0604020202020204" pitchFamily="34" charset="0"/>
              </a:rPr>
              <a:t>   int   salary;</a:t>
            </a:r>
          </a:p>
          <a:p>
            <a:r>
              <a:rPr lang="en-IN" sz="1600" dirty="0">
                <a:latin typeface="Arial" panose="020B0604020202020204" pitchFamily="34" charset="0"/>
                <a:cs typeface="Arial" panose="020B0604020202020204" pitchFamily="34" charset="0"/>
              </a:rPr>
              <a:t>};</a:t>
            </a:r>
          </a:p>
          <a:p>
            <a:r>
              <a:rPr lang="en-IN" sz="1600" dirty="0">
                <a:latin typeface="Arial" panose="020B0604020202020204" pitchFamily="34" charset="0"/>
                <a:cs typeface="Arial" panose="020B0604020202020204" pitchFamily="34" charset="0"/>
              </a:rPr>
              <a:t>struct </a:t>
            </a:r>
            <a:r>
              <a:rPr lang="en-IN" sz="1600" dirty="0">
                <a:solidFill>
                  <a:srgbClr val="006C86"/>
                </a:solidFill>
                <a:latin typeface="Arial" panose="020B0604020202020204" pitchFamily="34" charset="0"/>
                <a:cs typeface="Arial" panose="020B0604020202020204" pitchFamily="34" charset="0"/>
              </a:rPr>
              <a:t>Employee emp</a:t>
            </a:r>
            <a:r>
              <a:rPr lang="en-IN" sz="16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File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91320" y="1917029"/>
            <a:ext cx="11807770" cy="4884308"/>
            <a:chOff x="7129861" y="4077606"/>
            <a:chExt cx="11546462" cy="4884944"/>
          </a:xfrm>
        </p:grpSpPr>
        <p:sp>
          <p:nvSpPr>
            <p:cNvPr id="10" name="Rectangle 9">
              <a:extLst>
                <a:ext uri="{FF2B5EF4-FFF2-40B4-BE49-F238E27FC236}">
                  <a16:creationId xmlns:a16="http://schemas.microsoft.com/office/drawing/2014/main" id="{58639E09-8671-429F-A84D-38A2FB0A1C06}"/>
                </a:ext>
              </a:extLst>
            </p:cNvPr>
            <p:cNvSpPr/>
            <p:nvPr/>
          </p:nvSpPr>
          <p:spPr>
            <a:xfrm>
              <a:off x="7129861" y="4077606"/>
              <a:ext cx="1842669"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784749" y="4437646"/>
              <a:ext cx="2174424"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341632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sham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
          <p:nvSpPr>
            <p:cNvPr id="18" name="TextBox 4">
              <a:extLst>
                <a:ext uri="{FF2B5EF4-FFF2-40B4-BE49-F238E27FC236}">
                  <a16:creationId xmlns:a16="http://schemas.microsoft.com/office/drawing/2014/main" id="{538D7DD9-7751-4D7E-8D6B-76F445598B88}"/>
                </a:ext>
              </a:extLst>
            </p:cNvPr>
            <p:cNvSpPr txBox="1"/>
            <p:nvPr/>
          </p:nvSpPr>
          <p:spPr>
            <a:xfrm>
              <a:off x="14217914" y="4437646"/>
              <a:ext cx="2034763" cy="4524904"/>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pankaj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jerry 2000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481117F3-731C-4A41-967E-5ED359D1DA31}"/>
                </a:ext>
              </a:extLst>
            </p:cNvPr>
            <p:cNvSpPr/>
            <p:nvPr/>
          </p:nvSpPr>
          <p:spPr>
            <a:xfrm>
              <a:off x="11818667" y="4077606"/>
              <a:ext cx="1718073"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CC0FA44E-CDC5-4B02-8050-4327EEF62A7E}"/>
                </a:ext>
              </a:extLst>
            </p:cNvPr>
            <p:cNvSpPr/>
            <p:nvPr/>
          </p:nvSpPr>
          <p:spPr>
            <a:xfrm>
              <a:off x="14212447" y="4077606"/>
              <a:ext cx="1929289"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5B976251-EAA6-49A4-A18F-D70D084EF9E0}"/>
                </a:ext>
              </a:extLst>
            </p:cNvPr>
            <p:cNvSpPr/>
            <p:nvPr/>
          </p:nvSpPr>
          <p:spPr>
            <a:xfrm>
              <a:off x="16634573" y="4077606"/>
              <a:ext cx="181141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70696" y="4077606"/>
              <a:ext cx="1842670"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22" name="TextBox 21">
            <a:extLst>
              <a:ext uri="{FF2B5EF4-FFF2-40B4-BE49-F238E27FC236}">
                <a16:creationId xmlns:a16="http://schemas.microsoft.com/office/drawing/2014/main" id="{FD2655AE-9A58-44F8-9F1E-CE6670F7D6C4}"/>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3979227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14" y="1340703"/>
            <a:ext cx="5255900" cy="3138912"/>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a:t>
            </a:r>
            <a:r>
              <a:rPr lang="en-IN" dirty="0">
                <a:solidFill>
                  <a:schemeClr val="bg1">
                    <a:lumMod val="50000"/>
                  </a:schemeClr>
                </a:solidFill>
                <a:latin typeface="Liberation Mono"/>
              </a:rPr>
              <a:t>(</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chemeClr val="bg1">
                    <a:lumMod val="50000"/>
                  </a:schemeClr>
                </a:solidFill>
                <a:latin typeface="Liberation Mono"/>
              </a:rPr>
              <a:t>(</a:t>
            </a:r>
            <a:r>
              <a:rPr lang="en-IN" dirty="0">
                <a:latin typeface="Liberation Mono"/>
              </a:rPr>
              <a:t>salary</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latin typeface="Liberation Mono"/>
              </a:rPr>
              <a:t>2000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latin typeface="Liberation Mono"/>
              </a:rPr>
              <a:t>4000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latin typeface="Liberation Mono"/>
              </a:rPr>
              <a:t>6000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15" y="836712"/>
            <a:ext cx="3311937" cy="430831"/>
          </a:xfrm>
          <a:prstGeom prst="rect">
            <a:avLst/>
          </a:prstGeom>
          <a:noFill/>
        </p:spPr>
        <p:txBody>
          <a:bodyPr wrap="square">
            <a:spAutoFit/>
          </a:bodyPr>
          <a:lstStyle/>
          <a:p>
            <a:pPr algn="just"/>
            <a:r>
              <a:rPr lang="en-US" sz="2200" dirty="0">
                <a:solidFill>
                  <a:srgbClr val="C00000"/>
                </a:solidFill>
                <a:latin typeface="Inter-Regular"/>
              </a:rPr>
              <a:t>RANGE Partitioning</a:t>
            </a:r>
          </a:p>
        </p:txBody>
      </p:sp>
      <p:grpSp>
        <p:nvGrpSpPr>
          <p:cNvPr id="2" name="Group 1">
            <a:extLst>
              <a:ext uri="{FF2B5EF4-FFF2-40B4-BE49-F238E27FC236}">
                <a16:creationId xmlns:a16="http://schemas.microsoft.com/office/drawing/2014/main" id="{0ACB5D95-4399-4373-ABFB-39C1A7435854}"/>
              </a:ext>
            </a:extLst>
          </p:cNvPr>
          <p:cNvGrpSpPr/>
          <p:nvPr/>
        </p:nvGrpSpPr>
        <p:grpSpPr>
          <a:xfrm>
            <a:off x="7175185" y="2450047"/>
            <a:ext cx="4823908" cy="3642903"/>
            <a:chOff x="6672064" y="2449919"/>
            <a:chExt cx="5256584" cy="3643377"/>
          </a:xfrm>
        </p:grpSpPr>
        <p:sp>
          <p:nvSpPr>
            <p:cNvPr id="13" name="TextBox 12">
              <a:extLst>
                <a:ext uri="{FF2B5EF4-FFF2-40B4-BE49-F238E27FC236}">
                  <a16:creationId xmlns:a16="http://schemas.microsoft.com/office/drawing/2014/main" id="{4F9B653E-AEBB-406F-8BC4-7C9D819D5FE4}"/>
                </a:ext>
              </a:extLst>
            </p:cNvPr>
            <p:cNvSpPr txBox="1"/>
            <p:nvPr/>
          </p:nvSpPr>
          <p:spPr>
            <a:xfrm>
              <a:off x="6672064" y="2953975"/>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a:t>
              </a:r>
              <a:r>
                <a:rPr lang="en-IN" dirty="0">
                  <a:solidFill>
                    <a:schemeClr val="bg1">
                      <a:lumMod val="50000"/>
                    </a:schemeClr>
                  </a:solidFill>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storeID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 </a:t>
              </a:r>
              <a:r>
                <a:rPr lang="en-IN" dirty="0">
                  <a:solidFill>
                    <a:schemeClr val="bg1">
                      <a:lumMod val="50000"/>
                    </a:schemeClr>
                  </a:solidFill>
                  <a:latin typeface="Liberation Mono"/>
                </a:rPr>
                <a:t>(</a:t>
              </a:r>
              <a:r>
                <a:rPr lang="en-IN" dirty="0">
                  <a:latin typeface="Liberation Mono"/>
                </a:rPr>
                <a:t>storeID</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latin typeface="Segoe UI" panose="020B0502040204020203" pitchFamily="34" charset="0"/>
                  <a:cs typeface="Segoe UI" panose="020B0502040204020203" pitchFamily="34" charset="0"/>
                </a:rPr>
                <a:t>1, 3, 5, 7</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latin typeface="Segoe UI" panose="020B0502040204020203" pitchFamily="34" charset="0"/>
                  <a:cs typeface="Segoe UI" panose="020B0502040204020203" pitchFamily="34" charset="0"/>
                </a:rPr>
                <a:t>2, 4, 6, 8</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latin typeface="Segoe UI" panose="020B0502040204020203" pitchFamily="34" charset="0"/>
                  <a:cs typeface="Segoe UI" panose="020B0502040204020203" pitchFamily="34" charset="0"/>
                </a:rPr>
                <a:t>10, 12, 14, 16</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 IN</a:t>
              </a:r>
              <a:r>
                <a:rPr lang="en-IN" dirty="0">
                  <a:solidFill>
                    <a:schemeClr val="bg1">
                      <a:lumMod val="50000"/>
                    </a:schemeClr>
                  </a:solidFill>
                  <a:latin typeface="Liberation Mono"/>
                </a:rPr>
                <a:t>(</a:t>
              </a:r>
              <a:r>
                <a:rPr lang="en-US" dirty="0">
                  <a:latin typeface="Segoe UI" panose="020B0502040204020203" pitchFamily="34" charset="0"/>
                  <a:cs typeface="Segoe UI" panose="020B0502040204020203" pitchFamily="34" charset="0"/>
                </a:rPr>
                <a:t>11, 13, 15, 17</a:t>
              </a:r>
              <a:r>
                <a:rPr lang="en-IN" dirty="0">
                  <a:solidFill>
                    <a:schemeClr val="bg1">
                      <a:lumMod val="50000"/>
                    </a:schemeClr>
                  </a:solidFill>
                  <a:latin typeface="Liberation Mono"/>
                </a:rPr>
                <a:t>)</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4" name="TextBox 13">
              <a:extLst>
                <a:ext uri="{FF2B5EF4-FFF2-40B4-BE49-F238E27FC236}">
                  <a16:creationId xmlns:a16="http://schemas.microsoft.com/office/drawing/2014/main" id="{ED324714-7BE6-49E7-83DD-6886F9EFD84B}"/>
                </a:ext>
              </a:extLst>
            </p:cNvPr>
            <p:cNvSpPr txBox="1"/>
            <p:nvPr/>
          </p:nvSpPr>
          <p:spPr>
            <a:xfrm>
              <a:off x="6672064" y="2449919"/>
              <a:ext cx="3312368" cy="430887"/>
            </a:xfrm>
            <a:prstGeom prst="rect">
              <a:avLst/>
            </a:prstGeom>
            <a:noFill/>
          </p:spPr>
          <p:txBody>
            <a:bodyPr wrap="square">
              <a:spAutoFit/>
            </a:bodyPr>
            <a:lstStyle/>
            <a:p>
              <a:pPr algn="just"/>
              <a:r>
                <a:rPr lang="en-US" sz="2200" dirty="0">
                  <a:solidFill>
                    <a:srgbClr val="C00000"/>
                  </a:solidFill>
                  <a:latin typeface="Inter-Regular"/>
                </a:rPr>
                <a:t>LIST Partitioning</a:t>
              </a:r>
            </a:p>
          </p:txBody>
        </p:sp>
      </p:grpSp>
      <p:graphicFrame>
        <p:nvGraphicFramePr>
          <p:cNvPr id="15" name="Table 15">
            <a:extLst>
              <a:ext uri="{FF2B5EF4-FFF2-40B4-BE49-F238E27FC236}">
                <a16:creationId xmlns:a16="http://schemas.microsoft.com/office/drawing/2014/main" id="{E7F0FF96-B40D-4A44-A732-C23EA177D4E2}"/>
              </a:ext>
            </a:extLst>
          </p:cNvPr>
          <p:cNvGraphicFramePr>
            <a:graphicFrameLocks noGrp="1"/>
          </p:cNvGraphicFramePr>
          <p:nvPr/>
        </p:nvGraphicFramePr>
        <p:xfrm>
          <a:off x="7175185" y="408549"/>
          <a:ext cx="4415939" cy="1853960"/>
        </p:xfrm>
        <a:graphic>
          <a:graphicData uri="http://schemas.openxmlformats.org/drawingml/2006/table">
            <a:tbl>
              <a:tblPr firstRow="1" bandRow="1">
                <a:tableStyleId>{5940675A-B579-460E-94D1-54222C63F5DA}</a:tableStyleId>
              </a:tblPr>
              <a:tblGrid>
                <a:gridCol w="2039984">
                  <a:extLst>
                    <a:ext uri="{9D8B030D-6E8A-4147-A177-3AD203B41FA5}">
                      <a16:colId xmlns:a16="http://schemas.microsoft.com/office/drawing/2014/main" val="3149757144"/>
                    </a:ext>
                  </a:extLst>
                </a:gridCol>
                <a:gridCol w="2375955">
                  <a:extLst>
                    <a:ext uri="{9D8B030D-6E8A-4147-A177-3AD203B41FA5}">
                      <a16:colId xmlns:a16="http://schemas.microsoft.com/office/drawing/2014/main" val="1706414821"/>
                    </a:ext>
                  </a:extLst>
                </a:gridCol>
              </a:tblGrid>
              <a:tr h="370792">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marL="91428" marR="91428" marT="45714" marB="45714">
                    <a:solidFill>
                      <a:schemeClr val="accent6">
                        <a:lumMod val="20000"/>
                        <a:lumOff val="8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marL="91428" marR="91428" marT="45714" marB="45714">
                    <a:solidFill>
                      <a:schemeClr val="accent6">
                        <a:lumMod val="20000"/>
                        <a:lumOff val="80000"/>
                      </a:schemeClr>
                    </a:solidFill>
                  </a:tcPr>
                </a:tc>
                <a:extLst>
                  <a:ext uri="{0D108BD9-81ED-4DB2-BD59-A6C34878D82A}">
                    <a16:rowId xmlns:a16="http://schemas.microsoft.com/office/drawing/2014/main" val="144985821"/>
                  </a:ext>
                </a:extLst>
              </a:tr>
              <a:tr h="370792">
                <a:tc>
                  <a:txBody>
                    <a:bodyPr/>
                    <a:lstStyle/>
                    <a:p>
                      <a:r>
                        <a:rPr lang="en-IN" sz="1600" dirty="0">
                          <a:latin typeface="Segoe UI" panose="020B0502040204020203" pitchFamily="34" charset="0"/>
                          <a:cs typeface="Segoe UI" panose="020B0502040204020203" pitchFamily="34" charset="0"/>
                        </a:rPr>
                        <a:t>AC Warehouse</a:t>
                      </a:r>
                    </a:p>
                  </a:txBody>
                  <a:tcPr marL="91428" marR="91428" marT="45714" marB="45714"/>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marL="91428" marR="91428" marT="45714" marB="45714"/>
                </a:tc>
                <a:extLst>
                  <a:ext uri="{0D108BD9-81ED-4DB2-BD59-A6C34878D82A}">
                    <a16:rowId xmlns:a16="http://schemas.microsoft.com/office/drawing/2014/main" val="1594595867"/>
                  </a:ext>
                </a:extLst>
              </a:tr>
              <a:tr h="370792">
                <a:tc>
                  <a:txBody>
                    <a:bodyPr/>
                    <a:lstStyle/>
                    <a:p>
                      <a:r>
                        <a:rPr lang="en-IN" sz="1600" dirty="0">
                          <a:latin typeface="Segoe UI" panose="020B0502040204020203" pitchFamily="34" charset="0"/>
                          <a:cs typeface="Segoe UI" panose="020B0502040204020203" pitchFamily="34" charset="0"/>
                        </a:rPr>
                        <a:t>National</a:t>
                      </a:r>
                    </a:p>
                  </a:txBody>
                  <a:tcPr marL="91428" marR="91428" marT="45714" marB="45714"/>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marL="91428" marR="91428" marT="45714" marB="45714"/>
                </a:tc>
                <a:extLst>
                  <a:ext uri="{0D108BD9-81ED-4DB2-BD59-A6C34878D82A}">
                    <a16:rowId xmlns:a16="http://schemas.microsoft.com/office/drawing/2014/main" val="1785209384"/>
                  </a:ext>
                </a:extLst>
              </a:tr>
              <a:tr h="370792">
                <a:tc>
                  <a:txBody>
                    <a:bodyPr/>
                    <a:lstStyle/>
                    <a:p>
                      <a:r>
                        <a:rPr lang="en-IN" sz="1600" dirty="0">
                          <a:latin typeface="Segoe UI" panose="020B0502040204020203" pitchFamily="34" charset="0"/>
                          <a:cs typeface="Segoe UI" panose="020B0502040204020203" pitchFamily="34" charset="0"/>
                        </a:rPr>
                        <a:t>Global</a:t>
                      </a:r>
                    </a:p>
                  </a:txBody>
                  <a:tcPr marL="91428" marR="91428" marT="45714" marB="45714"/>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marL="91428" marR="91428" marT="45714" marB="45714"/>
                </a:tc>
                <a:extLst>
                  <a:ext uri="{0D108BD9-81ED-4DB2-BD59-A6C34878D82A}">
                    <a16:rowId xmlns:a16="http://schemas.microsoft.com/office/drawing/2014/main" val="3373456418"/>
                  </a:ext>
                </a:extLst>
              </a:tr>
              <a:tr h="370792">
                <a:tc>
                  <a:txBody>
                    <a:bodyPr/>
                    <a:lstStyle/>
                    <a:p>
                      <a:r>
                        <a:rPr lang="en-IN" sz="1600" dirty="0">
                          <a:latin typeface="Segoe UI" panose="020B0502040204020203" pitchFamily="34" charset="0"/>
                          <a:cs typeface="Segoe UI" panose="020B0502040204020203" pitchFamily="34" charset="0"/>
                        </a:rPr>
                        <a:t>Migrant System</a:t>
                      </a:r>
                    </a:p>
                  </a:txBody>
                  <a:tcPr marL="91428" marR="91428" marT="45714" marB="45714"/>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marL="91428" marR="91428" marT="45714" marB="45714"/>
                </a:tc>
                <a:extLst>
                  <a:ext uri="{0D108BD9-81ED-4DB2-BD59-A6C34878D82A}">
                    <a16:rowId xmlns:a16="http://schemas.microsoft.com/office/drawing/2014/main" val="889783200"/>
                  </a:ext>
                </a:extLst>
              </a:tr>
            </a:tbl>
          </a:graphicData>
        </a:graphic>
      </p:graphicFrame>
      <p:sp>
        <p:nvSpPr>
          <p:cNvPr id="17" name="TextBox 16">
            <a:extLst>
              <a:ext uri="{FF2B5EF4-FFF2-40B4-BE49-F238E27FC236}">
                <a16:creationId xmlns:a16="http://schemas.microsoft.com/office/drawing/2014/main" id="{9715DA39-DED8-415F-95B4-15DB9E15D812}"/>
              </a:ext>
            </a:extLst>
          </p:cNvPr>
          <p:cNvSpPr txBox="1"/>
          <p:nvPr/>
        </p:nvSpPr>
        <p:spPr>
          <a:xfrm>
            <a:off x="407315" y="4923897"/>
            <a:ext cx="6767871" cy="1169399"/>
          </a:xfrm>
          <a:prstGeom prst="rect">
            <a:avLst/>
          </a:prstGeom>
          <a:noFill/>
        </p:spPr>
        <p:txBody>
          <a:bodyPr wrap="square">
            <a:spAutoFit/>
          </a:bodyPr>
          <a:lstStyle/>
          <a:p>
            <a:pPr marL="285721" indent="-285721">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latin typeface="Liberation Mono"/>
              </a:rPr>
              <a:t>)</a:t>
            </a:r>
            <a:r>
              <a:rPr lang="en-US" dirty="0">
                <a:solidFill>
                  <a:srgbClr val="0077AA"/>
                </a:solidFill>
                <a:latin typeface="Liberation Mono"/>
              </a:rPr>
              <a:t> VALUES</a:t>
            </a:r>
            <a:r>
              <a:rPr lang="en-US" dirty="0">
                <a:solidFill>
                  <a:schemeClr val="bg1">
                    <a:lumMod val="50000"/>
                  </a:schemeClr>
                </a:solidFill>
                <a:latin typeface="Liberation Mono"/>
              </a:rPr>
              <a:t>(</a:t>
            </a:r>
            <a:r>
              <a:rPr lang="en-US" dirty="0">
                <a:latin typeface="Liberation Mono"/>
              </a:rPr>
              <a:t>1,</a:t>
            </a:r>
            <a:r>
              <a:rPr lang="en-IN" dirty="0">
                <a:solidFill>
                  <a:srgbClr val="669900"/>
                </a:solidFill>
                <a:latin typeface="Liberation Mono"/>
              </a:rPr>
              <a:t> 'saleel'</a:t>
            </a:r>
            <a:r>
              <a:rPr lang="en-US" dirty="0">
                <a:latin typeface="Liberation Mono"/>
              </a:rPr>
              <a:t>, 1500</a:t>
            </a:r>
            <a:r>
              <a:rPr lang="en-US" dirty="0">
                <a:solidFill>
                  <a:schemeClr val="bg1">
                    <a:lumMod val="50000"/>
                  </a:schemeClr>
                </a:solidFill>
                <a:latin typeface="Liberation Mono"/>
              </a:rPr>
              <a:t>)</a:t>
            </a:r>
            <a:r>
              <a:rPr lang="en-US" dirty="0">
                <a:latin typeface="Liberation Mono"/>
              </a:rPr>
              <a:t>;</a:t>
            </a:r>
          </a:p>
          <a:p>
            <a:pPr marL="285721" indent="-285721">
              <a:buFont typeface="Arial" panose="020B0604020202020204" pitchFamily="34" charset="0"/>
              <a:buChar char="•"/>
            </a:pPr>
            <a:endParaRPr lang="en-IN" sz="800" dirty="0">
              <a:latin typeface="Liberation Mono"/>
            </a:endParaRPr>
          </a:p>
          <a:p>
            <a:pPr marL="285721" indent="-285721">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solidFill>
                  <a:schemeClr val="bg1">
                    <a:lumMod val="50000"/>
                  </a:schemeClr>
                </a:solidFill>
                <a:latin typeface="Liberation Mono"/>
              </a:rPr>
              <a:t>(</a:t>
            </a:r>
            <a:r>
              <a:rPr lang="en-IN" dirty="0">
                <a:solidFill>
                  <a:schemeClr val="accent4">
                    <a:lumMod val="50000"/>
                  </a:schemeClr>
                </a:solidFill>
                <a:latin typeface="Liberation Mono"/>
              </a:rPr>
              <a:t>p0</a:t>
            </a:r>
            <a:r>
              <a:rPr lang="en-IN" dirty="0">
                <a:solidFill>
                  <a:schemeClr val="bg1">
                    <a:lumMod val="50000"/>
                  </a:schemeClr>
                </a:solidFill>
                <a:latin typeface="Liberation Mono"/>
              </a:rPr>
              <a:t>)</a:t>
            </a:r>
            <a:r>
              <a:rPr lang="en-IN" dirty="0">
                <a:latin typeface="Liberation Mono"/>
              </a:rPr>
              <a:t>;</a:t>
            </a:r>
          </a:p>
          <a:p>
            <a:pPr marL="285721" indent="-285721">
              <a:buFont typeface="Arial" panose="020B0604020202020204" pitchFamily="34" charset="0"/>
              <a:buChar char="•"/>
            </a:pPr>
            <a:endParaRPr lang="en-IN" sz="800" dirty="0">
              <a:latin typeface="Liberation Mono"/>
            </a:endParaRPr>
          </a:p>
          <a:p>
            <a:pPr marL="285721" indent="-285721">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IN"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a:t>
            </a:r>
          </a:p>
        </p:txBody>
      </p:sp>
      <p:pic>
        <p:nvPicPr>
          <p:cNvPr id="9" name="Picture 8">
            <a:extLst>
              <a:ext uri="{FF2B5EF4-FFF2-40B4-BE49-F238E27FC236}">
                <a16:creationId xmlns:a16="http://schemas.microsoft.com/office/drawing/2014/main" id="{1C248694-DC2C-4F21-9172-EBDAD527BE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B2DEA0C8-4F76-4FD8-97A0-8D2FADB80BC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0323054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EE013B45-59AE-4CF5-A580-8C6552655E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13780384-6DFC-48DA-BF48-C8FB40E4D4C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6" name="Rectangle 5">
            <a:extLst>
              <a:ext uri="{FF2B5EF4-FFF2-40B4-BE49-F238E27FC236}">
                <a16:creationId xmlns:a16="http://schemas.microsoft.com/office/drawing/2014/main" id="{0EEBEC96-86B7-48DB-AEFF-3BB1B1B26B1F}"/>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407508416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1587" y="1307336"/>
            <a:ext cx="11987239"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The </a:t>
            </a:r>
            <a:r>
              <a:rPr lang="en-US" b="1" dirty="0">
                <a:latin typeface="Palatino Linotype" panose="02040502050505030304" pitchFamily="18" charset="0"/>
                <a:cs typeface="Arial" panose="020B0604020202020204" pitchFamily="34" charset="0"/>
              </a:rPr>
              <a:t>DEFAULT property</a:t>
            </a:r>
            <a:r>
              <a:rPr lang="en-US" dirty="0">
                <a:latin typeface="Palatino Linotype" panose="02040502050505030304" pitchFamily="18" charset="0"/>
                <a:cs typeface="Arial" panose="020B0604020202020204" pitchFamily="34" charset="0"/>
              </a:rPr>
              <a:t> specifies a </a:t>
            </a:r>
            <a:r>
              <a:rPr lang="en-US" b="1" dirty="0">
                <a:latin typeface="Palatino Linotype" panose="02040502050505030304" pitchFamily="18" charset="0"/>
                <a:cs typeface="Arial" panose="020B0604020202020204" pitchFamily="34" charset="0"/>
              </a:rPr>
              <a:t>default</a:t>
            </a:r>
            <a:r>
              <a:rPr lang="en-US" dirty="0">
                <a:latin typeface="Palatino Linotype" panose="02040502050505030304" pitchFamily="18" charset="0"/>
                <a:cs typeface="Arial" panose="020B0604020202020204" pitchFamily="34" charset="0"/>
              </a:rPr>
              <a:t> value for the column.</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2879989E-FE42-4DF1-BBE1-5B91596226A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Default value</a:t>
            </a:r>
          </a:p>
        </p:txBody>
      </p:sp>
      <p:pic>
        <p:nvPicPr>
          <p:cNvPr id="7" name="Picture 6">
            <a:extLst>
              <a:ext uri="{FF2B5EF4-FFF2-40B4-BE49-F238E27FC236}">
                <a16:creationId xmlns:a16="http://schemas.microsoft.com/office/drawing/2014/main" id="{868D0D17-D31F-41B1-A04A-D8DB545508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D56FA755-78BA-4D26-BFA0-3D830243FC9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id="{D4AA97CC-3226-41B5-BA59-E452CD06C4F0}"/>
              </a:ext>
            </a:extLst>
          </p:cNvPr>
          <p:cNvSpPr/>
          <p:nvPr/>
        </p:nvSpPr>
        <p:spPr>
          <a:xfrm>
            <a:off x="390870" y="3530039"/>
            <a:ext cx="8208911"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latin typeface="Liberation Mono"/>
                <a:cs typeface="Arial" panose="020B0604020202020204" pitchFamily="34" charset="0"/>
              </a:rPr>
              <a:t>primary key,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default</a:t>
            </a:r>
            <a:r>
              <a:rPr lang="en-US" b="1" dirty="0">
                <a:solidFill>
                  <a:srgbClr val="C00000"/>
                </a:solidFill>
                <a:latin typeface="Liberation Mono"/>
                <a:cs typeface="Arial" panose="020B0604020202020204" pitchFamily="34" charset="0"/>
              </a:rPr>
              <a:t> </a:t>
            </a:r>
            <a:r>
              <a:rPr lang="en-US" dirty="0">
                <a:latin typeface="Liberation Mono"/>
                <a:cs typeface="Arial" panose="020B0604020202020204" pitchFamily="34" charset="0"/>
              </a:rPr>
              <a:t>'</a:t>
            </a:r>
            <a:r>
              <a:rPr lang="en-US" b="1" dirty="0">
                <a:latin typeface="Liberation Mono"/>
                <a:cs typeface="Arial" panose="020B0604020202020204" pitchFamily="34" charset="0"/>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default</a:t>
            </a:r>
            <a:r>
              <a:rPr lang="en-US" b="1" dirty="0">
                <a:solidFill>
                  <a:srgbClr val="C00000"/>
                </a:solidFill>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11" name="TextBox 10">
            <a:extLst>
              <a:ext uri="{FF2B5EF4-FFF2-40B4-BE49-F238E27FC236}">
                <a16:creationId xmlns:a16="http://schemas.microsoft.com/office/drawing/2014/main" id="{409923A6-2AAD-4ABD-8BE4-CEA2864CBB40}"/>
              </a:ext>
            </a:extLst>
          </p:cNvPr>
          <p:cNvSpPr txBox="1"/>
          <p:nvPr/>
        </p:nvSpPr>
        <p:spPr>
          <a:xfrm>
            <a:off x="390870" y="1746682"/>
            <a:ext cx="511256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12" name="Group 11">
            <a:extLst>
              <a:ext uri="{FF2B5EF4-FFF2-40B4-BE49-F238E27FC236}">
                <a16:creationId xmlns:a16="http://schemas.microsoft.com/office/drawing/2014/main" id="{1A0EBEAC-1D39-4736-9274-6C3045A673C3}"/>
              </a:ext>
            </a:extLst>
          </p:cNvPr>
          <p:cNvGrpSpPr/>
          <p:nvPr/>
        </p:nvGrpSpPr>
        <p:grpSpPr>
          <a:xfrm>
            <a:off x="5216691" y="4091394"/>
            <a:ext cx="6752950" cy="2243387"/>
            <a:chOff x="5231904" y="3356992"/>
            <a:chExt cx="6752950" cy="2243387"/>
          </a:xfrm>
        </p:grpSpPr>
        <p:pic>
          <p:nvPicPr>
            <p:cNvPr id="13" name="Picture 12">
              <a:extLst>
                <a:ext uri="{FF2B5EF4-FFF2-40B4-BE49-F238E27FC236}">
                  <a16:creationId xmlns:a16="http://schemas.microsoft.com/office/drawing/2014/main" id="{D9EA930C-EE2D-460E-BD92-66152F1AEC66}"/>
                </a:ext>
              </a:extLst>
            </p:cNvPr>
            <p:cNvPicPr>
              <a:picLocks noChangeAspect="1"/>
            </p:cNvPicPr>
            <p:nvPr/>
          </p:nvPicPr>
          <p:blipFill>
            <a:blip r:embed="rId3"/>
            <a:stretch>
              <a:fillRect/>
            </a:stretch>
          </p:blipFill>
          <p:spPr>
            <a:xfrm>
              <a:off x="5231904" y="3356992"/>
              <a:ext cx="6752950" cy="2243387"/>
            </a:xfrm>
            <a:prstGeom prst="rect">
              <a:avLst/>
            </a:prstGeom>
          </p:spPr>
        </p:pic>
        <p:sp>
          <p:nvSpPr>
            <p:cNvPr id="14" name="Rectangle 13">
              <a:extLst>
                <a:ext uri="{FF2B5EF4-FFF2-40B4-BE49-F238E27FC236}">
                  <a16:creationId xmlns:a16="http://schemas.microsoft.com/office/drawing/2014/main" id="{86F36699-419D-4542-826B-933EFE994DF2}"/>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5" name="Group 14">
            <a:extLst>
              <a:ext uri="{FF2B5EF4-FFF2-40B4-BE49-F238E27FC236}">
                <a16:creationId xmlns:a16="http://schemas.microsoft.com/office/drawing/2014/main" id="{23736D59-DDBF-4416-9882-27253F328AC8}"/>
              </a:ext>
            </a:extLst>
          </p:cNvPr>
          <p:cNvGrpSpPr/>
          <p:nvPr/>
        </p:nvGrpSpPr>
        <p:grpSpPr>
          <a:xfrm>
            <a:off x="5216691" y="1746682"/>
            <a:ext cx="6841394" cy="1624549"/>
            <a:chOff x="5216691" y="1257620"/>
            <a:chExt cx="6841394" cy="1624549"/>
          </a:xfrm>
        </p:grpSpPr>
        <p:pic>
          <p:nvPicPr>
            <p:cNvPr id="16" name="Picture 15">
              <a:extLst>
                <a:ext uri="{FF2B5EF4-FFF2-40B4-BE49-F238E27FC236}">
                  <a16:creationId xmlns:a16="http://schemas.microsoft.com/office/drawing/2014/main" id="{5D948542-54EF-4BF3-A143-D3D38AC07F6C}"/>
                </a:ext>
              </a:extLst>
            </p:cNvPr>
            <p:cNvPicPr>
              <a:picLocks noChangeAspect="1"/>
            </p:cNvPicPr>
            <p:nvPr/>
          </p:nvPicPr>
          <p:blipFill>
            <a:blip r:embed="rId4"/>
            <a:stretch>
              <a:fillRect/>
            </a:stretch>
          </p:blipFill>
          <p:spPr>
            <a:xfrm>
              <a:off x="5216691" y="1257620"/>
              <a:ext cx="6841394" cy="1624549"/>
            </a:xfrm>
            <a:prstGeom prst="rect">
              <a:avLst/>
            </a:prstGeom>
          </p:spPr>
        </p:pic>
        <p:sp>
          <p:nvSpPr>
            <p:cNvPr id="17" name="Rectangle 16">
              <a:extLst>
                <a:ext uri="{FF2B5EF4-FFF2-40B4-BE49-F238E27FC236}">
                  <a16:creationId xmlns:a16="http://schemas.microsoft.com/office/drawing/2014/main" id="{58873337-9BC4-4D27-AFF6-E7E36A3D0AFA}"/>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 name="Rectangle 1">
            <a:extLst>
              <a:ext uri="{FF2B5EF4-FFF2-40B4-BE49-F238E27FC236}">
                <a16:creationId xmlns:a16="http://schemas.microsoft.com/office/drawing/2014/main" id="{AE9B99FB-32E5-422B-905B-3C1AE692CF1D}"/>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Segoe UI" panose="020B0502040204020203" pitchFamily="34" charset="0"/>
                <a:cs typeface="Segoe UI" panose="020B0502040204020203" pitchFamily="34" charset="0"/>
              </a:rPr>
              <a:t> </a:t>
            </a:r>
            <a:r>
              <a:rPr lang="en-IN" i="1" dirty="0">
                <a:solidFill>
                  <a:srgbClr val="000000"/>
                </a:solidFill>
                <a:latin typeface="Segoe UI" panose="020B0502040204020203" pitchFamily="34" charset="0"/>
                <a:cs typeface="Segoe UI" panose="020B0502040204020203" pitchFamily="34" charset="0"/>
              </a:rPr>
              <a:t>col_name</a:t>
            </a:r>
            <a:r>
              <a:rPr lang="en-IN" dirty="0">
                <a:solidFill>
                  <a:srgbClr val="000000"/>
                </a:solidFill>
                <a:latin typeface="Segoe UI" panose="020B0502040204020203" pitchFamily="34" charset="0"/>
                <a:cs typeface="Segoe UI" panose="020B0502040204020203" pitchFamily="34" charset="0"/>
              </a:rPr>
              <a:t> </a:t>
            </a:r>
            <a:r>
              <a:rPr lang="en-IN" i="1" dirty="0">
                <a:solidFill>
                  <a:srgbClr val="000000"/>
                </a:solidFill>
                <a:latin typeface="Segoe UI" panose="020B0502040204020203" pitchFamily="34" charset="0"/>
                <a:cs typeface="Segoe UI" panose="020B0502040204020203" pitchFamily="34" charset="0"/>
              </a:rPr>
              <a:t>data_type</a:t>
            </a:r>
            <a:r>
              <a:rPr lang="en-IN" dirty="0">
                <a:solidFill>
                  <a:srgbClr val="000000"/>
                </a:solidFill>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DEFAULT value</a:t>
            </a:r>
            <a:endParaRPr lang="en-IN" dirty="0">
              <a:solidFill>
                <a:srgbClr val="0077AA"/>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7087956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69" y="693052"/>
            <a:ext cx="11985678" cy="369284"/>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390819" y="1257903"/>
            <a:ext cx="10888288" cy="4203809"/>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23"/>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23"/>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default</a:t>
            </a:r>
            <a:r>
              <a:rPr lang="en-IN" dirty="0">
                <a:solidFill>
                  <a:srgbClr val="834689"/>
                </a:solidFill>
                <a:latin typeface="Liberation Mono"/>
                <a:cs typeface="Arial" panose="020B0604020202020204" pitchFamily="34" charset="0"/>
              </a:rPr>
              <a:t> 100</a:t>
            </a:r>
            <a:r>
              <a:rPr lang="en-IN" dirty="0">
                <a:latin typeface="Liberation Mono"/>
                <a:cs typeface="Arial" panose="020B0604020202020204" pitchFamily="34" charset="0"/>
              </a:rPr>
              <a:t>,</a:t>
            </a:r>
          </a:p>
          <a:p>
            <a:pPr marL="273023"/>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default</a:t>
            </a:r>
            <a:r>
              <a:rPr lang="en-IN" dirty="0">
                <a:solidFill>
                  <a:srgbClr val="834689"/>
                </a:solidFill>
                <a:latin typeface="Liberation Mono"/>
                <a:cs typeface="Arial" panose="020B0604020202020204" pitchFamily="34" charset="0"/>
              </a:rPr>
              <a:t> 200</a:t>
            </a:r>
            <a:r>
              <a:rPr lang="en-IN" dirty="0">
                <a:latin typeface="Liberation Mono"/>
                <a:cs typeface="Arial" panose="020B0604020202020204" pitchFamily="34" charset="0"/>
              </a:rPr>
              <a:t>,</a:t>
            </a:r>
          </a:p>
          <a:p>
            <a:pPr marL="273023"/>
            <a:r>
              <a:rPr lang="en-IN" dirty="0">
                <a:latin typeface="Liberation Mono"/>
                <a:cs typeface="Arial" panose="020B0604020202020204" pitchFamily="34" charset="0"/>
              </a:rPr>
              <a:t>   c4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23"/>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c5</a:t>
            </a:r>
            <a:r>
              <a:rPr lang="en-IN" dirty="0">
                <a:solidFill>
                  <a:srgbClr val="834689"/>
                </a:solidFill>
                <a:latin typeface="Liberation Mono"/>
                <a:cs typeface="Arial" panose="020B0604020202020204" pitchFamily="34" charset="0"/>
              </a:rPr>
              <a:t> int</a:t>
            </a:r>
            <a:endParaRPr lang="en-IN" dirty="0">
              <a:latin typeface="Liberation Mono"/>
              <a:cs typeface="Arial" panose="020B0604020202020204" pitchFamily="34" charset="0"/>
            </a:endParaRPr>
          </a:p>
          <a:p>
            <a:pPr marL="273023"/>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23"/>
            <a:endParaRPr lang="en-IN" dirty="0">
              <a:latin typeface="Liberation Mono"/>
              <a:cs typeface="Arial" panose="020B0604020202020204" pitchFamily="34" charset="0"/>
            </a:endParaRPr>
          </a:p>
          <a:p>
            <a:pPr marL="273023"/>
            <a:endParaRPr lang="en-IN" dirty="0">
              <a:latin typeface="Liberation Mono"/>
              <a:cs typeface="Arial" panose="020B0604020202020204" pitchFamily="34" charset="0"/>
            </a:endParaRPr>
          </a:p>
          <a:p>
            <a:pPr marL="558744" indent="-285721">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744" indent="-285721">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1, 1);</a:t>
            </a:r>
          </a:p>
          <a:p>
            <a:pPr marL="558744" indent="-285721">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2, 2);</a:t>
            </a:r>
          </a:p>
          <a:p>
            <a:pPr marL="558744" indent="-285721">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3, 3);</a:t>
            </a:r>
          </a:p>
        </p:txBody>
      </p:sp>
      <p:pic>
        <p:nvPicPr>
          <p:cNvPr id="13" name="Picture 12">
            <a:extLst>
              <a:ext uri="{FF2B5EF4-FFF2-40B4-BE49-F238E27FC236}">
                <a16:creationId xmlns:a16="http://schemas.microsoft.com/office/drawing/2014/main" id="{D3D943BD-2AE6-4F49-9C89-17FF2511A864}"/>
              </a:ext>
            </a:extLst>
          </p:cNvPr>
          <p:cNvPicPr>
            <a:picLocks noChangeAspect="1"/>
          </p:cNvPicPr>
          <p:nvPr/>
        </p:nvPicPr>
        <p:blipFill>
          <a:blip r:embed="rId2"/>
          <a:stretch>
            <a:fillRect/>
          </a:stretch>
        </p:blipFill>
        <p:spPr>
          <a:xfrm>
            <a:off x="3863248" y="1257902"/>
            <a:ext cx="7114523" cy="1739106"/>
          </a:xfrm>
          <a:prstGeom prst="rect">
            <a:avLst/>
          </a:prstGeom>
        </p:spPr>
      </p:pic>
      <p:pic>
        <p:nvPicPr>
          <p:cNvPr id="2" name="Picture 1">
            <a:extLst>
              <a:ext uri="{FF2B5EF4-FFF2-40B4-BE49-F238E27FC236}">
                <a16:creationId xmlns:a16="http://schemas.microsoft.com/office/drawing/2014/main" id="{9163BC0B-766A-45A6-A797-DB2380D383B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A2AEDFE2-3E69-4CC6-938A-A02BC666746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4" name="Rectangle 3">
            <a:extLst>
              <a:ext uri="{FF2B5EF4-FFF2-40B4-BE49-F238E27FC236}">
                <a16:creationId xmlns:a16="http://schemas.microsoft.com/office/drawing/2014/main" id="{74EB2080-69E0-470B-A5F7-2C7958654B7A}"/>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Default value</a:t>
            </a:r>
          </a:p>
        </p:txBody>
      </p:sp>
    </p:spTree>
    <p:extLst>
      <p:ext uri="{BB962C8B-B14F-4D97-AF65-F5344CB8AC3E}">
        <p14:creationId xmlns:p14="http://schemas.microsoft.com/office/powerpoint/2010/main" val="25138953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982638" y="3307504"/>
            <a:ext cx="10441160" cy="369332"/>
          </a:xfrm>
          <a:prstGeom prst="rect">
            <a:avLst/>
          </a:prstGeom>
        </p:spPr>
        <p:txBody>
          <a:bodyPr wrap="square">
            <a:spAutoFit/>
          </a:bodyPr>
          <a:lstStyle/>
          <a:p>
            <a:r>
              <a:rPr lang="en-US" dirty="0">
                <a:solidFill>
                  <a:schemeClr val="bg2">
                    <a:lumMod val="25000"/>
                  </a:schemeClr>
                </a:solidFill>
                <a:latin typeface="Palatino Linotype" panose="02040502050505030304" pitchFamily="18" charset="0"/>
                <a:cs typeface="Arial" panose="020B0604020202020204" pitchFamily="34" charset="0"/>
              </a:rPr>
              <a:t>The </a:t>
            </a:r>
            <a:r>
              <a:rPr lang="en-US" b="1" dirty="0">
                <a:solidFill>
                  <a:schemeClr val="bg2">
                    <a:lumMod val="25000"/>
                  </a:schemeClr>
                </a:solidFill>
                <a:latin typeface="Palatino Linotype" panose="02040502050505030304" pitchFamily="18" charset="0"/>
                <a:cs typeface="Arial" panose="020B0604020202020204" pitchFamily="34" charset="0"/>
              </a:rPr>
              <a:t>AUTO_INCREMENT </a:t>
            </a:r>
            <a:r>
              <a:rPr lang="en-US" dirty="0">
                <a:solidFill>
                  <a:schemeClr val="bg2">
                    <a:lumMod val="25000"/>
                  </a:schemeClr>
                </a:solidFill>
                <a:latin typeface="Palatino Linotype" panose="02040502050505030304" pitchFamily="18" charset="0"/>
                <a:cs typeface="Arial" panose="020B0604020202020204" pitchFamily="34" charset="0"/>
              </a:rPr>
              <a:t>attribute can be used to generate a unique number/identity for new rows.</a:t>
            </a:r>
          </a:p>
        </p:txBody>
      </p:sp>
      <p:pic>
        <p:nvPicPr>
          <p:cNvPr id="4" name="Picture 3">
            <a:extLst>
              <a:ext uri="{FF2B5EF4-FFF2-40B4-BE49-F238E27FC236}">
                <a16:creationId xmlns:a16="http://schemas.microsoft.com/office/drawing/2014/main" id="{E766C70F-8632-4217-A325-3B5410D1DE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981B98B7-E20A-4285-AF04-06E5D8E3D372}"/>
              </a:ext>
            </a:extLst>
          </p:cNvPr>
          <p:cNvSpPr/>
          <p:nvPr/>
        </p:nvSpPr>
        <p:spPr>
          <a:xfrm>
            <a:off x="8574041" y="223090"/>
            <a:ext cx="3515629" cy="1415772"/>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7" name="Footer Placeholder 2">
            <a:extLst>
              <a:ext uri="{FF2B5EF4-FFF2-40B4-BE49-F238E27FC236}">
                <a16:creationId xmlns:a16="http://schemas.microsoft.com/office/drawing/2014/main" id="{7766BED0-8A9E-4F41-851F-F24869932D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4040521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AUTO_INCREMENT</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7391350" y="561782"/>
            <a:ext cx="3327318" cy="646331"/>
          </a:xfrm>
          <a:prstGeom prst="rect">
            <a:avLst/>
          </a:prstGeom>
          <a:solidFill>
            <a:schemeClr val="bg1"/>
          </a:solidFill>
        </p:spPr>
        <p:txBody>
          <a:bodyPr wrap="square">
            <a:spAutoFit/>
          </a:bodyPr>
          <a:lstStyle/>
          <a:p>
            <a:r>
              <a:rPr lang="en-IN" i="1" dirty="0">
                <a:solidFill>
                  <a:srgbClr val="8A1E92"/>
                </a:solidFill>
                <a:latin typeface="Palatino Linotype" panose="02040502050505030304" pitchFamily="18" charset="0"/>
                <a:ea typeface="Times New Roman" panose="02020603050405020304" pitchFamily="18" charset="0"/>
                <a:cs typeface="Arial" panose="020B0604020202020204" pitchFamily="34" charset="0"/>
              </a:rPr>
              <a:t>IDENTITY</a:t>
            </a:r>
            <a:r>
              <a:rPr lang="en-IN" dirty="0">
                <a:solidFill>
                  <a:srgbClr val="8A1E92"/>
                </a:solidFill>
                <a:latin typeface="Palatino Linotype" panose="02040502050505030304" pitchFamily="18" charset="0"/>
                <a:ea typeface="Times New Roman" panose="02020603050405020304" pitchFamily="18" charset="0"/>
                <a:cs typeface="Arial" panose="020B0604020202020204" pitchFamily="34" charset="0"/>
              </a:rPr>
              <a:t> </a:t>
            </a:r>
            <a:r>
              <a:rPr lang="en-IN" dirty="0">
                <a:solidFill>
                  <a:srgbClr val="8A1E92"/>
                </a:solidFill>
                <a:latin typeface="Palatino Linotype" panose="02040502050505030304" pitchFamily="18" charset="0"/>
                <a:cs typeface="Arial" panose="020B0604020202020204" pitchFamily="34" charset="0"/>
              </a:rPr>
              <a:t>is a synonym to the </a:t>
            </a:r>
            <a:r>
              <a:rPr lang="en-IN" i="1" dirty="0">
                <a:solidFill>
                  <a:srgbClr val="8A1E92"/>
                </a:solidFill>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solidFill>
                  <a:srgbClr val="8A1E92"/>
                </a:solidFill>
                <a:latin typeface="Palatino Linotype" panose="02040502050505030304" pitchFamily="18" charset="0"/>
                <a:cs typeface="Arial" panose="020B0604020202020204" pitchFamily="34" charset="0"/>
              </a:rPr>
              <a:t> variable.</a:t>
            </a:r>
          </a:p>
        </p:txBody>
      </p:sp>
      <p:sp>
        <p:nvSpPr>
          <p:cNvPr id="8" name="Rectangle 7">
            <a:extLst>
              <a:ext uri="{FF2B5EF4-FFF2-40B4-BE49-F238E27FC236}">
                <a16:creationId xmlns:a16="http://schemas.microsoft.com/office/drawing/2014/main" id="{56BABA31-D6D1-483B-8498-12B917B0631B}"/>
              </a:ext>
            </a:extLst>
          </p:cNvPr>
          <p:cNvSpPr/>
          <p:nvPr/>
        </p:nvSpPr>
        <p:spPr>
          <a:xfrm>
            <a:off x="334567" y="1772816"/>
            <a:ext cx="11347571" cy="2523768"/>
          </a:xfrm>
          <a:prstGeom prst="rect">
            <a:avLst/>
          </a:prstGeom>
        </p:spPr>
        <p:txBody>
          <a:bodyPr wrap="square">
            <a:spAutoFit/>
          </a:bodyPr>
          <a:lstStyle/>
          <a:p>
            <a:pPr algn="just"/>
            <a:r>
              <a:rPr lang="en-US" sz="2200" dirty="0">
                <a:solidFill>
                  <a:srgbClr val="FF0000"/>
                </a:solidFill>
                <a:latin typeface="Palatino Linotype" panose="02040502050505030304" pitchFamily="18" charset="0"/>
                <a:cs typeface="Arial" panose="020B0604020202020204" pitchFamily="34" charset="0"/>
              </a:rPr>
              <a:t>Remember:</a:t>
            </a:r>
          </a:p>
          <a:p>
            <a:pPr algn="just"/>
            <a:endParaRPr lang="en-IN" sz="800" b="1" dirty="0">
              <a:solidFill>
                <a:srgbClr val="0070C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a:t>
            </a:r>
            <a:r>
              <a:rPr lang="en-IN" dirty="0">
                <a:latin typeface="Palatino Linotype" panose="02040502050505030304" pitchFamily="18"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when you insert a value of </a:t>
            </a:r>
            <a:r>
              <a:rPr lang="en-IN" b="1" dirty="0">
                <a:latin typeface="Palatino Linotype" panose="02040502050505030304" pitchFamily="18" charset="0"/>
                <a:cs typeface="Arial" panose="020B0604020202020204" pitchFamily="34" charset="0"/>
              </a:rPr>
              <a:t>NULL</a:t>
            </a:r>
            <a:r>
              <a:rPr lang="en-IN" dirty="0">
                <a:latin typeface="Palatino Linotype" panose="02040502050505030304" pitchFamily="18" charset="0"/>
                <a:cs typeface="Arial" panose="020B0604020202020204" pitchFamily="34" charset="0"/>
              </a:rPr>
              <a:t> or </a:t>
            </a:r>
            <a:r>
              <a:rPr lang="en-IN" b="1" dirty="0">
                <a:latin typeface="Palatino Linotype" panose="02040502050505030304" pitchFamily="18" charset="0"/>
                <a:cs typeface="Arial" panose="020B0604020202020204" pitchFamily="34" charset="0"/>
              </a:rPr>
              <a:t>0 </a:t>
            </a:r>
            <a:r>
              <a:rPr lang="en-IN" dirty="0">
                <a:latin typeface="Palatino Linotype" panose="02040502050505030304" pitchFamily="18" charset="0"/>
                <a:cs typeface="Arial" panose="020B0604020202020204" pitchFamily="34" charset="0"/>
              </a:rPr>
              <a:t>into AUTO_INCREMENT column, it generates next value.</a:t>
            </a:r>
          </a:p>
          <a:p>
            <a:pPr marL="285750" indent="-285750" algn="just">
              <a:buFont typeface="Arial" panose="020B0604020202020204" pitchFamily="34" charset="0"/>
              <a:buChar char="•"/>
            </a:pPr>
            <a:r>
              <a:rPr lang="en-IN" i="1" dirty="0">
                <a:latin typeface="Palatino Linotype" panose="02040502050505030304" pitchFamily="18" charset="0"/>
                <a:cs typeface="Arial" panose="020B0604020202020204" pitchFamily="34" charset="0"/>
              </a:rPr>
              <a:t>use LAST_INSERT_ID</a:t>
            </a:r>
            <a:r>
              <a:rPr lang="en-IN" dirty="0">
                <a:latin typeface="Palatino Linotype" panose="02040502050505030304" pitchFamily="18" charset="0"/>
                <a:cs typeface="Arial" panose="020B0604020202020204" pitchFamily="34" charset="0"/>
              </a:rPr>
              <a:t>() function to find the row that contains the most recent AUTO_INCREMENT value.</a:t>
            </a:r>
            <a:endParaRPr lang="en-IN" dirty="0">
              <a:solidFill>
                <a:schemeClr val="bg2">
                  <a:lumMod val="10000"/>
                </a:schemeClr>
              </a:solidFill>
              <a:latin typeface="Palatino Linotype" panose="02040502050505030304" pitchFamily="18"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232866" y="4365104"/>
            <a:ext cx="11449272" cy="0"/>
          </a:xfrm>
          <a:prstGeom prst="line">
            <a:avLst/>
          </a:prstGeom>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DBED173B-77BF-44E7-8B6E-6551F368DF1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Rectangle 10">
            <a:extLst>
              <a:ext uri="{FF2B5EF4-FFF2-40B4-BE49-F238E27FC236}">
                <a16:creationId xmlns:a16="http://schemas.microsoft.com/office/drawing/2014/main" id="{1186EF15-90E4-4412-B3C8-09B99FCE6E70}"/>
              </a:ext>
            </a:extLst>
          </p:cNvPr>
          <p:cNvSpPr/>
          <p:nvPr/>
        </p:nvSpPr>
        <p:spPr>
          <a:xfrm>
            <a:off x="46534" y="4566027"/>
            <a:ext cx="468052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auto_increment 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default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solidFill>
                <a:schemeClr val="bg1">
                  <a:lumMod val="65000"/>
                </a:schemeClr>
              </a:solidFill>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740FB843-9511-4941-ACF3-ABD1BAC4FA9F}"/>
              </a:ext>
            </a:extLst>
          </p:cNvPr>
          <p:cNvSpPr/>
          <p:nvPr/>
        </p:nvSpPr>
        <p:spPr>
          <a:xfrm>
            <a:off x="334567" y="1268760"/>
            <a:ext cx="8788689" cy="369332"/>
          </a:xfrm>
          <a:prstGeom prst="rect">
            <a:avLst/>
          </a:prstGeom>
        </p:spPr>
        <p:txBody>
          <a:bodyPr wrap="square">
            <a:spAutoFit/>
          </a:bodyPr>
          <a:lstStyle/>
          <a:p>
            <a:r>
              <a:rPr lang="en-US" dirty="0">
                <a:solidFill>
                  <a:schemeClr val="tx1">
                    <a:lumMod val="85000"/>
                    <a:lumOff val="15000"/>
                  </a:schemeClr>
                </a:solidFill>
                <a:latin typeface="Segoe UI" panose="020B0502040204020203" pitchFamily="34" charset="0"/>
                <a:cs typeface="Segoe UI" panose="020B0502040204020203" pitchFamily="34" charset="0"/>
              </a:rPr>
              <a:t> </a:t>
            </a:r>
            <a:r>
              <a:rPr lang="en-IN" i="1" dirty="0">
                <a:solidFill>
                  <a:srgbClr val="000000"/>
                </a:solidFill>
                <a:latin typeface="Segoe UI" panose="020B0502040204020203" pitchFamily="34" charset="0"/>
                <a:cs typeface="Segoe UI" panose="020B0502040204020203" pitchFamily="34" charset="0"/>
              </a:rPr>
              <a:t>col_name</a:t>
            </a:r>
            <a:r>
              <a:rPr lang="en-IN" dirty="0">
                <a:solidFill>
                  <a:srgbClr val="000000"/>
                </a:solidFill>
                <a:latin typeface="Segoe UI" panose="020B0502040204020203" pitchFamily="34" charset="0"/>
                <a:cs typeface="Segoe UI" panose="020B0502040204020203" pitchFamily="34" charset="0"/>
              </a:rPr>
              <a:t> </a:t>
            </a:r>
            <a:r>
              <a:rPr lang="en-IN" i="1" dirty="0">
                <a:solidFill>
                  <a:srgbClr val="000000"/>
                </a:solidFill>
                <a:latin typeface="Segoe UI" panose="020B0502040204020203" pitchFamily="34" charset="0"/>
                <a:cs typeface="Segoe UI" panose="020B0502040204020203" pitchFamily="34" charset="0"/>
              </a:rPr>
              <a:t>data_type</a:t>
            </a:r>
            <a:r>
              <a:rPr lang="en-IN" dirty="0">
                <a:solidFill>
                  <a:srgbClr val="000000"/>
                </a:solidFill>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AUTO_INCREMENT [UNIQUE [KEY] | [PRIMARY] KEY]</a:t>
            </a:r>
            <a:endParaRPr lang="en-IN" dirty="0">
              <a:solidFill>
                <a:srgbClr val="0077AA"/>
              </a:solidFill>
              <a:latin typeface="Segoe UI" panose="020B0502040204020203" pitchFamily="34" charset="0"/>
              <a:cs typeface="Segoe UI" panose="020B0502040204020203" pitchFamily="34" charset="0"/>
            </a:endParaRPr>
          </a:p>
        </p:txBody>
      </p:sp>
      <p:sp>
        <p:nvSpPr>
          <p:cNvPr id="2" name="Rectangle 1">
            <a:extLst>
              <a:ext uri="{FF2B5EF4-FFF2-40B4-BE49-F238E27FC236}">
                <a16:creationId xmlns:a16="http://schemas.microsoft.com/office/drawing/2014/main" id="{01A207F7-F979-4261-B9F0-D572C341F0A4}"/>
              </a:ext>
            </a:extLst>
          </p:cNvPr>
          <p:cNvSpPr/>
          <p:nvPr/>
        </p:nvSpPr>
        <p:spPr>
          <a:xfrm>
            <a:off x="4583038" y="4571881"/>
            <a:ext cx="7607375"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a:t>
            </a:r>
            <a:r>
              <a:rPr lang="en-IN" dirty="0">
                <a:solidFill>
                  <a:srgbClr val="834689"/>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'ram', 4700, </a:t>
            </a:r>
            <a:r>
              <a:rPr lang="en-IN" dirty="0">
                <a:solidFill>
                  <a:srgbClr val="834689"/>
                </a:solidFill>
                <a:latin typeface="Arial" panose="020B0604020202020204" pitchFamily="34" charset="0"/>
                <a:cs typeface="Arial" panose="020B0604020202020204" pitchFamily="34" charset="0"/>
              </a:rPr>
              <a:t>NULL</a:t>
            </a:r>
            <a:r>
              <a:rPr lang="en-IN" dirty="0">
                <a:solidFill>
                  <a:schemeClr val="tx1">
                    <a:lumMod val="95000"/>
                    <a:lumOff val="5000"/>
                  </a:schemeClr>
                </a:solidFill>
                <a:latin typeface="Arial" panose="020B0604020202020204" pitchFamily="34" charset="0"/>
                <a:cs typeface="Arial" panose="020B0604020202020204" pitchFamily="34" charset="0"/>
              </a:rPr>
              <a:t>,</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(0, '</a:t>
            </a:r>
            <a:r>
              <a:rPr lang="en-IN" dirty="0" err="1">
                <a:latin typeface="Arial" panose="020B0604020202020204" pitchFamily="34" charset="0"/>
                <a:cs typeface="Arial" panose="020B0604020202020204" pitchFamily="34" charset="0"/>
              </a:rPr>
              <a:t>pankaj</a:t>
            </a:r>
            <a:r>
              <a:rPr lang="en-IN" dirty="0">
                <a:latin typeface="Arial" panose="020B0604020202020204" pitchFamily="34" charset="0"/>
                <a:cs typeface="Arial" panose="020B0604020202020204" pitchFamily="34" charset="0"/>
              </a:rPr>
              <a:t>', 3400, 400</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(100, '</a:t>
            </a:r>
            <a:r>
              <a:rPr lang="en-IN" dirty="0" err="1">
                <a:latin typeface="Arial" panose="020B0604020202020204" pitchFamily="34" charset="0"/>
                <a:cs typeface="Arial" panose="020B0604020202020204" pitchFamily="34" charset="0"/>
              </a:rPr>
              <a:t>rajan</a:t>
            </a:r>
            <a:r>
              <a:rPr lang="en-IN" dirty="0">
                <a:latin typeface="Arial" panose="020B0604020202020204" pitchFamily="34" charset="0"/>
                <a:cs typeface="Arial" panose="020B0604020202020204" pitchFamily="34" charset="0"/>
              </a:rPr>
              <a:t>', 3200, </a:t>
            </a:r>
            <a:r>
              <a:rPr lang="en-IN" dirty="0">
                <a:solidFill>
                  <a:srgbClr val="834689"/>
                </a:solidFill>
                <a:latin typeface="Arial" panose="020B0604020202020204" pitchFamily="34" charset="0"/>
                <a:cs typeface="Arial" panose="020B0604020202020204" pitchFamily="34" charset="0"/>
              </a:rPr>
              <a:t>NULL</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a:t>
            </a:r>
            <a:r>
              <a:rPr lang="en-IN" dirty="0">
                <a:solidFill>
                  <a:srgbClr val="834689"/>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a:t>
            </a:r>
            <a:r>
              <a:rPr lang="en-IN" dirty="0" err="1">
                <a:latin typeface="Arial" panose="020B0604020202020204" pitchFamily="34" charset="0"/>
                <a:cs typeface="Arial" panose="020B0604020202020204" pitchFamily="34" charset="0"/>
              </a:rPr>
              <a:t>ninad</a:t>
            </a:r>
            <a:r>
              <a:rPr lang="en-IN" dirty="0">
                <a:latin typeface="Arial" panose="020B0604020202020204" pitchFamily="34" charset="0"/>
                <a:cs typeface="Arial" panose="020B0604020202020204" pitchFamily="34" charset="0"/>
              </a:rPr>
              <a:t>', 2600, 0</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INTO</a:t>
            </a:r>
            <a:r>
              <a:rPr lang="en-US" dirty="0">
                <a:latin typeface="Arial" panose="020B0604020202020204" pitchFamily="34" charset="0"/>
                <a:cs typeface="Arial" panose="020B0604020202020204" pitchFamily="34" charset="0"/>
              </a:rPr>
              <a:t> employee </a:t>
            </a:r>
            <a:r>
              <a:rPr lang="en-US" dirty="0">
                <a:solidFill>
                  <a:srgbClr val="0077AA"/>
                </a:solidFill>
                <a:latin typeface="Arial" panose="020B0604020202020204" pitchFamily="34" charset="0"/>
                <a:cs typeface="Arial" panose="020B0604020202020204" pitchFamily="34" charset="0"/>
              </a:rPr>
              <a:t>VALUES</a:t>
            </a:r>
            <a:r>
              <a:rPr lang="en-US" dirty="0">
                <a:latin typeface="Arial" panose="020B0604020202020204" pitchFamily="34" charset="0"/>
                <a:cs typeface="Arial" panose="020B0604020202020204" pitchFamily="34" charset="0"/>
              </a:rPr>
              <a:t>(0, 'omkar', 4500, 300</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3" name="Footer Placeholder 2">
            <a:extLst>
              <a:ext uri="{FF2B5EF4-FFF2-40B4-BE49-F238E27FC236}">
                <a16:creationId xmlns:a16="http://schemas.microsoft.com/office/drawing/2014/main" id="{1433B6F6-3C2A-4F24-B2E7-F4AC2F0CBAB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6942143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3"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EE013B45-59AE-4CF5-A580-8C6552655E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18B8FA65-62AC-479D-B0BF-F2E908D2CF43}"/>
              </a:ext>
            </a:extLst>
          </p:cNvPr>
          <p:cNvSpPr/>
          <p:nvPr/>
        </p:nvSpPr>
        <p:spPr>
          <a:xfrm>
            <a:off x="352568" y="3284984"/>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2567" y="4482438"/>
            <a:ext cx="11431270" cy="101566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specify ZEROFILL for a column, MySQL automatically adds the </a:t>
            </a:r>
            <a:r>
              <a:rPr lang="en-IN" b="1" i="1" dirty="0">
                <a:solidFill>
                  <a:srgbClr val="8A1E92"/>
                </a:solidFill>
                <a:latin typeface="Palatino Linotype" panose="02040502050505030304" pitchFamily="18" charset="0"/>
                <a:cs typeface="Arial" panose="020B0604020202020204" pitchFamily="34" charset="0"/>
              </a:rPr>
              <a:t>UNSIGNED</a:t>
            </a:r>
            <a:r>
              <a:rPr lang="en-IN" dirty="0">
                <a:latin typeface="Palatino Linotype" panose="02040502050505030304" pitchFamily="18"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8769" y="1228810"/>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ID1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ID2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35440"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Footer Placeholder 2">
            <a:extLst>
              <a:ext uri="{FF2B5EF4-FFF2-40B4-BE49-F238E27FC236}">
                <a16:creationId xmlns:a16="http://schemas.microsoft.com/office/drawing/2014/main" id="{39722FD5-0CF2-4C9D-9CA2-DFA761494F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344830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zerofill column</a:t>
            </a:r>
            <a:endParaRPr lang="en-IN" sz="3600" dirty="0">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AF4AF2B8-FDF4-46EC-9799-C9C28E875E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Rectangle 10">
            <a:extLst>
              <a:ext uri="{FF2B5EF4-FFF2-40B4-BE49-F238E27FC236}">
                <a16:creationId xmlns:a16="http://schemas.microsoft.com/office/drawing/2014/main" id="{B1DFC59C-88B8-4B44-B53E-C1F66AE3CC4E}"/>
              </a:ext>
            </a:extLst>
          </p:cNvPr>
          <p:cNvSpPr/>
          <p:nvPr/>
        </p:nvSpPr>
        <p:spPr>
          <a:xfrm>
            <a:off x="322346" y="1439354"/>
            <a:ext cx="513072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zerofill auto_increment 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default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70570" y="4941168"/>
            <a:ext cx="7723015"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'ram', 4700,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(0, '</a:t>
            </a:r>
            <a:r>
              <a:rPr lang="en-IN" dirty="0" err="1">
                <a:latin typeface="Liberation Mono"/>
                <a:cs typeface="Arial" panose="020B0604020202020204" pitchFamily="34" charset="0"/>
              </a:rPr>
              <a:t>pankaj</a:t>
            </a:r>
            <a:r>
              <a:rPr lang="en-IN" dirty="0">
                <a:latin typeface="Liberation Mono"/>
                <a:cs typeface="Arial" panose="020B0604020202020204" pitchFamily="34" charset="0"/>
              </a:rPr>
              <a:t>', 3400, 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(100, '</a:t>
            </a:r>
            <a:r>
              <a:rPr lang="en-IN" dirty="0" err="1">
                <a:latin typeface="Liberation Mono"/>
                <a:cs typeface="Arial" panose="020B0604020202020204" pitchFamily="34" charset="0"/>
              </a:rPr>
              <a:t>rajan</a:t>
            </a:r>
            <a:r>
              <a:rPr lang="en-IN" dirty="0">
                <a:latin typeface="Liberation Mono"/>
                <a:cs typeface="Arial" panose="020B0604020202020204" pitchFamily="34" charset="0"/>
              </a:rPr>
              <a:t>', 3200,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err="1">
                <a:latin typeface="Liberation Mono"/>
                <a:cs typeface="Arial" panose="020B0604020202020204" pitchFamily="34" charset="0"/>
              </a:rPr>
              <a:t>ninad</a:t>
            </a:r>
            <a:r>
              <a:rPr lang="en-IN" dirty="0">
                <a:latin typeface="Liberation Mono"/>
                <a:cs typeface="Arial" panose="020B0604020202020204" pitchFamily="34" charset="0"/>
              </a:rPr>
              <a:t>', 2600, 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(0, 'omkar', 4500, 300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325C189-CB9F-45EA-AC9D-7E21C0DF022A}"/>
              </a:ext>
            </a:extLst>
          </p:cNvPr>
          <p:cNvSpPr/>
          <p:nvPr/>
        </p:nvSpPr>
        <p:spPr>
          <a:xfrm>
            <a:off x="370570" y="3596823"/>
            <a:ext cx="11449272"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-200, '</a:t>
            </a:r>
            <a:r>
              <a:rPr lang="en-IN" dirty="0" err="1">
                <a:solidFill>
                  <a:schemeClr val="tx1">
                    <a:lumMod val="95000"/>
                    <a:lumOff val="5000"/>
                  </a:schemeClr>
                </a:solidFill>
                <a:latin typeface="Liberation Mono"/>
                <a:cs typeface="Arial" panose="020B0604020202020204" pitchFamily="34" charset="0"/>
              </a:rPr>
              <a:t>rahul</a:t>
            </a:r>
            <a:r>
              <a:rPr lang="en-IN" dirty="0">
                <a:solidFill>
                  <a:schemeClr val="tx1">
                    <a:lumMod val="95000"/>
                    <a:lumOff val="5000"/>
                  </a:schemeClr>
                </a:solidFill>
                <a:latin typeface="Liberation Mono"/>
                <a:cs typeface="Arial" panose="020B0604020202020204" pitchFamily="34" charset="0"/>
              </a:rPr>
              <a:t>', 3000, 300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endParaRPr lang="en-IN"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8" name="Footer Placeholder 2">
            <a:extLst>
              <a:ext uri="{FF2B5EF4-FFF2-40B4-BE49-F238E27FC236}">
                <a16:creationId xmlns:a16="http://schemas.microsoft.com/office/drawing/2014/main" id="{F8D20D09-C7C0-4430-A7C1-BE4D7390AA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3" name="Rectangle 2">
            <a:extLst>
              <a:ext uri="{FF2B5EF4-FFF2-40B4-BE49-F238E27FC236}">
                <a16:creationId xmlns:a16="http://schemas.microsoft.com/office/drawing/2014/main" id="{F755A064-9845-4E44-86A5-09E3F73B389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Segoe UI" panose="020B0502040204020203" pitchFamily="34" charset="0"/>
                <a:ea typeface="SimSun" panose="02010600030101010101" pitchFamily="2" charset="-122"/>
                <a:cs typeface="Segoe UI" panose="020B0502040204020203" pitchFamily="34" charset="0"/>
              </a:rPr>
              <a:t> </a:t>
            </a:r>
            <a:r>
              <a:rPr lang="en-IN" i="1" dirty="0">
                <a:solidFill>
                  <a:srgbClr val="000000"/>
                </a:solidFill>
                <a:latin typeface="Segoe UI" panose="020B0502040204020203" pitchFamily="34" charset="0"/>
                <a:ea typeface="SimSun" panose="02010600030101010101" pitchFamily="2" charset="-122"/>
                <a:cs typeface="Segoe UI" panose="020B0502040204020203" pitchFamily="34" charset="0"/>
              </a:rPr>
              <a:t>col_name</a:t>
            </a:r>
            <a:r>
              <a:rPr lang="en-IN" dirty="0">
                <a:solidFill>
                  <a:srgbClr val="000000"/>
                </a:solidFill>
                <a:latin typeface="Segoe UI" panose="020B0502040204020203" pitchFamily="34" charset="0"/>
                <a:ea typeface="SimSun" panose="02010600030101010101" pitchFamily="2" charset="-122"/>
                <a:cs typeface="Segoe UI" panose="020B0502040204020203" pitchFamily="34" charset="0"/>
              </a:rPr>
              <a:t> </a:t>
            </a:r>
            <a:r>
              <a:rPr lang="en-IN" i="1" dirty="0">
                <a:solidFill>
                  <a:srgbClr val="000000"/>
                </a:solidFill>
                <a:latin typeface="Segoe UI" panose="020B0502040204020203" pitchFamily="34" charset="0"/>
                <a:ea typeface="SimSun" panose="02010600030101010101" pitchFamily="2" charset="-122"/>
                <a:cs typeface="Segoe UI" panose="020B0502040204020203" pitchFamily="34" charset="0"/>
              </a:rPr>
              <a:t>data_type</a:t>
            </a:r>
            <a:r>
              <a:rPr lang="en-IN" dirty="0">
                <a:solidFill>
                  <a:srgbClr val="000000"/>
                </a:solidFill>
                <a:latin typeface="Segoe UI" panose="020B0502040204020203" pitchFamily="34" charset="0"/>
                <a:ea typeface="SimSun" panose="02010600030101010101" pitchFamily="2" charset="-122"/>
                <a:cs typeface="Segoe UI" panose="020B0502040204020203" pitchFamily="34" charset="0"/>
              </a:rPr>
              <a:t> </a:t>
            </a:r>
            <a:r>
              <a:rPr lang="en-US" dirty="0">
                <a:solidFill>
                  <a:srgbClr val="0077AA"/>
                </a:solidFill>
                <a:latin typeface="Segoe UI" panose="020B0502040204020203" pitchFamily="34" charset="0"/>
                <a:ea typeface="SimSun" panose="02010600030101010101" pitchFamily="2" charset="-122"/>
                <a:cs typeface="Segoe UI" panose="020B0502040204020203" pitchFamily="34" charset="0"/>
              </a:rPr>
              <a:t>ZEROFILL</a:t>
            </a:r>
            <a:endParaRPr lang="en-IN" dirty="0">
              <a:solidFill>
                <a:srgbClr val="0077AA"/>
              </a:solidFill>
              <a:latin typeface="Segoe UI" panose="020B0502040204020203" pitchFamily="34" charset="0"/>
              <a:ea typeface="SimSun" panose="02010600030101010101" pitchFamily="2" charset="-122"/>
              <a:cs typeface="Segoe UI" panose="020B0502040204020203" pitchFamily="34" charset="0"/>
            </a:endParaRPr>
          </a:p>
        </p:txBody>
      </p:sp>
    </p:spTree>
    <p:extLst>
      <p:ext uri="{BB962C8B-B14F-4D97-AF65-F5344CB8AC3E}">
        <p14:creationId xmlns:p14="http://schemas.microsoft.com/office/powerpoint/2010/main" val="237491210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173" y="2564904"/>
            <a:ext cx="11784066" cy="2246769"/>
          </a:xfrm>
          <a:prstGeom prst="rect">
            <a:avLst/>
          </a:prstGeom>
        </p:spPr>
        <p:txBody>
          <a:bodyPr wrap="square">
            <a:spAutoFit/>
          </a:bodyPr>
          <a:lstStyle/>
          <a:p>
            <a:pPr algn="just"/>
            <a:r>
              <a:rPr lang="en-US" sz="2200" dirty="0">
                <a:solidFill>
                  <a:srgbClr val="FF0000"/>
                </a:solidFill>
                <a:latin typeface="Palatino Linotype" panose="02040502050505030304" pitchFamily="18"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173" y="5157192"/>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Palatino Linotype" panose="02040502050505030304" pitchFamily="18" charset="0"/>
                <a:cs typeface="Arial" panose="020B0604020202020204" pitchFamily="34" charset="0"/>
              </a:rPr>
              <a:t>Note: </a:t>
            </a:r>
          </a:p>
          <a:p>
            <a:endParaRPr lang="en-US"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Palatino Linotype" panose="02040502050505030304" pitchFamily="18"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Palatino Linotype" panose="02040502050505030304" pitchFamily="18" charset="0"/>
              <a:cs typeface="Arial" panose="020B0604020202020204" pitchFamily="34" charset="0"/>
            </a:endParaRPr>
          </a:p>
        </p:txBody>
      </p:sp>
      <p:pic>
        <p:nvPicPr>
          <p:cNvPr id="6" name="Picture 5">
            <a:extLst>
              <a:ext uri="{FF2B5EF4-FFF2-40B4-BE49-F238E27FC236}">
                <a16:creationId xmlns:a16="http://schemas.microsoft.com/office/drawing/2014/main" id="{AD3723FC-4D13-4047-818F-B839F19BC5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D6509E6B-1ECE-47A1-B1AF-FB2A39AAC5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8843451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Virtual column - GENERATED ALWAYS</a:t>
            </a:r>
            <a:endParaRPr lang="en-IN" sz="3600" dirty="0">
              <a:latin typeface="Arial" panose="020B0604020202020204" pitchFamily="34" charset="0"/>
              <a:cs typeface="Arial" panose="020B0604020202020204" pitchFamily="34" charset="0"/>
            </a:endParaRPr>
          </a:p>
        </p:txBody>
      </p:sp>
      <p:sp>
        <p:nvSpPr>
          <p:cNvPr id="2" name="Rectangle 1"/>
          <p:cNvSpPr/>
          <p:nvPr/>
        </p:nvSpPr>
        <p:spPr>
          <a:xfrm>
            <a:off x="334566" y="780868"/>
            <a:ext cx="11449272" cy="646331"/>
          </a:xfrm>
          <a:prstGeom prst="rect">
            <a:avLst/>
          </a:prstGeom>
        </p:spPr>
        <p:txBody>
          <a:bodyPr wrap="square">
            <a:spAutoFit/>
          </a:bodyPr>
          <a:lstStyle/>
          <a:p>
            <a:r>
              <a:rPr lang="en-IN" i="1" dirty="0">
                <a:solidFill>
                  <a:srgbClr val="000000"/>
                </a:solidFill>
                <a:latin typeface="Segoe UI" panose="020B0502040204020203" pitchFamily="34" charset="0"/>
                <a:cs typeface="Segoe UI" panose="020B0502040204020203" pitchFamily="34" charset="0"/>
              </a:rPr>
              <a:t>col_name</a:t>
            </a:r>
            <a:r>
              <a:rPr lang="en-IN" dirty="0">
                <a:solidFill>
                  <a:srgbClr val="000000"/>
                </a:solidFill>
                <a:latin typeface="Segoe UI" panose="020B0502040204020203" pitchFamily="34" charset="0"/>
                <a:cs typeface="Segoe UI" panose="020B0502040204020203" pitchFamily="34" charset="0"/>
              </a:rPr>
              <a:t> </a:t>
            </a:r>
            <a:r>
              <a:rPr lang="en-IN" i="1" dirty="0">
                <a:solidFill>
                  <a:srgbClr val="000000"/>
                </a:solidFill>
                <a:latin typeface="Segoe UI" panose="020B0502040204020203" pitchFamily="34" charset="0"/>
                <a:cs typeface="Segoe UI" panose="020B0502040204020203" pitchFamily="34" charset="0"/>
              </a:rPr>
              <a:t>data_type</a:t>
            </a:r>
            <a:r>
              <a:rPr lang="en-IN" dirty="0">
                <a:solidFill>
                  <a:srgbClr val="000000"/>
                </a:solidFill>
                <a:latin typeface="Segoe UI" panose="020B0502040204020203" pitchFamily="34" charset="0"/>
                <a:cs typeface="Segoe UI" panose="020B0502040204020203" pitchFamily="34" charset="0"/>
              </a:rPr>
              <a:t> </a:t>
            </a:r>
            <a:r>
              <a:rPr lang="en-IN" dirty="0">
                <a:solidFill>
                  <a:srgbClr val="999999"/>
                </a:solidFill>
                <a:latin typeface="Segoe UI" panose="020B0502040204020203" pitchFamily="34" charset="0"/>
                <a:cs typeface="Segoe UI" panose="020B0502040204020203" pitchFamily="34" charset="0"/>
              </a:rPr>
              <a:t>[</a:t>
            </a:r>
            <a:r>
              <a:rPr lang="en-IN" dirty="0">
                <a:solidFill>
                  <a:srgbClr val="0077AA"/>
                </a:solidFill>
                <a:latin typeface="Segoe UI" panose="020B0502040204020203" pitchFamily="34" charset="0"/>
                <a:cs typeface="Segoe UI" panose="020B0502040204020203" pitchFamily="34" charset="0"/>
              </a:rPr>
              <a:t>GENERATED</a:t>
            </a:r>
            <a:r>
              <a:rPr lang="en-IN" dirty="0">
                <a:solidFill>
                  <a:srgbClr val="000000"/>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ALWAYS</a:t>
            </a:r>
            <a:r>
              <a:rPr lang="en-IN" dirty="0">
                <a:solidFill>
                  <a:srgbClr val="99999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AS</a:t>
            </a:r>
            <a:r>
              <a:rPr lang="en-IN" dirty="0">
                <a:solidFill>
                  <a:srgbClr val="000000"/>
                </a:solidFill>
                <a:latin typeface="Segoe UI" panose="020B0502040204020203" pitchFamily="34" charset="0"/>
                <a:cs typeface="Segoe UI" panose="020B0502040204020203" pitchFamily="34" charset="0"/>
              </a:rPr>
              <a:t> </a:t>
            </a:r>
            <a:r>
              <a:rPr lang="en-IN" dirty="0">
                <a:solidFill>
                  <a:srgbClr val="999999"/>
                </a:solidFill>
                <a:latin typeface="Segoe UI" panose="020B0502040204020203" pitchFamily="34" charset="0"/>
                <a:cs typeface="Segoe UI" panose="020B0502040204020203" pitchFamily="34" charset="0"/>
              </a:rPr>
              <a:t>(</a:t>
            </a:r>
            <a:r>
              <a:rPr lang="en-IN" i="1" dirty="0">
                <a:solidFill>
                  <a:srgbClr val="000000"/>
                </a:solidFill>
                <a:latin typeface="Segoe UI" panose="020B0502040204020203" pitchFamily="34" charset="0"/>
                <a:cs typeface="Segoe UI" panose="020B0502040204020203" pitchFamily="34" charset="0"/>
              </a:rPr>
              <a:t>expression</a:t>
            </a:r>
            <a:r>
              <a:rPr lang="en-IN" dirty="0">
                <a:solidFill>
                  <a:srgbClr val="99999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999999"/>
                </a:solidFill>
                <a:latin typeface="Segoe UI" panose="020B0502040204020203" pitchFamily="34" charset="0"/>
                <a:cs typeface="Segoe UI" panose="020B0502040204020203" pitchFamily="34" charset="0"/>
              </a:rPr>
              <a:t>[</a:t>
            </a:r>
            <a:r>
              <a:rPr lang="en-IN" dirty="0">
                <a:solidFill>
                  <a:srgbClr val="0077AA"/>
                </a:solidFill>
                <a:latin typeface="Segoe UI" panose="020B0502040204020203" pitchFamily="34" charset="0"/>
                <a:cs typeface="Segoe UI" panose="020B0502040204020203" pitchFamily="34" charset="0"/>
              </a:rPr>
              <a:t>VIRTUAL</a:t>
            </a:r>
            <a:r>
              <a:rPr lang="en-IN" dirty="0">
                <a:solidFill>
                  <a:srgbClr val="000000"/>
                </a:solidFill>
                <a:latin typeface="Segoe UI" panose="020B0502040204020203" pitchFamily="34" charset="0"/>
                <a:cs typeface="Segoe UI" panose="020B0502040204020203" pitchFamily="34" charset="0"/>
              </a:rPr>
              <a:t> </a:t>
            </a:r>
            <a:r>
              <a:rPr lang="en-IN" dirty="0">
                <a:solidFill>
                  <a:srgbClr val="A67F5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STORED</a:t>
            </a:r>
            <a:r>
              <a:rPr lang="en-IN" dirty="0">
                <a:solidFill>
                  <a:srgbClr val="99999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999999"/>
                </a:solidFill>
                <a:latin typeface="Segoe UI" panose="020B0502040204020203" pitchFamily="34" charset="0"/>
                <a:cs typeface="Segoe UI" panose="020B0502040204020203" pitchFamily="34" charset="0"/>
              </a:rPr>
              <a:t>[</a:t>
            </a:r>
            <a:r>
              <a:rPr lang="en-IN" dirty="0">
                <a:solidFill>
                  <a:srgbClr val="A67F59"/>
                </a:solidFill>
                <a:latin typeface="Segoe UI" panose="020B0502040204020203" pitchFamily="34" charset="0"/>
                <a:cs typeface="Segoe UI" panose="020B0502040204020203" pitchFamily="34" charset="0"/>
              </a:rPr>
              <a:t>NOT</a:t>
            </a:r>
            <a:r>
              <a:rPr lang="en-IN" dirty="0">
                <a:solidFill>
                  <a:srgbClr val="000000"/>
                </a:solidFill>
                <a:latin typeface="Segoe UI" panose="020B0502040204020203" pitchFamily="34" charset="0"/>
                <a:cs typeface="Segoe UI" panose="020B0502040204020203" pitchFamily="34" charset="0"/>
              </a:rPr>
              <a:t> </a:t>
            </a:r>
            <a:r>
              <a:rPr lang="en-IN" dirty="0">
                <a:solidFill>
                  <a:srgbClr val="990055"/>
                </a:solidFill>
                <a:latin typeface="Segoe UI" panose="020B0502040204020203" pitchFamily="34" charset="0"/>
                <a:cs typeface="Segoe UI" panose="020B0502040204020203" pitchFamily="34" charset="0"/>
              </a:rPr>
              <a:t>NULL</a:t>
            </a:r>
            <a:r>
              <a:rPr lang="en-IN" dirty="0">
                <a:solidFill>
                  <a:srgbClr val="000000"/>
                </a:solidFill>
                <a:latin typeface="Segoe UI" panose="020B0502040204020203" pitchFamily="34" charset="0"/>
                <a:cs typeface="Segoe UI" panose="020B0502040204020203" pitchFamily="34" charset="0"/>
              </a:rPr>
              <a:t> </a:t>
            </a:r>
            <a:r>
              <a:rPr lang="en-IN" dirty="0">
                <a:solidFill>
                  <a:srgbClr val="A67F5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990055"/>
                </a:solidFill>
                <a:latin typeface="Segoe UI" panose="020B0502040204020203" pitchFamily="34" charset="0"/>
                <a:cs typeface="Segoe UI" panose="020B0502040204020203" pitchFamily="34" charset="0"/>
              </a:rPr>
              <a:t>NULL</a:t>
            </a:r>
            <a:r>
              <a:rPr lang="en-IN" dirty="0">
                <a:solidFill>
                  <a:srgbClr val="99999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999999"/>
                </a:solidFill>
                <a:latin typeface="Segoe UI" panose="020B0502040204020203" pitchFamily="34" charset="0"/>
                <a:cs typeface="Segoe UI" panose="020B0502040204020203" pitchFamily="34" charset="0"/>
              </a:rPr>
              <a:t>[</a:t>
            </a:r>
            <a:r>
              <a:rPr lang="en-IN" dirty="0">
                <a:solidFill>
                  <a:srgbClr val="0077AA"/>
                </a:solidFill>
                <a:latin typeface="Segoe UI" panose="020B0502040204020203" pitchFamily="34" charset="0"/>
                <a:cs typeface="Segoe UI" panose="020B0502040204020203" pitchFamily="34" charset="0"/>
              </a:rPr>
              <a:t>UNIQUE</a:t>
            </a:r>
            <a:r>
              <a:rPr lang="en-IN" dirty="0">
                <a:solidFill>
                  <a:srgbClr val="000000"/>
                </a:solidFill>
                <a:latin typeface="Segoe UI" panose="020B0502040204020203" pitchFamily="34" charset="0"/>
                <a:cs typeface="Segoe UI" panose="020B0502040204020203" pitchFamily="34" charset="0"/>
              </a:rPr>
              <a:t> </a:t>
            </a:r>
            <a:r>
              <a:rPr lang="en-IN" dirty="0">
                <a:solidFill>
                  <a:srgbClr val="999999"/>
                </a:solidFill>
                <a:latin typeface="Segoe UI" panose="020B0502040204020203" pitchFamily="34" charset="0"/>
                <a:cs typeface="Segoe UI" panose="020B0502040204020203" pitchFamily="34" charset="0"/>
              </a:rPr>
              <a:t>[</a:t>
            </a:r>
            <a:r>
              <a:rPr lang="en-IN" dirty="0">
                <a:solidFill>
                  <a:srgbClr val="0077AA"/>
                </a:solidFill>
                <a:latin typeface="Segoe UI" panose="020B0502040204020203" pitchFamily="34" charset="0"/>
                <a:cs typeface="Segoe UI" panose="020B0502040204020203" pitchFamily="34" charset="0"/>
              </a:rPr>
              <a:t>KEY</a:t>
            </a:r>
            <a:r>
              <a:rPr lang="en-IN" dirty="0">
                <a:solidFill>
                  <a:srgbClr val="99999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999999"/>
                </a:solidFill>
                <a:latin typeface="Segoe UI" panose="020B0502040204020203" pitchFamily="34" charset="0"/>
                <a:cs typeface="Segoe UI" panose="020B0502040204020203" pitchFamily="34" charset="0"/>
              </a:rPr>
              <a:t>[[</a:t>
            </a:r>
            <a:r>
              <a:rPr lang="en-IN" dirty="0">
                <a:solidFill>
                  <a:srgbClr val="0077AA"/>
                </a:solidFill>
                <a:latin typeface="Segoe UI" panose="020B0502040204020203" pitchFamily="34" charset="0"/>
                <a:cs typeface="Segoe UI" panose="020B0502040204020203" pitchFamily="34" charset="0"/>
              </a:rPr>
              <a:t>PRIMARY</a:t>
            </a:r>
            <a:r>
              <a:rPr lang="en-IN" dirty="0">
                <a:solidFill>
                  <a:srgbClr val="99999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KEY</a:t>
            </a:r>
            <a:r>
              <a:rPr lang="en-IN" dirty="0">
                <a:solidFill>
                  <a:srgbClr val="99999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999999"/>
                </a:solidFill>
                <a:latin typeface="Segoe UI" panose="020B0502040204020203" pitchFamily="34" charset="0"/>
                <a:cs typeface="Segoe UI" panose="020B0502040204020203" pitchFamily="34" charset="0"/>
              </a:rPr>
              <a:t>[</a:t>
            </a:r>
            <a:r>
              <a:rPr lang="en-IN" dirty="0">
                <a:solidFill>
                  <a:srgbClr val="0077AA"/>
                </a:solidFill>
                <a:latin typeface="Segoe UI" panose="020B0502040204020203" pitchFamily="34" charset="0"/>
                <a:cs typeface="Segoe UI" panose="020B0502040204020203" pitchFamily="34" charset="0"/>
              </a:rPr>
              <a:t>COMMENT</a:t>
            </a:r>
            <a:r>
              <a:rPr lang="en-IN" dirty="0">
                <a:solidFill>
                  <a:srgbClr val="000000"/>
                </a:solidFill>
                <a:latin typeface="Segoe UI" panose="020B0502040204020203" pitchFamily="34" charset="0"/>
                <a:cs typeface="Segoe UI" panose="020B0502040204020203" pitchFamily="34" charset="0"/>
              </a:rPr>
              <a:t> </a:t>
            </a:r>
            <a:r>
              <a:rPr lang="en-IN" dirty="0">
                <a:solidFill>
                  <a:srgbClr val="669900"/>
                </a:solidFill>
                <a:latin typeface="Segoe UI" panose="020B0502040204020203" pitchFamily="34" charset="0"/>
                <a:cs typeface="Segoe UI" panose="020B0502040204020203" pitchFamily="34" charset="0"/>
              </a:rPr>
              <a:t>'</a:t>
            </a:r>
            <a:r>
              <a:rPr lang="en-IN" i="1" dirty="0">
                <a:solidFill>
                  <a:srgbClr val="669900"/>
                </a:solidFill>
                <a:latin typeface="Segoe UI" panose="020B0502040204020203" pitchFamily="34" charset="0"/>
                <a:cs typeface="Segoe UI" panose="020B0502040204020203" pitchFamily="34" charset="0"/>
              </a:rPr>
              <a:t>string</a:t>
            </a:r>
            <a:r>
              <a:rPr lang="en-IN" dirty="0">
                <a:solidFill>
                  <a:srgbClr val="669900"/>
                </a:solidFill>
                <a:latin typeface="Segoe UI" panose="020B0502040204020203" pitchFamily="34" charset="0"/>
                <a:cs typeface="Segoe UI" panose="020B0502040204020203" pitchFamily="34" charset="0"/>
              </a:rPr>
              <a:t>'</a:t>
            </a:r>
            <a:r>
              <a:rPr lang="en-IN" dirty="0">
                <a:solidFill>
                  <a:srgbClr val="999999"/>
                </a:solidFill>
                <a:latin typeface="Segoe UI" panose="020B0502040204020203" pitchFamily="34" charset="0"/>
                <a:cs typeface="Segoe UI" panose="020B0502040204020203" pitchFamily="34" charset="0"/>
              </a:rPr>
              <a:t>]</a:t>
            </a:r>
            <a:endParaRPr lang="en-IN" dirty="0">
              <a:latin typeface="Segoe UI" panose="020B0502040204020203" pitchFamily="34" charset="0"/>
              <a:cs typeface="Segoe UI" panose="020B0502040204020203" pitchFamily="34" charset="0"/>
            </a:endParaRPr>
          </a:p>
        </p:txBody>
      </p:sp>
      <p:sp>
        <p:nvSpPr>
          <p:cNvPr id="6" name="Rectangle 5"/>
          <p:cNvSpPr/>
          <p:nvPr/>
        </p:nvSpPr>
        <p:spPr>
          <a:xfrm>
            <a:off x="334566" y="1732676"/>
            <a:ext cx="11593288" cy="1477328"/>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rPr>
              <a:t>VIRTUAL</a:t>
            </a:r>
            <a:r>
              <a:rPr lang="en-IN" dirty="0">
                <a:latin typeface="Palatino Linotype" panose="02040502050505030304" pitchFamily="18" charset="0"/>
              </a:rPr>
              <a:t>: Column values are not stored, but are evaluated when rows are read, immediately after any BEFORE triggers. A virtual column takes no storage.</a:t>
            </a:r>
          </a:p>
          <a:p>
            <a:endParaRPr lang="en-IN" dirty="0">
              <a:latin typeface="Palatino Linotype" panose="02040502050505030304" pitchFamily="18" charset="0"/>
            </a:endParaRPr>
          </a:p>
          <a:p>
            <a:pPr marL="285750" indent="-285750">
              <a:buFont typeface="Arial" panose="020B0604020202020204" pitchFamily="34" charset="0"/>
              <a:buChar char="•"/>
            </a:pPr>
            <a:r>
              <a:rPr lang="en-IN" b="1" dirty="0">
                <a:latin typeface="Palatino Linotype" panose="02040502050505030304" pitchFamily="18" charset="0"/>
              </a:rPr>
              <a:t>STORED</a:t>
            </a:r>
            <a:r>
              <a:rPr lang="en-IN" dirty="0">
                <a:latin typeface="Palatino Linotype" panose="02040502050505030304" pitchFamily="18" charset="0"/>
              </a:rPr>
              <a:t>: Column values are evaluated and stored when rows are inserted or updated. A stored column does require storage space and can be indexed.</a:t>
            </a:r>
          </a:p>
        </p:txBody>
      </p:sp>
      <p:sp>
        <p:nvSpPr>
          <p:cNvPr id="11" name="Rectangle 10"/>
          <p:cNvSpPr/>
          <p:nvPr/>
        </p:nvSpPr>
        <p:spPr>
          <a:xfrm>
            <a:off x="550590" y="3429000"/>
            <a:ext cx="8818295" cy="830997"/>
          </a:xfrm>
          <a:prstGeom prst="rect">
            <a:avLst/>
          </a:prstGeom>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US"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 default is </a:t>
            </a:r>
            <a:r>
              <a:rPr lang="en-IN" b="1" dirty="0">
                <a:solidFill>
                  <a:schemeClr val="bg2">
                    <a:lumMod val="10000"/>
                  </a:schemeClr>
                </a:solidFill>
                <a:latin typeface="Palatino Linotype" panose="02040502050505030304" pitchFamily="18" charset="0"/>
                <a:cs typeface="Arial" panose="020B0604020202020204" pitchFamily="34" charset="0"/>
              </a:rPr>
              <a:t>VIRTUAL</a:t>
            </a:r>
            <a:r>
              <a:rPr lang="en-IN" dirty="0">
                <a:solidFill>
                  <a:schemeClr val="bg2">
                    <a:lumMod val="10000"/>
                  </a:schemeClr>
                </a:solidFill>
                <a:latin typeface="Palatino Linotype" panose="02040502050505030304" pitchFamily="18" charset="0"/>
                <a:cs typeface="Arial" panose="020B0604020202020204" pitchFamily="34" charset="0"/>
              </a:rPr>
              <a:t> if neither keyword is specified.</a:t>
            </a:r>
          </a:p>
        </p:txBody>
      </p:sp>
      <p:sp>
        <p:nvSpPr>
          <p:cNvPr id="8" name="Rectangle 7">
            <a:extLst>
              <a:ext uri="{FF2B5EF4-FFF2-40B4-BE49-F238E27FC236}">
                <a16:creationId xmlns:a16="http://schemas.microsoft.com/office/drawing/2014/main" id="{F754D82B-CFC1-409B-9CD0-598A9BCF5EFF}"/>
              </a:ext>
            </a:extLst>
          </p:cNvPr>
          <p:cNvSpPr/>
          <p:nvPr/>
        </p:nvSpPr>
        <p:spPr>
          <a:xfrm>
            <a:off x="533297" y="4437112"/>
            <a:ext cx="599395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generated</a:t>
            </a:r>
            <a:r>
              <a:rPr lang="en-IN" dirty="0">
                <a:solidFill>
                  <a:schemeClr val="accent6">
                    <a:lumMod val="50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always</a:t>
            </a:r>
            <a:r>
              <a:rPr lang="en-IN" dirty="0">
                <a:solidFill>
                  <a:schemeClr val="accent6">
                    <a:lumMod val="50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as</a:t>
            </a:r>
            <a:r>
              <a:rPr lang="en-IN" dirty="0">
                <a:solidFill>
                  <a:schemeClr val="accent6">
                    <a:lumMod val="50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virtual</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7" name="Picture 6">
            <a:extLst>
              <a:ext uri="{FF2B5EF4-FFF2-40B4-BE49-F238E27FC236}">
                <a16:creationId xmlns:a16="http://schemas.microsoft.com/office/drawing/2014/main" id="{C9E75663-51A9-4FAB-B301-C310C91CF86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C8096D2C-D779-4003-9580-DB6C615E972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350128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20" y="45065"/>
            <a:ext cx="8135845" cy="1523809"/>
          </a:xfrm>
          <a:prstGeom prst="rect">
            <a:avLst/>
          </a:prstGeom>
          <a:noFill/>
        </p:spPr>
        <p:txBody>
          <a:bodyPr wrap="square">
            <a:spAutoFit/>
          </a:bodyPr>
          <a:lstStyle/>
          <a:p>
            <a:pPr marL="285721" indent="-285721">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Create/Open an existing file with attributes as ("a" or "a+" or "w" or "w++") (</a:t>
            </a:r>
            <a:r>
              <a:rPr lang="en-IN" sz="1600" b="1" dirty="0">
                <a:latin typeface="Arial" panose="020B0604020202020204" pitchFamily="34" charset="0"/>
                <a:cs typeface="Arial" panose="020B0604020202020204" pitchFamily="34" charset="0"/>
              </a:rPr>
              <a:t>fopen</a:t>
            </a:r>
            <a:r>
              <a:rPr lang="en-IN" sz="1600" dirty="0">
                <a:latin typeface="Arial" panose="020B0604020202020204" pitchFamily="34" charset="0"/>
                <a:cs typeface="Arial" panose="020B0604020202020204" pitchFamily="34" charset="0"/>
              </a:rPr>
              <a:t>)</a:t>
            </a:r>
          </a:p>
          <a:p>
            <a:pPr marL="285721" indent="-285721">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Reading from file (</a:t>
            </a:r>
            <a:r>
              <a:rPr lang="en-IN" sz="1600" b="1" dirty="0">
                <a:latin typeface="Arial" panose="020B0604020202020204" pitchFamily="34" charset="0"/>
                <a:cs typeface="Arial" panose="020B0604020202020204" pitchFamily="34" charset="0"/>
              </a:rPr>
              <a:t>fscanf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fgets</a:t>
            </a:r>
            <a:r>
              <a:rPr lang="en-IN" sz="1600" dirty="0">
                <a:latin typeface="Arial" panose="020B0604020202020204" pitchFamily="34" charset="0"/>
                <a:cs typeface="Arial" panose="020B0604020202020204" pitchFamily="34" charset="0"/>
              </a:rPr>
              <a:t>)</a:t>
            </a:r>
          </a:p>
          <a:p>
            <a:pPr marL="285721" indent="-285721">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Writing to a file (</a:t>
            </a:r>
            <a:r>
              <a:rPr lang="en-IN" sz="1600" b="1" dirty="0">
                <a:latin typeface="Arial" panose="020B0604020202020204" pitchFamily="34" charset="0"/>
                <a:cs typeface="Arial" panose="020B0604020202020204" pitchFamily="34" charset="0"/>
              </a:rPr>
              <a:t>fprintf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fputs</a:t>
            </a:r>
            <a:r>
              <a:rPr lang="en-IN" sz="1600" dirty="0">
                <a:latin typeface="Arial" panose="020B0604020202020204" pitchFamily="34" charset="0"/>
                <a:cs typeface="Arial" panose="020B0604020202020204" pitchFamily="34" charset="0"/>
              </a:rPr>
              <a:t>)</a:t>
            </a:r>
          </a:p>
          <a:p>
            <a:pPr marL="285721" indent="-285721">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Closing a file (</a:t>
            </a:r>
            <a:r>
              <a:rPr lang="en-IN" sz="1600" b="1" dirty="0">
                <a:latin typeface="Arial" panose="020B0604020202020204" pitchFamily="34" charset="0"/>
                <a:cs typeface="Arial" panose="020B0604020202020204" pitchFamily="34" charset="0"/>
              </a:rPr>
              <a:t>fclose</a:t>
            </a:r>
            <a:r>
              <a:rPr lang="en-IN" sz="1600" dirty="0">
                <a:latin typeface="Arial" panose="020B0604020202020204" pitchFamily="34" charset="0"/>
                <a:cs typeface="Arial" panose="020B0604020202020204" pitchFamily="34" charset="0"/>
              </a:rPr>
              <a:t>)</a:t>
            </a:r>
          </a:p>
        </p:txBody>
      </p:sp>
      <p:grpSp>
        <p:nvGrpSpPr>
          <p:cNvPr id="9" name="Group 8">
            <a:extLst>
              <a:ext uri="{FF2B5EF4-FFF2-40B4-BE49-F238E27FC236}">
                <a16:creationId xmlns:a16="http://schemas.microsoft.com/office/drawing/2014/main" id="{11DA3492-B623-47C3-8A77-B29121C090C4}"/>
              </a:ext>
            </a:extLst>
          </p:cNvPr>
          <p:cNvGrpSpPr/>
          <p:nvPr/>
        </p:nvGrpSpPr>
        <p:grpSpPr>
          <a:xfrm>
            <a:off x="335316" y="1676059"/>
            <a:ext cx="11735776" cy="4920880"/>
            <a:chOff x="335360" y="1951673"/>
            <a:chExt cx="11737304" cy="4921521"/>
          </a:xfrm>
        </p:grpSpPr>
        <p:grpSp>
          <p:nvGrpSpPr>
            <p:cNvPr id="8" name="Group 7">
              <a:extLst>
                <a:ext uri="{FF2B5EF4-FFF2-40B4-BE49-F238E27FC236}">
                  <a16:creationId xmlns:a16="http://schemas.microsoft.com/office/drawing/2014/main" id="{17590DE7-B8F0-48FA-A000-06433E0502ED}"/>
                </a:ext>
              </a:extLst>
            </p:cNvPr>
            <p:cNvGrpSpPr/>
            <p:nvPr/>
          </p:nvGrpSpPr>
          <p:grpSpPr>
            <a:xfrm>
              <a:off x="335360" y="1951673"/>
              <a:ext cx="11737304" cy="4884353"/>
              <a:chOff x="335360" y="1988841"/>
              <a:chExt cx="11737304" cy="4884353"/>
            </a:xfrm>
          </p:grpSpPr>
          <p:grpSp>
            <p:nvGrpSpPr>
              <p:cNvPr id="6" name="Group 5">
                <a:extLst>
                  <a:ext uri="{FF2B5EF4-FFF2-40B4-BE49-F238E27FC236}">
                    <a16:creationId xmlns:a16="http://schemas.microsoft.com/office/drawing/2014/main" id="{37CE413B-9258-43B6-A842-0406948CFBBC}"/>
                  </a:ext>
                </a:extLst>
              </p:cNvPr>
              <p:cNvGrpSpPr/>
              <p:nvPr/>
            </p:nvGrpSpPr>
            <p:grpSpPr>
              <a:xfrm>
                <a:off x="335360" y="1988841"/>
                <a:ext cx="11737304" cy="1342182"/>
                <a:chOff x="191343" y="2492896"/>
                <a:chExt cx="11737304" cy="1153719"/>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52935"/>
                  <a:ext cx="1808524" cy="79368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3" name="Rectangle 2">
                  <a:extLst>
                    <a:ext uri="{FF2B5EF4-FFF2-40B4-BE49-F238E27FC236}">
                      <a16:creationId xmlns:a16="http://schemas.microsoft.com/office/drawing/2014/main" id="{98CA5CA5-4DD7-4F07-9667-0F9D4CE1A7DF}"/>
                    </a:ext>
                  </a:extLst>
                </p:cNvPr>
                <p:cNvSpPr/>
                <p:nvPr/>
              </p:nvSpPr>
              <p:spPr>
                <a:xfrm>
                  <a:off x="2423591" y="2492896"/>
                  <a:ext cx="194421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File attributes</a:t>
                  </a:r>
                  <a:endParaRPr lang="en-IN" dirty="0">
                    <a:solidFill>
                      <a:srgbClr val="00B0F0"/>
                    </a:solidFill>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10A437FF-8647-425E-8FD8-5D7B9C968DD0}"/>
                    </a:ext>
                  </a:extLst>
                </p:cNvPr>
                <p:cNvSpPr/>
                <p:nvPr/>
              </p:nvSpPr>
              <p:spPr>
                <a:xfrm>
                  <a:off x="191343" y="2492896"/>
                  <a:ext cx="230425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a:t>
                  </a:r>
                  <a:endParaRPr lang="en-IN" dirty="0">
                    <a:solidFill>
                      <a:srgbClr val="00B0F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86C9DE47-F852-4AFB-9BE2-68D7EB386403}"/>
                    </a:ext>
                  </a:extLst>
                </p:cNvPr>
                <p:cNvSpPr/>
                <p:nvPr/>
              </p:nvSpPr>
              <p:spPr>
                <a:xfrm>
                  <a:off x="9624391" y="2492896"/>
                  <a:ext cx="230425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emp_no, emp_name</a:t>
                  </a:r>
                  <a:endParaRPr lang="en-IN" dirty="0">
                    <a:solidFill>
                      <a:srgbClr val="00B0F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295799" y="2492896"/>
                  <a:ext cx="1927978"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File </a:t>
                  </a:r>
                  <a:r>
                    <a:rPr lang="en-IN" dirty="0">
                      <a:solidFill>
                        <a:srgbClr val="00B0F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6456039" y="2492896"/>
                  <a:ext cx="294441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 ID&gt;1000</a:t>
                  </a:r>
                  <a:endParaRPr lang="en-IN" dirty="0">
                    <a:solidFill>
                      <a:srgbClr val="00B0F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295800" y="2348879"/>
                <a:ext cx="2376264"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sp>
            <p:nvSpPr>
              <p:cNvPr id="19" name="TextBox 4">
                <a:extLst>
                  <a:ext uri="{FF2B5EF4-FFF2-40B4-BE49-F238E27FC236}">
                    <a16:creationId xmlns:a16="http://schemas.microsoft.com/office/drawing/2014/main" id="{D764D521-F3F0-4C3C-8583-8E8077F752A3}"/>
                  </a:ext>
                </a:extLst>
              </p:cNvPr>
              <p:cNvSpPr txBox="1"/>
              <p:nvPr/>
            </p:nvSpPr>
            <p:spPr>
              <a:xfrm>
                <a:off x="7104112" y="2348879"/>
                <a:ext cx="2055607"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20" name="TextBox 4">
                <a:extLst>
                  <a:ext uri="{FF2B5EF4-FFF2-40B4-BE49-F238E27FC236}">
                    <a16:creationId xmlns:a16="http://schemas.microsoft.com/office/drawing/2014/main" id="{40D11B51-801E-4BC7-92C5-9E8A68F6D7B1}"/>
                  </a:ext>
                </a:extLst>
              </p:cNvPr>
              <p:cNvSpPr txBox="1"/>
              <p:nvPr/>
            </p:nvSpPr>
            <p:spPr>
              <a:xfrm>
                <a:off x="9892732" y="2348879"/>
                <a:ext cx="2055607"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15" name="TextBox 4">
              <a:extLst>
                <a:ext uri="{FF2B5EF4-FFF2-40B4-BE49-F238E27FC236}">
                  <a16:creationId xmlns:a16="http://schemas.microsoft.com/office/drawing/2014/main" id="{45D80BBE-9609-46F1-A592-6A7C97B6465B}"/>
                </a:ext>
              </a:extLst>
            </p:cNvPr>
            <p:cNvSpPr txBox="1"/>
            <p:nvPr/>
          </p:nvSpPr>
          <p:spPr>
            <a:xfrm>
              <a:off x="376310" y="2348879"/>
              <a:ext cx="1944217" cy="4524315"/>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22" name="Rectangle 21">
            <a:extLst>
              <a:ext uri="{FF2B5EF4-FFF2-40B4-BE49-F238E27FC236}">
                <a16:creationId xmlns:a16="http://schemas.microsoft.com/office/drawing/2014/main" id="{EE074D92-1687-4AF5-AC14-2C8EEE621A6B}"/>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File System</a:t>
            </a:r>
          </a:p>
        </p:txBody>
      </p:sp>
    </p:spTree>
    <p:extLst>
      <p:ext uri="{BB962C8B-B14F-4D97-AF65-F5344CB8AC3E}">
        <p14:creationId xmlns:p14="http://schemas.microsoft.com/office/powerpoint/2010/main" val="276815431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40" y="2370722"/>
            <a:ext cx="11782532" cy="914281"/>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16" y="3285004"/>
            <a:ext cx="11429782" cy="646247"/>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15" y="4482302"/>
            <a:ext cx="11429782" cy="15386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866" indent="-342866">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866" indent="-342866">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866" indent="-342866">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pic>
        <p:nvPicPr>
          <p:cNvPr id="6" name="Picture 5">
            <a:extLst>
              <a:ext uri="{FF2B5EF4-FFF2-40B4-BE49-F238E27FC236}">
                <a16:creationId xmlns:a16="http://schemas.microsoft.com/office/drawing/2014/main" id="{BD6BB3B1-0A7E-4974-BD15-FFF26D37072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6CB375C-B629-430B-894F-3F29B7953C2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4139859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397" y="451"/>
            <a:ext cx="9141620" cy="584699"/>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invisible column</a:t>
            </a:r>
            <a:endParaRPr lang="en-IN" sz="3600" dirty="0">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62" y="1689436"/>
            <a:ext cx="5202057" cy="2031061"/>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INVISIBLE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22" y="4170973"/>
            <a:ext cx="11160580" cy="1477136"/>
          </a:xfrm>
          <a:prstGeom prst="rect">
            <a:avLst/>
          </a:prstGeom>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4700, -700);</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3400, NULL);</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3200, 250);</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2600, 0);</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 (firstName,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4500, 300);</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24" y="909048"/>
            <a:ext cx="8787545" cy="369284"/>
          </a:xfrm>
          <a:prstGeom prst="rect">
            <a:avLst/>
          </a:prstGeom>
        </p:spPr>
        <p:txBody>
          <a:bodyPr wrap="square">
            <a:spAutoFit/>
          </a:bodyPr>
          <a:lstStyle/>
          <a:p>
            <a:r>
              <a:rPr lang="en-US" dirty="0">
                <a:solidFill>
                  <a:schemeClr val="tx1">
                    <a:lumMod val="85000"/>
                    <a:lumOff val="15000"/>
                  </a:schemeClr>
                </a:solidFill>
                <a:latin typeface="Segoe UI" panose="020B0502040204020203" pitchFamily="34" charset="0"/>
                <a:cs typeface="Segoe UI" panose="020B0502040204020203" pitchFamily="34" charset="0"/>
              </a:rPr>
              <a:t> </a:t>
            </a:r>
            <a:r>
              <a:rPr lang="en-IN" i="1" dirty="0">
                <a:solidFill>
                  <a:srgbClr val="000000"/>
                </a:solidFill>
                <a:latin typeface="Segoe UI" panose="020B0502040204020203" pitchFamily="34" charset="0"/>
                <a:cs typeface="Segoe UI" panose="020B0502040204020203" pitchFamily="34" charset="0"/>
              </a:rPr>
              <a:t>col_name</a:t>
            </a:r>
            <a:r>
              <a:rPr lang="en-IN" dirty="0">
                <a:solidFill>
                  <a:srgbClr val="000000"/>
                </a:solidFill>
                <a:latin typeface="Segoe UI" panose="020B0502040204020203" pitchFamily="34" charset="0"/>
                <a:cs typeface="Segoe UI" panose="020B0502040204020203" pitchFamily="34" charset="0"/>
              </a:rPr>
              <a:t> </a:t>
            </a:r>
            <a:r>
              <a:rPr lang="en-IN" i="1" dirty="0">
                <a:solidFill>
                  <a:srgbClr val="000000"/>
                </a:solidFill>
                <a:latin typeface="Segoe UI" panose="020B0502040204020203" pitchFamily="34" charset="0"/>
                <a:cs typeface="Segoe UI" panose="020B0502040204020203" pitchFamily="34" charset="0"/>
              </a:rPr>
              <a:t>data_type</a:t>
            </a:r>
            <a:r>
              <a:rPr lang="en-IN" dirty="0">
                <a:solidFill>
                  <a:srgbClr val="000000"/>
                </a:solidFill>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INVISIBLE</a:t>
            </a:r>
            <a:endParaRPr lang="en-IN" dirty="0">
              <a:solidFill>
                <a:srgbClr val="0077AA"/>
              </a:solidFill>
              <a:latin typeface="Segoe UI" panose="020B0502040204020203" pitchFamily="34" charset="0"/>
              <a:cs typeface="Segoe UI" panose="020B0502040204020203"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22" y="5948952"/>
            <a:ext cx="6092931" cy="369284"/>
          </a:xfrm>
          <a:prstGeom prst="rect">
            <a:avLst/>
          </a:prstGeom>
          <a:noFill/>
        </p:spPr>
        <p:txBody>
          <a:bodyPr wrap="square">
            <a:spAutoFit/>
          </a:bodyPr>
          <a:lstStyle/>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pic>
        <p:nvPicPr>
          <p:cNvPr id="7" name="Picture 6">
            <a:extLst>
              <a:ext uri="{FF2B5EF4-FFF2-40B4-BE49-F238E27FC236}">
                <a16:creationId xmlns:a16="http://schemas.microsoft.com/office/drawing/2014/main" id="{72449F22-F512-41D6-BB44-FF44628F96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AF5611B-EFE2-485C-A4E2-018B0A76177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TextBox 9">
            <a:extLst>
              <a:ext uri="{FF2B5EF4-FFF2-40B4-BE49-F238E27FC236}">
                <a16:creationId xmlns:a16="http://schemas.microsoft.com/office/drawing/2014/main" id="{680A23D2-5F46-4FD4-9CD2-7A55FA4A8B6C}"/>
              </a:ext>
            </a:extLst>
          </p:cNvPr>
          <p:cNvSpPr txBox="1"/>
          <p:nvPr/>
        </p:nvSpPr>
        <p:spPr>
          <a:xfrm>
            <a:off x="6428290" y="1689209"/>
            <a:ext cx="5444327"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Tree>
    <p:extLst>
      <p:ext uri="{BB962C8B-B14F-4D97-AF65-F5344CB8AC3E}">
        <p14:creationId xmlns:p14="http://schemas.microsoft.com/office/powerpoint/2010/main" val="272942130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40" y="2370722"/>
            <a:ext cx="11782532" cy="914281"/>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16" y="3285004"/>
            <a:ext cx="11429782" cy="369284"/>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15" y="4482302"/>
            <a:ext cx="11429782" cy="126172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866" indent="-342866">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866" indent="-342866">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866" indent="-342866">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pic>
        <p:nvPicPr>
          <p:cNvPr id="6" name="Picture 5">
            <a:extLst>
              <a:ext uri="{FF2B5EF4-FFF2-40B4-BE49-F238E27FC236}">
                <a16:creationId xmlns:a16="http://schemas.microsoft.com/office/drawing/2014/main" id="{1D109597-2139-4FBF-A823-F12DD80E82F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23BBED6-5FF0-4F2D-8ED0-EDA07465880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3233191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397" y="451"/>
            <a:ext cx="9141620" cy="584699"/>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varbinary column</a:t>
            </a:r>
            <a:endParaRPr lang="en-IN" sz="3600" dirty="0">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62" y="1689435"/>
            <a:ext cx="5202057" cy="147713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22" y="3357001"/>
            <a:ext cx="11160580" cy="1477136"/>
          </a:xfrm>
          <a:prstGeom prst="rect">
            <a:avLst/>
          </a:prstGeom>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24" y="909048"/>
            <a:ext cx="8787545" cy="369284"/>
          </a:xfrm>
          <a:prstGeom prst="rect">
            <a:avLst/>
          </a:prstGeom>
        </p:spPr>
        <p:txBody>
          <a:bodyPr wrap="square">
            <a:spAutoFit/>
          </a:bodyPr>
          <a:lstStyle/>
          <a:p>
            <a:r>
              <a:rPr lang="en-US" dirty="0">
                <a:solidFill>
                  <a:schemeClr val="tx1">
                    <a:lumMod val="85000"/>
                    <a:lumOff val="15000"/>
                  </a:schemeClr>
                </a:solidFill>
                <a:latin typeface="Segoe UI" panose="020B0502040204020203" pitchFamily="34" charset="0"/>
                <a:cs typeface="Segoe UI" panose="020B0502040204020203" pitchFamily="34" charset="0"/>
              </a:rPr>
              <a:t> </a:t>
            </a:r>
            <a:r>
              <a:rPr lang="en-IN" i="1" dirty="0">
                <a:solidFill>
                  <a:srgbClr val="000000"/>
                </a:solidFill>
                <a:latin typeface="Segoe UI" panose="020B0502040204020203" pitchFamily="34" charset="0"/>
                <a:cs typeface="Segoe UI" panose="020B0502040204020203" pitchFamily="34" charset="0"/>
              </a:rPr>
              <a:t>col_name</a:t>
            </a:r>
            <a:r>
              <a:rPr lang="en-IN" dirty="0">
                <a:solidFill>
                  <a:srgbClr val="000000"/>
                </a:solidFill>
                <a:latin typeface="Segoe UI" panose="020B0502040204020203" pitchFamily="34" charset="0"/>
                <a:cs typeface="Segoe UI" panose="020B0502040204020203" pitchFamily="34" charset="0"/>
              </a:rPr>
              <a:t> </a:t>
            </a:r>
            <a:r>
              <a:rPr lang="en-IN" dirty="0">
                <a:solidFill>
                  <a:srgbClr val="834689"/>
                </a:solidFill>
                <a:latin typeface="Segoe UI" panose="020B0502040204020203" pitchFamily="34" charset="0"/>
                <a:cs typeface="Segoe UI" panose="020B0502040204020203" pitchFamily="34" charset="0"/>
              </a:rPr>
              <a:t>VARBINARY</a:t>
            </a:r>
            <a:endParaRPr lang="en-IN" dirty="0">
              <a:solidFill>
                <a:srgbClr val="0077AA"/>
              </a:solidFill>
              <a:latin typeface="Segoe UI" panose="020B0502040204020203" pitchFamily="34" charset="0"/>
              <a:cs typeface="Segoe UI" panose="020B0502040204020203"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22" y="5084969"/>
            <a:ext cx="6092931" cy="646247"/>
          </a:xfrm>
          <a:prstGeom prst="rect">
            <a:avLst/>
          </a:prstGeom>
          <a:noFill/>
        </p:spPr>
        <p:txBody>
          <a:bodyPr wrap="square">
            <a:spAutoFit/>
          </a:bodyPr>
          <a:lstStyle/>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t>(password as char) </a:t>
            </a:r>
            <a:r>
              <a:rPr lang="en-US" dirty="0">
                <a:solidFill>
                  <a:srgbClr val="0077AA"/>
                </a:solidFill>
                <a:latin typeface="Liberation Mono"/>
                <a:cs typeface="Arial" panose="020B0604020202020204" pitchFamily="34" charset="0"/>
              </a:rPr>
              <a:t>FROM</a:t>
            </a:r>
            <a:r>
              <a:rPr lang="en-US" dirty="0"/>
              <a:t> login;</a:t>
            </a:r>
            <a:endParaRPr lang="en-IN" dirty="0"/>
          </a:p>
        </p:txBody>
      </p:sp>
      <p:pic>
        <p:nvPicPr>
          <p:cNvPr id="7" name="Picture 6">
            <a:extLst>
              <a:ext uri="{FF2B5EF4-FFF2-40B4-BE49-F238E27FC236}">
                <a16:creationId xmlns:a16="http://schemas.microsoft.com/office/drawing/2014/main" id="{240920F8-3BB4-4DBA-A59B-C440656120E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13F851D-BEBE-4E76-9CD2-54F6E02A7BB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5310059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5964" y="2436079"/>
            <a:ext cx="8836898" cy="914281"/>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22" y="3286743"/>
            <a:ext cx="11447781" cy="707794"/>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13" y="4364982"/>
            <a:ext cx="10943791" cy="1846419"/>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CONSTRAINTS can be classified into two types – </a:t>
            </a:r>
          </a:p>
          <a:p>
            <a:endParaRPr lang="en-US" sz="800"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Column Level</a:t>
            </a:r>
          </a:p>
          <a:p>
            <a:pPr marL="285721" indent="-285721">
              <a:buFont typeface="Arial" panose="020B0604020202020204" pitchFamily="34" charset="0"/>
              <a:buChar char="•"/>
            </a:pPr>
            <a:endParaRPr lang="en-US" sz="400" dirty="0">
              <a:solidFill>
                <a:srgbClr val="006C86"/>
              </a:solidFill>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Table Level</a:t>
            </a:r>
            <a:r>
              <a:rPr lang="en-US" dirty="0">
                <a:latin typeface="Arial" panose="020B0604020202020204" pitchFamily="34" charset="0"/>
                <a:cs typeface="Arial" panose="020B0604020202020204" pitchFamily="34" charset="0"/>
              </a:rPr>
              <a:t>.</a:t>
            </a:r>
          </a:p>
          <a:p>
            <a:endParaRPr lang="en-US" sz="800"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column level constraints can apply only to one column where as table level constraints are applied to the entire table.</a:t>
            </a:r>
            <a:endParaRPr lang="en-IN"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8B0E475E-BCEF-4F48-AE53-76D604F83BD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FD6E16FB-68D0-47DE-84E1-68892F76EBE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7529861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852936"/>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pic>
        <p:nvPicPr>
          <p:cNvPr id="8" name="Picture 7">
            <a:extLst>
              <a:ext uri="{FF2B5EF4-FFF2-40B4-BE49-F238E27FC236}">
                <a16:creationId xmlns:a16="http://schemas.microsoft.com/office/drawing/2014/main" id="{B69ACCA4-38E7-449A-98A5-C48CAA7E985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82AB1C04-BDC7-4680-BA1A-B594FBA2DD6E}"/>
              </a:ext>
            </a:extLst>
          </p:cNvPr>
          <p:cNvSpPr/>
          <p:nvPr/>
        </p:nvSpPr>
        <p:spPr>
          <a:xfrm>
            <a:off x="334566" y="1159799"/>
            <a:ext cx="9215686" cy="1415772"/>
          </a:xfrm>
          <a:prstGeom prst="rect">
            <a:avLst/>
          </a:prstGeom>
        </p:spPr>
        <p:txBody>
          <a:bodyPr wrap="square">
            <a:spAutoFit/>
          </a:bodyPr>
          <a:lstStyle/>
          <a:p>
            <a:r>
              <a:rPr lang="en-IN" sz="2200" dirty="0">
                <a:solidFill>
                  <a:srgbClr val="FF0000"/>
                </a:solidFill>
                <a:latin typeface="Palatino Linotype" panose="02040502050505030304" pitchFamily="18" charset="0"/>
              </a:rPr>
              <a:t>Remember:</a:t>
            </a:r>
          </a:p>
          <a:p>
            <a:endParaRPr lang="en-IN" sz="800" b="1" dirty="0">
              <a:latin typeface="Palatino Linotype" panose="02040502050505030304" pitchFamily="18" charset="0"/>
            </a:endParaRPr>
          </a:p>
          <a:p>
            <a:pPr marL="285750" indent="-285750">
              <a:buFont typeface="Arial" panose="020B0604020202020204" pitchFamily="34" charset="0"/>
              <a:buChar char="•"/>
            </a:pPr>
            <a:r>
              <a:rPr lang="en-IN" b="1" dirty="0">
                <a:latin typeface="Palatino Linotype" panose="02040502050505030304" pitchFamily="18" charset="0"/>
              </a:rPr>
              <a:t>PRI</a:t>
            </a:r>
            <a:r>
              <a:rPr lang="en-IN" dirty="0">
                <a:latin typeface="Palatino Linotype" panose="02040502050505030304" pitchFamily="18" charset="0"/>
              </a:rPr>
              <a:t> =&gt; primary key</a:t>
            </a:r>
          </a:p>
          <a:p>
            <a:pPr marL="285750" indent="-285750">
              <a:buFont typeface="Arial" panose="020B0604020202020204" pitchFamily="34" charset="0"/>
              <a:buChar char="•"/>
            </a:pPr>
            <a:r>
              <a:rPr lang="en-IN" b="1" dirty="0">
                <a:latin typeface="Palatino Linotype" panose="02040502050505030304" pitchFamily="18" charset="0"/>
              </a:rPr>
              <a:t>UNI</a:t>
            </a:r>
            <a:r>
              <a:rPr lang="en-IN" dirty="0">
                <a:latin typeface="Palatino Linotype" panose="02040502050505030304" pitchFamily="18" charset="0"/>
              </a:rPr>
              <a:t> =&gt; unique key</a:t>
            </a:r>
          </a:p>
          <a:p>
            <a:pPr marL="285750" indent="-285750">
              <a:buFont typeface="Arial" panose="020B0604020202020204" pitchFamily="34" charset="0"/>
              <a:buChar char="•"/>
            </a:pPr>
            <a:r>
              <a:rPr lang="en-IN" b="1" dirty="0">
                <a:latin typeface="Palatino Linotype" panose="02040502050505030304" pitchFamily="18" charset="0"/>
              </a:rPr>
              <a:t>MUL</a:t>
            </a:r>
            <a:r>
              <a:rPr lang="en-IN" dirty="0">
                <a:latin typeface="Palatino Linotype" panose="02040502050505030304" pitchFamily="18" charset="0"/>
              </a:rPr>
              <a:t>=&gt; means "multiple" because multiple occurrences of the same value are allowed.</a:t>
            </a:r>
          </a:p>
        </p:txBody>
      </p:sp>
      <p:sp>
        <p:nvSpPr>
          <p:cNvPr id="11" name="Rectangle 10">
            <a:extLst>
              <a:ext uri="{FF2B5EF4-FFF2-40B4-BE49-F238E27FC236}">
                <a16:creationId xmlns:a16="http://schemas.microsoft.com/office/drawing/2014/main" id="{EE04C5D2-3DF5-4942-89F9-B7AC1BBFD8B3}"/>
              </a:ext>
            </a:extLst>
          </p:cNvPr>
          <p:cNvSpPr/>
          <p:nvPr/>
        </p:nvSpPr>
        <p:spPr>
          <a:xfrm>
            <a:off x="479920" y="4720244"/>
            <a:ext cx="11376720" cy="1508105"/>
          </a:xfrm>
          <a:prstGeom prst="rect">
            <a:avLst/>
          </a:prstGeom>
          <a:noFill/>
        </p:spPr>
        <p:txBody>
          <a:bodyPr wrap="square">
            <a:spAutoFit/>
          </a:bodyPr>
          <a:lstStyle/>
          <a:p>
            <a:r>
              <a:rPr lang="en-IN" sz="2200" dirty="0">
                <a:solidFill>
                  <a:srgbClr val="FF0000"/>
                </a:solidFill>
                <a:latin typeface="Palatino Linotype" panose="02040502050505030304" pitchFamily="18" charset="0"/>
              </a:rPr>
              <a:t>Note:</a:t>
            </a:r>
          </a:p>
          <a:p>
            <a:endParaRPr lang="en-IN" sz="800" dirty="0">
              <a:solidFill>
                <a:srgbClr val="FF0000"/>
              </a:solidFill>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A table with a foreign key that references another table's primary key is MUL.</a:t>
            </a:r>
          </a:p>
          <a:p>
            <a:pPr marL="342900" indent="-342900">
              <a:buFont typeface="Arial" panose="020B0604020202020204" pitchFamily="34" charset="0"/>
              <a:buChar char="•"/>
            </a:pPr>
            <a:r>
              <a:rPr lang="en-IN" sz="2000" dirty="0">
                <a:latin typeface="Palatino Linotype" panose="02040502050505030304" pitchFamily="18" charset="0"/>
              </a:rPr>
              <a:t>If more than one Key is applies on a column then key with the highest priority, in the order PRI, UNI, and MUL will be considered.</a:t>
            </a:r>
          </a:p>
        </p:txBody>
      </p:sp>
      <p:sp>
        <p:nvSpPr>
          <p:cNvPr id="4" name="Rectangle 3">
            <a:extLst>
              <a:ext uri="{FF2B5EF4-FFF2-40B4-BE49-F238E27FC236}">
                <a16:creationId xmlns:a16="http://schemas.microsoft.com/office/drawing/2014/main" id="{C2CD5F6E-362A-4D58-902D-D3034AAE26CB}"/>
              </a:ext>
            </a:extLst>
          </p:cNvPr>
          <p:cNvSpPr/>
          <p:nvPr/>
        </p:nvSpPr>
        <p:spPr>
          <a:xfrm>
            <a:off x="9823754" y="153165"/>
            <a:ext cx="2377292" cy="1754326"/>
          </a:xfrm>
          <a:prstGeom prst="rect">
            <a:avLst/>
          </a:prstGeom>
        </p:spPr>
        <p:txBody>
          <a:bodyPr wrap="square">
            <a:spAutoFit/>
          </a:bodyPr>
          <a:lstStyle/>
          <a:p>
            <a:pPr marL="285750" indent="-285750">
              <a:buFont typeface="Arial" panose="020B0604020202020204" pitchFamily="34" charset="0"/>
              <a:buChar char="•"/>
            </a:pPr>
            <a:r>
              <a:rPr lang="en-US" dirty="0">
                <a:solidFill>
                  <a:srgbClr val="333333"/>
                </a:solidFill>
                <a:latin typeface="Palatino Linotype" panose="02040502050505030304" pitchFamily="18" charset="0"/>
              </a:rPr>
              <a:t>NOT NULL</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PRIMARY KEY</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FOREIGN KEY</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UNIQUE</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CHECK</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DEFAULT</a:t>
            </a:r>
            <a:endParaRPr lang="en-US" b="0" i="0" dirty="0">
              <a:solidFill>
                <a:srgbClr val="333333"/>
              </a:solidFill>
              <a:effectLst/>
              <a:latin typeface="Palatino Linotype" panose="02040502050505030304" pitchFamily="18" charset="0"/>
            </a:endParaRPr>
          </a:p>
        </p:txBody>
      </p:sp>
      <p:sp>
        <p:nvSpPr>
          <p:cNvPr id="10" name="Footer Placeholder 2">
            <a:extLst>
              <a:ext uri="{FF2B5EF4-FFF2-40B4-BE49-F238E27FC236}">
                <a16:creationId xmlns:a16="http://schemas.microsoft.com/office/drawing/2014/main" id="{93E36ADC-F17A-4EBB-A4C9-C08AD7845B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2" name="Rectangle 11">
            <a:extLst>
              <a:ext uri="{FF2B5EF4-FFF2-40B4-BE49-F238E27FC236}">
                <a16:creationId xmlns:a16="http://schemas.microsoft.com/office/drawing/2014/main" id="{096918BB-7919-48C9-9F2D-FC7364C25D33}"/>
              </a:ext>
            </a:extLst>
          </p:cNvPr>
          <p:cNvSpPr/>
          <p:nvPr/>
        </p:nvSpPr>
        <p:spPr>
          <a:xfrm>
            <a:off x="3623343" y="3604954"/>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Tree>
    <p:extLst>
      <p:ext uri="{BB962C8B-B14F-4D97-AF65-F5344CB8AC3E}">
        <p14:creationId xmlns:p14="http://schemas.microsoft.com/office/powerpoint/2010/main" val="333049844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3450704"/>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aphicFrame>
        <p:nvGraphicFramePr>
          <p:cNvPr id="8" name="Table 7">
            <a:extLst>
              <a:ext uri="{FF2B5EF4-FFF2-40B4-BE49-F238E27FC236}">
                <a16:creationId xmlns:a16="http://schemas.microsoft.com/office/drawing/2014/main" id="{44976F04-6ED6-46E1-A614-F2FC08406386}"/>
              </a:ext>
            </a:extLst>
          </p:cNvPr>
          <p:cNvGraphicFramePr>
            <a:graphicFrameLocks noGrp="1"/>
          </p:cNvGraphicFramePr>
          <p:nvPr>
            <p:extLst>
              <p:ext uri="{D42A27DB-BD31-4B8C-83A1-F6EECF244321}">
                <p14:modId xmlns:p14="http://schemas.microsoft.com/office/powerpoint/2010/main" val="3078930445"/>
              </p:ext>
            </p:extLst>
          </p:nvPr>
        </p:nvGraphicFramePr>
        <p:xfrm>
          <a:off x="6887294" y="44624"/>
          <a:ext cx="5256585" cy="2880317"/>
        </p:xfrm>
        <a:graphic>
          <a:graphicData uri="http://schemas.openxmlformats.org/drawingml/2006/table">
            <a:tbl>
              <a:tblPr>
                <a:tableStyleId>{5940675A-B579-460E-94D1-54222C63F5DA}</a:tableStyleId>
              </a:tblPr>
              <a:tblGrid>
                <a:gridCol w="590960">
                  <a:extLst>
                    <a:ext uri="{9D8B030D-6E8A-4147-A177-3AD203B41FA5}">
                      <a16:colId xmlns:a16="http://schemas.microsoft.com/office/drawing/2014/main" val="4061340782"/>
                    </a:ext>
                  </a:extLst>
                </a:gridCol>
                <a:gridCol w="1252258">
                  <a:extLst>
                    <a:ext uri="{9D8B030D-6E8A-4147-A177-3AD203B41FA5}">
                      <a16:colId xmlns:a16="http://schemas.microsoft.com/office/drawing/2014/main" val="2464658650"/>
                    </a:ext>
                  </a:extLst>
                </a:gridCol>
                <a:gridCol w="1267822">
                  <a:extLst>
                    <a:ext uri="{9D8B030D-6E8A-4147-A177-3AD203B41FA5}">
                      <a16:colId xmlns:a16="http://schemas.microsoft.com/office/drawing/2014/main" val="1436439042"/>
                    </a:ext>
                  </a:extLst>
                </a:gridCol>
                <a:gridCol w="2145545">
                  <a:extLst>
                    <a:ext uri="{9D8B030D-6E8A-4147-A177-3AD203B41FA5}">
                      <a16:colId xmlns:a16="http://schemas.microsoft.com/office/drawing/2014/main" val="3706441884"/>
                    </a:ext>
                  </a:extLst>
                </a:gridCol>
              </a:tblGrid>
              <a:tr h="480053">
                <a:tc>
                  <a:txBody>
                    <a:bodyPr/>
                    <a:lstStyle/>
                    <a:p>
                      <a:pPr algn="ctr" fontAlgn="ctr"/>
                      <a:r>
                        <a:rPr lang="en-IN" sz="2000" u="none" strike="noStrike" dirty="0">
                          <a:effectLst/>
                        </a:rPr>
                        <a:t>ID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username</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password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email</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extLst>
                  <a:ext uri="{0D108BD9-81ED-4DB2-BD59-A6C34878D82A}">
                    <a16:rowId xmlns:a16="http://schemas.microsoft.com/office/drawing/2014/main" val="241546595"/>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ranaj123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rajan447.gmail.com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63670527"/>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b="0" i="0" u="none" strike="noStrike" dirty="0">
                          <a:solidFill>
                            <a:srgbClr val="000000"/>
                          </a:solidFill>
                          <a:effectLst/>
                          <a:latin typeface="Calibri" panose="020F0502020204030204" pitchFamily="34" charset="0"/>
                        </a:rPr>
                        <a:t>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590204704"/>
                  </a:ext>
                </a:extLst>
              </a:tr>
              <a:tr h="400044">
                <a:tc>
                  <a:txBody>
                    <a:bodyPr/>
                    <a:lstStyle/>
                    <a:p>
                      <a:pPr algn="ctr" fontAlgn="ctr"/>
                      <a:r>
                        <a:rPr lang="en-IN" sz="2000" b="1" u="none" strike="noStrike" dirty="0">
                          <a:effectLst/>
                        </a:rPr>
                        <a:t>NULL</a:t>
                      </a:r>
                      <a:endParaRPr lang="en-IN" sz="2000" b="1"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US" sz="2000" b="0" i="0" u="none" strike="noStrike" dirty="0">
                          <a:solidFill>
                            <a:srgbClr val="000000"/>
                          </a:solidFill>
                          <a:effectLst/>
                          <a:latin typeface="Calibri" panose="020F0502020204030204" pitchFamily="34" charset="0"/>
                        </a:rPr>
                        <a:t>raju2020</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raju123.gmail.com</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extLst>
                  <a:ext uri="{0D108BD9-81ED-4DB2-BD59-A6C34878D82A}">
                    <a16:rowId xmlns:a16="http://schemas.microsoft.com/office/drawing/2014/main" val="2616201498"/>
                  </a:ext>
                </a:extLst>
              </a:tr>
              <a:tr h="400044">
                <a:tc>
                  <a:txBody>
                    <a:bodyPr/>
                    <a:lstStyle/>
                    <a:p>
                      <a:pPr algn="ctr" fontAlgn="ctr"/>
                      <a:r>
                        <a:rPr lang="en-IN" sz="2000" b="1" u="none" strike="noStrike" dirty="0">
                          <a:effectLst/>
                        </a:rPr>
                        <a:t>1</a:t>
                      </a:r>
                      <a:endParaRPr lang="en-IN" sz="2000" b="1"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omkar</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US" sz="2000" b="0" i="0" u="none" strike="noStrike" dirty="0">
                          <a:solidFill>
                            <a:srgbClr val="000000"/>
                          </a:solidFill>
                          <a:effectLst/>
                          <a:latin typeface="Calibri" panose="020F0502020204030204" pitchFamily="34" charset="0"/>
                        </a:rPr>
                        <a:t>omkarK</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omkar.gmail.com</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extLst>
                  <a:ext uri="{0D108BD9-81ED-4DB2-BD59-A6C34878D82A}">
                    <a16:rowId xmlns:a16="http://schemas.microsoft.com/office/drawing/2014/main" val="90451036"/>
                  </a:ext>
                </a:extLst>
              </a:tr>
              <a:tr h="400044">
                <a:tc>
                  <a:txBody>
                    <a:bodyPr/>
                    <a:lstStyle/>
                    <a:p>
                      <a:pPr algn="ctr" fontAlgn="ctr"/>
                      <a:r>
                        <a:rPr lang="en-IN" sz="2000" b="1" u="none" strike="noStrike" dirty="0">
                          <a:effectLst/>
                        </a:rPr>
                        <a:t>2</a:t>
                      </a:r>
                      <a:endParaRPr lang="en-IN" sz="2000" b="1"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US" sz="2000" b="0" i="0" u="none" strike="noStrike" dirty="0">
                          <a:solidFill>
                            <a:srgbClr val="000000"/>
                          </a:solidFill>
                          <a:effectLst/>
                          <a:latin typeface="Calibri" panose="020F0502020204030204" pitchFamily="34" charset="0"/>
                        </a:rPr>
                        <a:t>raju886</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raju.gmail.com</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extLst>
                  <a:ext uri="{0D108BD9-81ED-4DB2-BD59-A6C34878D82A}">
                    <a16:rowId xmlns:a16="http://schemas.microsoft.com/office/drawing/2014/main" val="1729326379"/>
                  </a:ext>
                </a:extLst>
              </a:tr>
              <a:tr h="400044">
                <a:tc>
                  <a:txBody>
                    <a:bodyPr/>
                    <a:lstStyle/>
                    <a:p>
                      <a:pPr algn="ctr" fontAlgn="ctr"/>
                      <a:r>
                        <a:rPr lang="en-IN" sz="2000" u="none" strike="noStrike" dirty="0">
                          <a:effectLst/>
                        </a:rPr>
                        <a:t>4</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abn667</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34552400"/>
                  </a:ext>
                </a:extLst>
              </a:tr>
            </a:tbl>
          </a:graphicData>
        </a:graphic>
      </p:graphicFrame>
      <p:sp>
        <p:nvSpPr>
          <p:cNvPr id="10" name="TextBox 9">
            <a:extLst>
              <a:ext uri="{FF2B5EF4-FFF2-40B4-BE49-F238E27FC236}">
                <a16:creationId xmlns:a16="http://schemas.microsoft.com/office/drawing/2014/main" id="{50270A80-E55D-414D-A389-6A5BA4F1C790}"/>
              </a:ext>
            </a:extLst>
          </p:cNvPr>
          <p:cNvSpPr txBox="1"/>
          <p:nvPr/>
        </p:nvSpPr>
        <p:spPr>
          <a:xfrm>
            <a:off x="262558" y="4725144"/>
            <a:ext cx="11593288" cy="1692771"/>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sz="2400" dirty="0">
                <a:solidFill>
                  <a:srgbClr val="FF0000"/>
                </a:solidFill>
                <a:latin typeface="Palatino Linotype" panose="02040502050505030304" pitchFamily="18" charset="0"/>
                <a:cs typeface="Arial" panose="020B0604020202020204" pitchFamily="34" charset="0"/>
              </a:rPr>
              <a:t>Note:</a:t>
            </a:r>
          </a:p>
          <a:p>
            <a:pPr marL="0" indent="0">
              <a:lnSpc>
                <a:spcPct val="100000"/>
              </a:lnSpc>
              <a:buNone/>
            </a:pPr>
            <a:endParaRPr lang="en-IN" sz="800" dirty="0">
              <a:solidFill>
                <a:schemeClr val="tx1"/>
              </a:solidFill>
              <a:latin typeface="Palatino Linotype" panose="02040502050505030304" pitchFamily="18" charset="0"/>
            </a:endParaRPr>
          </a:p>
          <a:p>
            <a:pPr>
              <a:lnSpc>
                <a:spcPct val="100000"/>
              </a:lnSpc>
            </a:pPr>
            <a:r>
              <a:rPr lang="en-IN" sz="1800" dirty="0">
                <a:solidFill>
                  <a:schemeClr val="tx1"/>
                </a:solidFill>
                <a:latin typeface="Palatino Linotype" panose="02040502050505030304" pitchFamily="18" charset="0"/>
              </a:rPr>
              <a:t>Primary key in a relation is always associated with an </a:t>
            </a:r>
            <a:r>
              <a:rPr lang="en-IN" sz="1800" b="1" i="1" dirty="0">
                <a:solidFill>
                  <a:schemeClr val="tx1"/>
                </a:solidFill>
                <a:latin typeface="Palatino Linotype" panose="02040502050505030304" pitchFamily="18" charset="0"/>
              </a:rPr>
              <a:t>INDEX</a:t>
            </a:r>
            <a:r>
              <a:rPr lang="en-IN" sz="1800" dirty="0">
                <a:solidFill>
                  <a:schemeClr val="tx1"/>
                </a:solidFill>
                <a:latin typeface="Palatino Linotype" panose="02040502050505030304" pitchFamily="18" charset="0"/>
              </a:rPr>
              <a:t> object.</a:t>
            </a:r>
          </a:p>
          <a:p>
            <a:pPr>
              <a:lnSpc>
                <a:spcPct val="100000"/>
              </a:lnSpc>
            </a:pPr>
            <a:r>
              <a:rPr lang="en-IN" sz="1800" dirty="0">
                <a:solidFill>
                  <a:schemeClr val="tx1"/>
                </a:solidFill>
                <a:latin typeface="Palatino Linotype" panose="02040502050505030304" pitchFamily="18" charset="0"/>
              </a:rPr>
              <a:t>If, we give on a column a combination of </a:t>
            </a:r>
            <a:r>
              <a:rPr lang="en-IN" sz="1800" b="1" i="1" dirty="0">
                <a:solidFill>
                  <a:schemeClr val="tx1"/>
                </a:solidFill>
                <a:latin typeface="Palatino Linotype" panose="02040502050505030304" pitchFamily="18" charset="0"/>
              </a:rPr>
              <a:t>NOT</a:t>
            </a:r>
            <a:r>
              <a:rPr lang="en-IN" sz="1800" dirty="0">
                <a:solidFill>
                  <a:schemeClr val="tx1"/>
                </a:solidFill>
                <a:latin typeface="Palatino Linotype" panose="02040502050505030304" pitchFamily="18" charset="0"/>
              </a:rPr>
              <a:t> </a:t>
            </a:r>
            <a:r>
              <a:rPr lang="en-IN" sz="1800" b="1" i="1" dirty="0">
                <a:solidFill>
                  <a:schemeClr val="tx1"/>
                </a:solidFill>
                <a:latin typeface="Palatino Linotype" panose="02040502050505030304" pitchFamily="18" charset="0"/>
              </a:rPr>
              <a:t>NULL</a:t>
            </a:r>
            <a:r>
              <a:rPr lang="en-IN" sz="1800" dirty="0">
                <a:solidFill>
                  <a:schemeClr val="tx1"/>
                </a:solidFill>
                <a:latin typeface="Palatino Linotype" panose="02040502050505030304" pitchFamily="18" charset="0"/>
              </a:rPr>
              <a:t> &amp; </a:t>
            </a:r>
            <a:r>
              <a:rPr lang="en-IN" sz="1800" b="1" i="1" dirty="0">
                <a:solidFill>
                  <a:schemeClr val="tx1"/>
                </a:solidFill>
                <a:latin typeface="Palatino Linotype" panose="02040502050505030304" pitchFamily="18" charset="0"/>
              </a:rPr>
              <a:t>UNIQUE</a:t>
            </a:r>
            <a:r>
              <a:rPr lang="en-IN" sz="1800" dirty="0">
                <a:solidFill>
                  <a:schemeClr val="tx1"/>
                </a:solidFill>
                <a:latin typeface="Palatino Linotype" panose="02040502050505030304" pitchFamily="18" charset="0"/>
              </a:rPr>
              <a:t> </a:t>
            </a:r>
            <a:r>
              <a:rPr lang="en-IN" sz="1800" b="1" dirty="0">
                <a:solidFill>
                  <a:schemeClr val="tx1"/>
                </a:solidFill>
                <a:latin typeface="Palatino Linotype" panose="02040502050505030304" pitchFamily="18" charset="0"/>
              </a:rPr>
              <a:t>key</a:t>
            </a:r>
            <a:r>
              <a:rPr lang="en-IN" sz="1800" dirty="0">
                <a:solidFill>
                  <a:schemeClr val="tx1"/>
                </a:solidFill>
                <a:latin typeface="Palatino Linotype" panose="02040502050505030304" pitchFamily="18" charset="0"/>
              </a:rPr>
              <a:t> then it behaves like a </a:t>
            </a:r>
            <a:r>
              <a:rPr lang="en-IN" sz="1800" b="1" i="1" dirty="0">
                <a:solidFill>
                  <a:schemeClr val="tx1"/>
                </a:solidFill>
                <a:latin typeface="Palatino Linotype" panose="02040502050505030304" pitchFamily="18" charset="0"/>
              </a:rPr>
              <a:t>PRIMARY </a:t>
            </a:r>
            <a:r>
              <a:rPr lang="en-IN" sz="1800" b="1" dirty="0">
                <a:solidFill>
                  <a:schemeClr val="tx1"/>
                </a:solidFill>
                <a:latin typeface="Palatino Linotype" panose="02040502050505030304" pitchFamily="18" charset="0"/>
              </a:rPr>
              <a:t>key.</a:t>
            </a:r>
          </a:p>
          <a:p>
            <a:pPr>
              <a:lnSpc>
                <a:spcPct val="100000"/>
              </a:lnSpc>
            </a:pPr>
            <a:r>
              <a:rPr lang="en-IN" sz="1800" dirty="0">
                <a:solidFill>
                  <a:schemeClr val="tx1"/>
                </a:solidFill>
                <a:latin typeface="Palatino Linotype" panose="02040502050505030304" pitchFamily="18" charset="0"/>
              </a:rPr>
              <a:t>If, we give on a column a combination of </a:t>
            </a:r>
            <a:r>
              <a:rPr lang="en-IN" sz="1800" b="1" i="1" dirty="0">
                <a:solidFill>
                  <a:schemeClr val="tx1"/>
                </a:solidFill>
                <a:latin typeface="Palatino Linotype" panose="02040502050505030304" pitchFamily="18" charset="0"/>
              </a:rPr>
              <a:t>UNIQUE</a:t>
            </a:r>
            <a:r>
              <a:rPr lang="en-IN" sz="1800" dirty="0">
                <a:solidFill>
                  <a:schemeClr val="tx1"/>
                </a:solidFill>
                <a:latin typeface="Palatino Linotype" panose="02040502050505030304" pitchFamily="18" charset="0"/>
              </a:rPr>
              <a:t> </a:t>
            </a:r>
            <a:r>
              <a:rPr lang="en-IN" sz="1800" b="1" dirty="0">
                <a:solidFill>
                  <a:schemeClr val="tx1"/>
                </a:solidFill>
                <a:latin typeface="Palatino Linotype" panose="02040502050505030304" pitchFamily="18" charset="0"/>
              </a:rPr>
              <a:t>key</a:t>
            </a:r>
            <a:r>
              <a:rPr lang="en-IN" sz="1800" dirty="0">
                <a:solidFill>
                  <a:schemeClr val="tx1"/>
                </a:solidFill>
                <a:latin typeface="Palatino Linotype" panose="02040502050505030304" pitchFamily="18" charset="0"/>
              </a:rPr>
              <a:t> &amp; </a:t>
            </a:r>
            <a:r>
              <a:rPr lang="en-IN" sz="1800" b="1" i="1" dirty="0">
                <a:solidFill>
                  <a:schemeClr val="tx1"/>
                </a:solidFill>
                <a:latin typeface="Palatino Linotype" panose="02040502050505030304" pitchFamily="18" charset="0"/>
              </a:rPr>
              <a:t>AUTO_INCREMENT </a:t>
            </a:r>
            <a:r>
              <a:rPr lang="en-IN" sz="1800" dirty="0">
                <a:solidFill>
                  <a:schemeClr val="tx1"/>
                </a:solidFill>
                <a:latin typeface="Palatino Linotype" panose="02040502050505030304" pitchFamily="18" charset="0"/>
              </a:rPr>
              <a:t>then also it behaves like a </a:t>
            </a:r>
            <a:r>
              <a:rPr lang="en-IN" sz="1800" b="1" i="1" dirty="0">
                <a:solidFill>
                  <a:schemeClr val="tx1"/>
                </a:solidFill>
                <a:latin typeface="Palatino Linotype" panose="02040502050505030304" pitchFamily="18" charset="0"/>
              </a:rPr>
              <a:t>PRIMARY </a:t>
            </a:r>
            <a:r>
              <a:rPr lang="en-IN" sz="1800" b="1" dirty="0">
                <a:solidFill>
                  <a:schemeClr val="tx1"/>
                </a:solidFill>
                <a:latin typeface="Palatino Linotype" panose="02040502050505030304" pitchFamily="18" charset="0"/>
              </a:rPr>
              <a:t>key.</a:t>
            </a:r>
          </a:p>
        </p:txBody>
      </p:sp>
      <p:sp>
        <p:nvSpPr>
          <p:cNvPr id="11" name="Rectangle 10">
            <a:extLst>
              <a:ext uri="{FF2B5EF4-FFF2-40B4-BE49-F238E27FC236}">
                <a16:creationId xmlns:a16="http://schemas.microsoft.com/office/drawing/2014/main" id="{63045821-95B0-4EF7-B515-933F86C0D2DA}"/>
              </a:ext>
            </a:extLst>
          </p:cNvPr>
          <p:cNvSpPr/>
          <p:nvPr/>
        </p:nvSpPr>
        <p:spPr>
          <a:xfrm>
            <a:off x="118542" y="836712"/>
            <a:ext cx="6480722" cy="2616101"/>
          </a:xfrm>
          <a:prstGeom prst="rect">
            <a:avLst/>
          </a:prstGeom>
          <a:noFill/>
        </p:spPr>
        <p:txBody>
          <a:bodyPr wrap="square">
            <a:spAutoFit/>
          </a:bodyPr>
          <a:lstStyle/>
          <a:p>
            <a:r>
              <a:rPr lang="en-US" sz="2200" dirty="0">
                <a:solidFill>
                  <a:schemeClr val="bg2">
                    <a:lumMod val="25000"/>
                  </a:schemeClr>
                </a:solidFill>
                <a:latin typeface="Palatino Linotype" panose="02040502050505030304" pitchFamily="18" charset="0"/>
              </a:rPr>
              <a:t>PRIMARY key condition must follow some rules.</a:t>
            </a:r>
          </a:p>
          <a:p>
            <a:endParaRPr lang="en-US" sz="800" dirty="0">
              <a:solidFill>
                <a:srgbClr val="FF0000"/>
              </a:solidFill>
              <a:latin typeface="Palatino Linotype" panose="02040502050505030304" pitchFamily="18" charset="0"/>
              <a:cs typeface="Arial" panose="020B0604020202020204" pitchFamily="34" charset="0"/>
            </a:endParaRPr>
          </a:p>
          <a:p>
            <a:endParaRPr lang="en-US"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primary key cannot be NULL.</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primary key value must be unique.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table has only one primary key.</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primary key must be given a value when a new record is inserted.</a:t>
            </a:r>
          </a:p>
        </p:txBody>
      </p:sp>
      <p:sp>
        <p:nvSpPr>
          <p:cNvPr id="4" name="Rectangle 3">
            <a:extLst>
              <a:ext uri="{FF2B5EF4-FFF2-40B4-BE49-F238E27FC236}">
                <a16:creationId xmlns:a16="http://schemas.microsoft.com/office/drawing/2014/main" id="{347C4B67-51E1-4B67-B5BE-7754EDF6C7F1}"/>
              </a:ext>
            </a:extLst>
          </p:cNvPr>
          <p:cNvSpPr/>
          <p:nvPr/>
        </p:nvSpPr>
        <p:spPr>
          <a:xfrm>
            <a:off x="3012789" y="4244536"/>
            <a:ext cx="6092825" cy="646331"/>
          </a:xfrm>
          <a:prstGeom prst="rect">
            <a:avLst/>
          </a:prstGeom>
        </p:spPr>
        <p:txBody>
          <a:bodyPr>
            <a:spAutoFit/>
          </a:bodyPr>
          <a:lstStyle/>
          <a:p>
            <a:r>
              <a:rPr lang="en-US" dirty="0">
                <a:solidFill>
                  <a:srgbClr val="222222"/>
                </a:solidFill>
                <a:latin typeface="Palatino Linotype" panose="02040502050505030304" pitchFamily="18" charset="0"/>
              </a:rPr>
              <a:t>A </a:t>
            </a:r>
            <a:r>
              <a:rPr lang="en-US" b="1" dirty="0">
                <a:solidFill>
                  <a:srgbClr val="222222"/>
                </a:solidFill>
                <a:latin typeface="Palatino Linotype" panose="02040502050505030304" pitchFamily="18" charset="0"/>
              </a:rPr>
              <a:t>PRIMARY key</a:t>
            </a:r>
            <a:r>
              <a:rPr lang="en-US" dirty="0">
                <a:solidFill>
                  <a:srgbClr val="222222"/>
                </a:solidFill>
                <a:latin typeface="Palatino Linotype" panose="02040502050505030304" pitchFamily="18" charset="0"/>
              </a:rPr>
              <a:t> </a:t>
            </a:r>
            <a:r>
              <a:rPr lang="en-US" dirty="0">
                <a:latin typeface="Palatino Linotype" panose="02040502050505030304" pitchFamily="18" charset="0"/>
              </a:rPr>
              <a:t> constraint </a:t>
            </a:r>
            <a:r>
              <a:rPr lang="en-US" dirty="0">
                <a:solidFill>
                  <a:srgbClr val="222222"/>
                </a:solidFill>
                <a:latin typeface="Palatino Linotype" panose="02040502050505030304" pitchFamily="18" charset="0"/>
              </a:rPr>
              <a:t>is a field in a table which uniquely identifies each row/record in a database table.</a:t>
            </a:r>
            <a:endParaRPr lang="en-IN" dirty="0">
              <a:latin typeface="Palatino Linotype" panose="02040502050505030304" pitchFamily="18" charset="0"/>
            </a:endParaRPr>
          </a:p>
        </p:txBody>
      </p:sp>
      <p:sp>
        <p:nvSpPr>
          <p:cNvPr id="9" name="Footer Placeholder 2">
            <a:extLst>
              <a:ext uri="{FF2B5EF4-FFF2-40B4-BE49-F238E27FC236}">
                <a16:creationId xmlns:a16="http://schemas.microsoft.com/office/drawing/2014/main" id="{054A8053-11C4-40A9-B8C4-3A35331003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6939405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1"/>
            <a:ext cx="9141620" cy="584699"/>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19" y="943441"/>
            <a:ext cx="11735776" cy="1938740"/>
          </a:xfrm>
          <a:prstGeom prst="rect">
            <a:avLst/>
          </a:prstGeom>
          <a:noFill/>
        </p:spPr>
        <p:txBody>
          <a:bodyPr wrap="square">
            <a:spAutoFit/>
          </a:bodyPr>
          <a:lstStyle/>
          <a:p>
            <a:pPr algn="just"/>
            <a:r>
              <a:rPr lang="en-US" dirty="0">
                <a:solidFill>
                  <a:srgbClr val="333333"/>
                </a:solidFill>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dirty="0">
              <a:solidFill>
                <a:srgbClr val="333333"/>
              </a:solidFill>
              <a:latin typeface="Palatino Linotype" panose="02040502050505030304" pitchFamily="18" charset="0"/>
            </a:endParaRPr>
          </a:p>
          <a:p>
            <a:pPr algn="just"/>
            <a:r>
              <a:rPr lang="en-US" dirty="0">
                <a:solidFill>
                  <a:srgbClr val="008000"/>
                </a:solidFill>
                <a:latin typeface="Palatino Linotype" panose="02040502050505030304" pitchFamily="18" charset="0"/>
              </a:rPr>
              <a:t>MySQL</a:t>
            </a:r>
            <a:r>
              <a:rPr lang="en-US" dirty="0">
                <a:solidFill>
                  <a:srgbClr val="333333"/>
                </a:solidFill>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21" indent="-285721" algn="just">
              <a:buFont typeface="Arial" panose="020B0604020202020204" pitchFamily="34" charset="0"/>
              <a:buChar char="•"/>
            </a:pPr>
            <a:r>
              <a:rPr lang="en-US" dirty="0">
                <a:solidFill>
                  <a:srgbClr val="006C86"/>
                </a:solidFill>
              </a:rPr>
              <a:t>Clustered Index</a:t>
            </a:r>
          </a:p>
          <a:p>
            <a:pPr marL="285721" indent="-285721" algn="just">
              <a:buFont typeface="Arial" panose="020B0604020202020204" pitchFamily="34" charset="0"/>
              <a:buChar char="•"/>
            </a:pPr>
            <a:endParaRPr lang="en-US" sz="400" dirty="0">
              <a:solidFill>
                <a:srgbClr val="006C86"/>
              </a:solidFill>
            </a:endParaRPr>
          </a:p>
          <a:p>
            <a:pPr marL="285721" indent="-285721" algn="just">
              <a:buFont typeface="Arial" panose="020B0604020202020204" pitchFamily="34" charset="0"/>
              <a:buChar char="•"/>
            </a:pPr>
            <a:r>
              <a:rPr lang="en-US" dirty="0">
                <a:solidFill>
                  <a:srgbClr val="006C86"/>
                </a:solidFill>
              </a:rPr>
              <a:t>Non-Clustered Index</a:t>
            </a:r>
          </a:p>
        </p:txBody>
      </p:sp>
      <p:pic>
        <p:nvPicPr>
          <p:cNvPr id="6" name="Picture 5">
            <a:extLst>
              <a:ext uri="{FF2B5EF4-FFF2-40B4-BE49-F238E27FC236}">
                <a16:creationId xmlns:a16="http://schemas.microsoft.com/office/drawing/2014/main" id="{95F1F7B0-CADA-4C0F-A191-4C310AACC93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EC951A9A-AD2C-4B4B-A304-30686BDCD61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TextBox 7">
            <a:extLst>
              <a:ext uri="{FF2B5EF4-FFF2-40B4-BE49-F238E27FC236}">
                <a16:creationId xmlns:a16="http://schemas.microsoft.com/office/drawing/2014/main" id="{19483C4D-6E7D-4AFC-BC46-07E5EE09BECE}"/>
              </a:ext>
            </a:extLst>
          </p:cNvPr>
          <p:cNvSpPr txBox="1"/>
          <p:nvPr/>
        </p:nvSpPr>
        <p:spPr>
          <a:xfrm>
            <a:off x="224450" y="3068960"/>
            <a:ext cx="11704197" cy="2339102"/>
          </a:xfrm>
          <a:prstGeom prst="rect">
            <a:avLst/>
          </a:prstGeom>
          <a:noFill/>
        </p:spPr>
        <p:txBody>
          <a:bodyPr wrap="square">
            <a:spAutoFit/>
          </a:bodyPr>
          <a:lstStyle/>
          <a:p>
            <a:pPr algn="just"/>
            <a:r>
              <a:rPr lang="en-IN" sz="2000" dirty="0">
                <a:solidFill>
                  <a:srgbClr val="610B4B"/>
                </a:solidFill>
                <a:effectLst/>
                <a:latin typeface="erdana"/>
              </a:rPr>
              <a:t>Clustered Index:-</a:t>
            </a:r>
            <a:r>
              <a:rPr lang="en-IN" sz="2000" b="0" i="0" dirty="0">
                <a:solidFill>
                  <a:srgbClr val="610B4B"/>
                </a:solidFill>
                <a:effectLst/>
                <a:latin typeface="erdana"/>
              </a:rPr>
              <a:t> </a:t>
            </a:r>
            <a:r>
              <a:rPr lang="en-US" i="0" dirty="0">
                <a:solidFill>
                  <a:srgbClr val="333333"/>
                </a:solidFill>
                <a:latin typeface="Palatino Linotype" panose="02040502050505030304" pitchFamily="18" charset="0"/>
              </a:rPr>
              <a:t>The InnoDB table uses a clustered index for optimizing the speed of most common lookups and DML operations like INSERT, UPDATE, and DELETE command. </a:t>
            </a:r>
            <a:r>
              <a:rPr lang="en-US" dirty="0">
                <a:solidFill>
                  <a:srgbClr val="333333"/>
                </a:solidFill>
                <a:latin typeface="Palatino Linotype" panose="02040502050505030304" pitchFamily="18" charset="0"/>
              </a:rPr>
              <a:t>Clustered indexes sort and store the data rows in the table or view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46889548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188640"/>
            <a:ext cx="8685669" cy="646247"/>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types of Keys</a:t>
            </a:r>
            <a:r>
              <a:rPr lang="en-IN" sz="3600" dirty="0">
                <a:latin typeface="Arial" panose="020B0604020202020204" pitchFamily="34" charset="0"/>
                <a:cs typeface="Arial" panose="020B0604020202020204" pitchFamily="34" charset="0"/>
              </a:rPr>
              <a:t>?</a:t>
            </a:r>
            <a:endParaRPr lang="en-US" sz="3600" dirty="0">
              <a:latin typeface="Arial" panose="020B0604020202020204" pitchFamily="34" charset="0"/>
              <a:cs typeface="Arial" panose="020B0604020202020204"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8" name="TextBox 7">
            <a:extLst>
              <a:ext uri="{FF2B5EF4-FFF2-40B4-BE49-F238E27FC236}">
                <a16:creationId xmlns:a16="http://schemas.microsoft.com/office/drawing/2014/main" id="{64F692CE-D5CF-4EC6-AF4B-765B3FC84A13}"/>
              </a:ext>
            </a:extLst>
          </p:cNvPr>
          <p:cNvSpPr txBox="1"/>
          <p:nvPr/>
        </p:nvSpPr>
        <p:spPr>
          <a:xfrm>
            <a:off x="202497" y="704982"/>
            <a:ext cx="6875869" cy="707794"/>
          </a:xfrm>
          <a:prstGeom prst="rect">
            <a:avLst/>
          </a:prstGeom>
          <a:noFill/>
        </p:spPr>
        <p:txBody>
          <a:bodyPr wrap="square">
            <a:spAutoFit/>
          </a:bodyPr>
          <a:lstStyle/>
          <a:p>
            <a:r>
              <a:rPr lang="en-IN" sz="2000" dirty="0">
                <a:solidFill>
                  <a:schemeClr val="tx2">
                    <a:lumMod val="60000"/>
                    <a:lumOff val="40000"/>
                  </a:schemeClr>
                </a:solidFill>
                <a:latin typeface="Palatino Linotype" panose="02040502050505030304" pitchFamily="18" charset="0"/>
              </a:rPr>
              <a:t>Keys are used to establish relationships between tables and also to uniquely identify any record inside a table. </a:t>
            </a:r>
          </a:p>
        </p:txBody>
      </p:sp>
      <p:pic>
        <p:nvPicPr>
          <p:cNvPr id="4" name="Picture 3">
            <a:extLst>
              <a:ext uri="{FF2B5EF4-FFF2-40B4-BE49-F238E27FC236}">
                <a16:creationId xmlns:a16="http://schemas.microsoft.com/office/drawing/2014/main" id="{E84E5187-23C3-4DC4-83C5-8F36AB45EC4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FC61E44A-531B-42D9-A7FC-8F3D467A519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id="{848872F8-795C-4A52-B696-E81D8CC82A94}"/>
              </a:ext>
            </a:extLst>
          </p:cNvPr>
          <p:cNvSpPr/>
          <p:nvPr/>
        </p:nvSpPr>
        <p:spPr>
          <a:xfrm>
            <a:off x="119336" y="1527175"/>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11" name="Rectangle 10">
            <a:extLst>
              <a:ext uri="{FF2B5EF4-FFF2-40B4-BE49-F238E27FC236}">
                <a16:creationId xmlns:a16="http://schemas.microsoft.com/office/drawing/2014/main" id="{6D2DD56E-1F71-45D2-9D42-4FE876E78A37}"/>
              </a:ext>
            </a:extLst>
          </p:cNvPr>
          <p:cNvSpPr/>
          <p:nvPr/>
        </p:nvSpPr>
        <p:spPr>
          <a:xfrm>
            <a:off x="143904" y="207303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Tree>
    <p:extLst>
      <p:ext uri="{BB962C8B-B14F-4D97-AF65-F5344CB8AC3E}">
        <p14:creationId xmlns:p14="http://schemas.microsoft.com/office/powerpoint/2010/main" val="3056550928"/>
      </p:ext>
    </p:extLst>
  </p:cSld>
  <p:clrMapOvr>
    <a:masterClrMapping/>
  </p:clrMapOvr>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18" y="333059"/>
            <a:ext cx="11663777" cy="6047194"/>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File System</a:t>
            </a:r>
          </a:p>
        </p:txBody>
      </p:sp>
      <p:sp>
        <p:nvSpPr>
          <p:cNvPr id="10" name="Rectangle 9"/>
          <p:cNvSpPr/>
          <p:nvPr/>
        </p:nvSpPr>
        <p:spPr>
          <a:xfrm>
            <a:off x="214456" y="205988"/>
            <a:ext cx="8184706" cy="923210"/>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b="1" dirty="0">
                <a:solidFill>
                  <a:srgbClr val="00B0F0"/>
                </a:solidFill>
                <a:latin typeface="Palatino Linotype" pitchFamily="18" charset="0"/>
              </a:rPr>
              <a:t>e.g. *.txt, *.csv</a:t>
            </a:r>
            <a:r>
              <a:rPr lang="en-US" b="1" dirty="0">
                <a:latin typeface="Palatino Linotype" pitchFamily="18" charset="0"/>
              </a:rPr>
              <a:t>,</a:t>
            </a:r>
            <a:r>
              <a:rPr lang="en-US" b="1" dirty="0">
                <a:solidFill>
                  <a:srgbClr val="00B0F0"/>
                </a:solidFill>
                <a:latin typeface="Palatino Linotype" pitchFamily="18" charset="0"/>
              </a:rPr>
              <a:t>  </a:t>
            </a:r>
            <a:r>
              <a:rPr lang="en-US" b="1">
                <a:solidFill>
                  <a:srgbClr val="00B0F0"/>
                </a:solidFill>
                <a:latin typeface="Palatino Linotype" pitchFamily="18" charset="0"/>
              </a:rPr>
              <a:t>*.tsv </a:t>
            </a:r>
            <a:r>
              <a:rPr lang="en-US" b="1">
                <a:latin typeface="Palatino Linotype" pitchFamily="18" charset="0"/>
              </a:rPr>
              <a:t>etc</a:t>
            </a:r>
            <a:r>
              <a:rPr lang="en-US" b="1" dirty="0">
                <a:latin typeface="Palatino Linotype" pitchFamily="18" charset="0"/>
              </a:rPr>
              <a:t>. format)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commas or tabs.</a:t>
            </a:r>
          </a:p>
        </p:txBody>
      </p:sp>
      <p:pic>
        <p:nvPicPr>
          <p:cNvPr id="2" name="Picture 1"/>
          <p:cNvPicPr>
            <a:picLocks noChangeAspect="1"/>
          </p:cNvPicPr>
          <p:nvPr/>
        </p:nvPicPr>
        <p:blipFill>
          <a:blip r:embed="rId2"/>
          <a:stretch>
            <a:fillRect/>
          </a:stretch>
        </p:blipFill>
        <p:spPr>
          <a:xfrm>
            <a:off x="78849" y="4292591"/>
            <a:ext cx="5843712" cy="1872358"/>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127520" y="1349068"/>
            <a:ext cx="6016358" cy="5262294"/>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9" name="Rectangle 8">
            <a:extLst>
              <a:ext uri="{FF2B5EF4-FFF2-40B4-BE49-F238E27FC236}">
                <a16:creationId xmlns:a16="http://schemas.microsoft.com/office/drawing/2014/main" id="{55812B60-BD5A-49E4-8B36-8F1CC4FAF1F4}"/>
              </a:ext>
            </a:extLst>
          </p:cNvPr>
          <p:cNvSpPr/>
          <p:nvPr/>
        </p:nvSpPr>
        <p:spPr>
          <a:xfrm>
            <a:off x="78848" y="1557036"/>
            <a:ext cx="6048671" cy="1754326"/>
          </a:xfrm>
          <a:prstGeom prst="rect">
            <a:avLst/>
          </a:prstGeom>
        </p:spPr>
        <p:txBody>
          <a:bodyPr wrap="square">
            <a:spAutoFit/>
          </a:bodyPr>
          <a:lstStyle/>
          <a:p>
            <a:r>
              <a:rPr lang="en-US" dirty="0">
                <a:latin typeface="Palatino Linotype" pitchFamily="18" charset="0"/>
              </a:rPr>
              <a:t>1 Rajan MG Road Pune MH 34500</a:t>
            </a:r>
          </a:p>
          <a:p>
            <a:r>
              <a:rPr lang="en-US" dirty="0">
                <a:latin typeface="Palatino Linotype" pitchFamily="18" charset="0"/>
              </a:rPr>
              <a:t>2 Rahul Patil SSG Lane Pune MH 54000</a:t>
            </a:r>
          </a:p>
          <a:p>
            <a:r>
              <a:rPr lang="en-US" dirty="0">
                <a:latin typeface="Palatino Linotype" pitchFamily="18" charset="0"/>
              </a:rPr>
              <a:t>3 Suraj Raj Kiran </a:t>
            </a:r>
            <a:r>
              <a:rPr lang="en-IN" dirty="0">
                <a:latin typeface="Palatino Linotype" pitchFamily="18" charset="0"/>
              </a:rPr>
              <a:t>Deccan Gymkhana </a:t>
            </a:r>
            <a:r>
              <a:rPr lang="en-US" dirty="0">
                <a:latin typeface="Palatino Linotype" pitchFamily="18" charset="0"/>
              </a:rPr>
              <a:t>Pune MH 22000</a:t>
            </a:r>
          </a:p>
          <a:p>
            <a:endParaRPr lang="en-US" dirty="0">
              <a:latin typeface="Palatino Linotype" pitchFamily="18" charset="0"/>
            </a:endParaRPr>
          </a:p>
          <a:p>
            <a:r>
              <a:rPr lang="en-US" dirty="0">
                <a:latin typeface="Palatino Linotype" pitchFamily="18" charset="0"/>
              </a:rPr>
              <a:t>4, S M Kumar, Mg Road Pune MH, 32000</a:t>
            </a:r>
          </a:p>
          <a:p>
            <a:r>
              <a:rPr lang="en-US" dirty="0">
                <a:latin typeface="Palatino Linotype" pitchFamily="18" charset="0"/>
              </a:rPr>
              <a:t>5, S M Kumar, Mg Road, Pune, MH, 32000</a:t>
            </a:r>
          </a:p>
        </p:txBody>
      </p:sp>
    </p:spTree>
    <p:extLst>
      <p:ext uri="{BB962C8B-B14F-4D97-AF65-F5344CB8AC3E}">
        <p14:creationId xmlns:p14="http://schemas.microsoft.com/office/powerpoint/2010/main" val="3814471682"/>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Primary Key</a:t>
            </a:r>
          </a:p>
        </p:txBody>
      </p:sp>
      <p:sp>
        <p:nvSpPr>
          <p:cNvPr id="6" name="Rectangle 5"/>
          <p:cNvSpPr/>
          <p:nvPr/>
        </p:nvSpPr>
        <p:spPr>
          <a:xfrm>
            <a:off x="289951" y="162880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following example creates </a:t>
            </a:r>
            <a:r>
              <a:rPr lang="en-IN" b="1" dirty="0">
                <a:latin typeface="Palatino Linotype" panose="02040502050505030304" pitchFamily="18" charset="0"/>
                <a:cs typeface="Arial" panose="020B0604020202020204" pitchFamily="34" charset="0"/>
              </a:rPr>
              <a:t>USERS</a:t>
            </a:r>
            <a:r>
              <a:rPr lang="en-IN" dirty="0">
                <a:latin typeface="Palatino Linotype" panose="02040502050505030304" pitchFamily="18" charset="0"/>
                <a:cs typeface="Arial" panose="020B0604020202020204" pitchFamily="34" charset="0"/>
              </a:rPr>
              <a:t> table with </a:t>
            </a:r>
            <a:r>
              <a:rPr lang="en-IN" b="1" dirty="0">
                <a:latin typeface="Palatino Linotype" panose="02040502050505030304" pitchFamily="18" charset="0"/>
                <a:cs typeface="Arial" panose="020B0604020202020204" pitchFamily="34" charset="0"/>
              </a:rPr>
              <a:t>PRIMARY KEY</a:t>
            </a:r>
            <a:r>
              <a:rPr lang="en-IN" dirty="0">
                <a:latin typeface="Palatino Linotype" panose="02040502050505030304" pitchFamily="18"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406574" y="2204864"/>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9FE8A1EC-13C5-412B-9334-51E47824F4E4}"/>
              </a:ext>
            </a:extLst>
          </p:cNvPr>
          <p:cNvSpPr/>
          <p:nvPr/>
        </p:nvSpPr>
        <p:spPr>
          <a:xfrm>
            <a:off x="5231110" y="2207366"/>
            <a:ext cx="340306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1054FA30-BD90-42A6-A67E-D1D783D1FA59}"/>
              </a:ext>
            </a:extLst>
          </p:cNvPr>
          <p:cNvSpPr/>
          <p:nvPr/>
        </p:nvSpPr>
        <p:spPr>
          <a:xfrm>
            <a:off x="406574" y="4350003"/>
            <a:ext cx="417646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pk_id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E73B5432-08BA-4B78-9A3B-49BC90877669}"/>
              </a:ext>
            </a:extLst>
          </p:cNvPr>
          <p:cNvSpPr/>
          <p:nvPr/>
        </p:nvSpPr>
        <p:spPr>
          <a:xfrm>
            <a:off x="5231110" y="4350003"/>
            <a:ext cx="3528392"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not</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null</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9" name="Picture 8">
            <a:extLst>
              <a:ext uri="{FF2B5EF4-FFF2-40B4-BE49-F238E27FC236}">
                <a16:creationId xmlns:a16="http://schemas.microsoft.com/office/drawing/2014/main" id="{44130628-5382-4302-B4FF-D918996682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F9FBD49F-1D74-4B16-93C5-071B95B5C6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9FA218B7-6727-4335-98F8-259B40ADED6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Segoe UI" panose="020B0502040204020203" pitchFamily="34" charset="0"/>
                <a:cs typeface="Segoe UI" panose="020B0502040204020203" pitchFamily="34" charset="0"/>
              </a:rPr>
              <a:t> </a:t>
            </a:r>
            <a:r>
              <a:rPr lang="en-IN" i="1" dirty="0">
                <a:solidFill>
                  <a:srgbClr val="000000"/>
                </a:solidFill>
                <a:latin typeface="Segoe UI" panose="020B0502040204020203" pitchFamily="34" charset="0"/>
                <a:cs typeface="Segoe UI" panose="020B0502040204020203" pitchFamily="34" charset="0"/>
              </a:rPr>
              <a:t>col_name</a:t>
            </a:r>
            <a:r>
              <a:rPr lang="en-IN" dirty="0">
                <a:solidFill>
                  <a:srgbClr val="000000"/>
                </a:solidFill>
                <a:latin typeface="Segoe UI" panose="020B0502040204020203" pitchFamily="34" charset="0"/>
                <a:cs typeface="Segoe UI" panose="020B0502040204020203" pitchFamily="34" charset="0"/>
              </a:rPr>
              <a:t> </a:t>
            </a:r>
            <a:r>
              <a:rPr lang="en-IN" i="1" dirty="0">
                <a:solidFill>
                  <a:srgbClr val="000000"/>
                </a:solidFill>
                <a:latin typeface="Segoe UI" panose="020B0502040204020203" pitchFamily="34" charset="0"/>
                <a:cs typeface="Segoe UI" panose="020B0502040204020203" pitchFamily="34" charset="0"/>
              </a:rPr>
              <a:t>data_type</a:t>
            </a:r>
            <a:r>
              <a:rPr lang="en-IN" dirty="0">
                <a:solidFill>
                  <a:srgbClr val="000000"/>
                </a:solidFill>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PRIMARY KEY</a:t>
            </a:r>
            <a:endParaRPr lang="en-IN" dirty="0">
              <a:solidFill>
                <a:srgbClr val="0077AA"/>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915448960"/>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3EDF457-75D6-4532-8FB9-35FCC90E8A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a16="http://schemas.microsoft.com/office/drawing/2014/main" id="{1555B6F9-2462-44C2-9D04-82607128B16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Primary Key</a:t>
            </a:r>
          </a:p>
        </p:txBody>
      </p:sp>
      <p:graphicFrame>
        <p:nvGraphicFramePr>
          <p:cNvPr id="7" name="Table 6">
            <a:extLst>
              <a:ext uri="{FF2B5EF4-FFF2-40B4-BE49-F238E27FC236}">
                <a16:creationId xmlns:a16="http://schemas.microsoft.com/office/drawing/2014/main" id="{49C6A7B4-A916-426F-A9E3-532EDB6A9130}"/>
              </a:ext>
            </a:extLst>
          </p:cNvPr>
          <p:cNvGraphicFramePr>
            <a:graphicFrameLocks noGrp="1"/>
          </p:cNvGraphicFramePr>
          <p:nvPr>
            <p:extLst>
              <p:ext uri="{D42A27DB-BD31-4B8C-83A1-F6EECF244321}">
                <p14:modId xmlns:p14="http://schemas.microsoft.com/office/powerpoint/2010/main" val="1109352295"/>
              </p:ext>
            </p:extLst>
          </p:nvPr>
        </p:nvGraphicFramePr>
        <p:xfrm>
          <a:off x="129151" y="4005064"/>
          <a:ext cx="5544614" cy="2714589"/>
        </p:xfrm>
        <a:graphic>
          <a:graphicData uri="http://schemas.openxmlformats.org/drawingml/2006/table">
            <a:tbl>
              <a:tblPr>
                <a:tableStyleId>{5940675A-B579-460E-94D1-54222C63F5DA}</a:tableStyleId>
              </a:tblPr>
              <a:tblGrid>
                <a:gridCol w="623341">
                  <a:extLst>
                    <a:ext uri="{9D8B030D-6E8A-4147-A177-3AD203B41FA5}">
                      <a16:colId xmlns:a16="http://schemas.microsoft.com/office/drawing/2014/main" val="4061340782"/>
                    </a:ext>
                  </a:extLst>
                </a:gridCol>
                <a:gridCol w="1320874">
                  <a:extLst>
                    <a:ext uri="{9D8B030D-6E8A-4147-A177-3AD203B41FA5}">
                      <a16:colId xmlns:a16="http://schemas.microsoft.com/office/drawing/2014/main" val="2464658650"/>
                    </a:ext>
                  </a:extLst>
                </a:gridCol>
                <a:gridCol w="1337291">
                  <a:extLst>
                    <a:ext uri="{9D8B030D-6E8A-4147-A177-3AD203B41FA5}">
                      <a16:colId xmlns:a16="http://schemas.microsoft.com/office/drawing/2014/main" val="1436439042"/>
                    </a:ext>
                  </a:extLst>
                </a:gridCol>
                <a:gridCol w="2263108">
                  <a:extLst>
                    <a:ext uri="{9D8B030D-6E8A-4147-A177-3AD203B41FA5}">
                      <a16:colId xmlns:a16="http://schemas.microsoft.com/office/drawing/2014/main" val="3706441884"/>
                    </a:ext>
                  </a:extLst>
                </a:gridCol>
              </a:tblGrid>
              <a:tr h="0">
                <a:tc>
                  <a:txBody>
                    <a:bodyPr/>
                    <a:lstStyle/>
                    <a:p>
                      <a:pPr algn="ctr" fontAlgn="ctr"/>
                      <a:r>
                        <a:rPr lang="en-IN" sz="2000" u="none" strike="noStrike" dirty="0">
                          <a:effectLst/>
                        </a:rPr>
                        <a:t>ID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username</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password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email</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extLst>
                  <a:ext uri="{0D108BD9-81ED-4DB2-BD59-A6C34878D82A}">
                    <a16:rowId xmlns:a16="http://schemas.microsoft.com/office/drawing/2014/main" val="241546595"/>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ranaj123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rajan447.gmail.com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63670527"/>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b="0" i="0" u="none" strike="noStrike" dirty="0">
                          <a:solidFill>
                            <a:srgbClr val="000000"/>
                          </a:solidFill>
                          <a:effectLst/>
                          <a:latin typeface="Calibri" panose="020F0502020204030204" pitchFamily="34" charset="0"/>
                        </a:rPr>
                        <a:t>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590204704"/>
                  </a:ext>
                </a:extLst>
              </a:tr>
              <a:tr h="400044">
                <a:tc>
                  <a:txBody>
                    <a:bodyPr/>
                    <a:lstStyle/>
                    <a:p>
                      <a:pPr algn="ctr" fontAlgn="ctr"/>
                      <a:r>
                        <a:rPr lang="en-IN" sz="2000" u="none" strike="noStrike" dirty="0">
                          <a:effectLst/>
                        </a:rPr>
                        <a:t>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raju2020</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raju123.gmail.com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616201498"/>
                  </a:ext>
                </a:extLst>
              </a:tr>
              <a:tr h="400044">
                <a:tc>
                  <a:txBody>
                    <a:bodyPr/>
                    <a:lstStyle/>
                    <a:p>
                      <a:pPr algn="ctr" fontAlgn="ctr"/>
                      <a:r>
                        <a:rPr lang="en-IN" sz="2000" u="none" strike="noStrike" dirty="0">
                          <a:effectLst/>
                        </a:rPr>
                        <a:t>4</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omkarK</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0451036"/>
                  </a:ext>
                </a:extLst>
              </a:tr>
              <a:tr h="400044">
                <a:tc>
                  <a:txBody>
                    <a:bodyPr/>
                    <a:lstStyle/>
                    <a:p>
                      <a:pPr algn="ctr" fontAlgn="ctr"/>
                      <a:r>
                        <a:rPr lang="en-IN" sz="2000" u="none" strike="noStrike" dirty="0">
                          <a:effectLst/>
                        </a:rPr>
                        <a:t>5</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raju886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729326379"/>
                  </a:ext>
                </a:extLst>
              </a:tr>
              <a:tr h="400044">
                <a:tc>
                  <a:txBody>
                    <a:bodyPr/>
                    <a:lstStyle/>
                    <a:p>
                      <a:pPr algn="ctr" fontAlgn="ctr"/>
                      <a:r>
                        <a:rPr lang="en-IN" sz="2000" u="none" strike="noStrike" dirty="0">
                          <a:effectLst/>
                        </a:rPr>
                        <a:t>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abn667</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34552400"/>
                  </a:ext>
                </a:extLst>
              </a:tr>
            </a:tbl>
          </a:graphicData>
        </a:graphic>
      </p:graphicFrame>
      <p:sp>
        <p:nvSpPr>
          <p:cNvPr id="9" name="Rectangle 8">
            <a:extLst>
              <a:ext uri="{FF2B5EF4-FFF2-40B4-BE49-F238E27FC236}">
                <a16:creationId xmlns:a16="http://schemas.microsoft.com/office/drawing/2014/main" id="{F536D13F-192A-4A7D-BE03-633A49472CEB}"/>
              </a:ext>
            </a:extLst>
          </p:cNvPr>
          <p:cNvSpPr/>
          <p:nvPr/>
        </p:nvSpPr>
        <p:spPr>
          <a:xfrm>
            <a:off x="0" y="764704"/>
            <a:ext cx="12190413" cy="289310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'raju', 'raju2020', 'raju123.gmail.com');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'omkar', 'omkarK', 'omkar.gmail.com');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'raju', 'raju886', 'raju.gmail.com');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(6, 'rajan', 'abn667', 'rajan.gmail.com');</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(6, 'amit', 'ramesh556', 'amit2020.gmail.com’);        </a:t>
            </a:r>
            <a:r>
              <a:rPr lang="en-IN" sz="2000" dirty="0">
                <a:solidFill>
                  <a:srgbClr val="92D050"/>
                </a:solidFill>
                <a:latin typeface="Liberation Mono"/>
                <a:cs typeface="Arial" panose="020B0604020202020204" pitchFamily="34" charset="0"/>
              </a:rPr>
              <a:t># error</a:t>
            </a:r>
            <a:endParaRPr lang="en-IN" dirty="0">
              <a:solidFill>
                <a:srgbClr val="92D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(NULL, 'rajan', 'ranaj123', 'rajan447.gmail.com’);      </a:t>
            </a:r>
            <a:r>
              <a:rPr lang="en-IN" sz="2000" dirty="0">
                <a:solidFill>
                  <a:srgbClr val="92D050"/>
                </a:solidFill>
                <a:latin typeface="Liberation Mono"/>
                <a:cs typeface="Arial" panose="020B0604020202020204" pitchFamily="34" charset="0"/>
              </a:rPr>
              <a:t># error</a:t>
            </a:r>
            <a:endParaRPr lang="en-IN" dirty="0">
              <a:latin typeface="Liberation Mono"/>
              <a:cs typeface="Arial" panose="020B0604020202020204" pitchFamily="34" charset="0"/>
            </a:endParaRP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users;</a:t>
            </a:r>
          </a:p>
        </p:txBody>
      </p:sp>
    </p:spTree>
    <p:extLst>
      <p:ext uri="{BB962C8B-B14F-4D97-AF65-F5344CB8AC3E}">
        <p14:creationId xmlns:p14="http://schemas.microsoft.com/office/powerpoint/2010/main" val="64022235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C719848B-35AE-4D16-A9C7-09A7B14F8FA2}"/>
              </a:ext>
            </a:extLst>
          </p:cNvPr>
          <p:cNvSpPr/>
          <p:nvPr/>
        </p:nvSpPr>
        <p:spPr>
          <a:xfrm>
            <a:off x="190550" y="1353542"/>
            <a:ext cx="6092825" cy="923330"/>
          </a:xfrm>
          <a:prstGeom prst="rect">
            <a:avLst/>
          </a:prstGeom>
        </p:spPr>
        <p:txBody>
          <a:bodyPr>
            <a:spAutoFit/>
          </a:bodyPr>
          <a:lstStyle/>
          <a:p>
            <a:r>
              <a:rPr lang="en-IN" dirty="0">
                <a:solidFill>
                  <a:srgbClr val="0077AA"/>
                </a:solidFill>
                <a:latin typeface="Segoe UI" panose="020B0502040204020203" pitchFamily="34" charset="0"/>
                <a:cs typeface="Segoe UI" panose="020B0502040204020203" pitchFamily="34" charset="0"/>
              </a:rPr>
              <a:t>ALTER</a:t>
            </a:r>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TABLE</a:t>
            </a:r>
            <a:r>
              <a:rPr lang="en-IN" dirty="0">
                <a:latin typeface="Segoe UI" panose="020B0502040204020203" pitchFamily="34" charset="0"/>
                <a:cs typeface="Segoe UI" panose="020B0502040204020203" pitchFamily="34" charset="0"/>
              </a:rPr>
              <a:t> tbl_name</a:t>
            </a:r>
          </a:p>
          <a:p>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ADD</a:t>
            </a:r>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CONSTRAINT </a:t>
            </a:r>
            <a:r>
              <a:rPr lang="en-IN" dirty="0">
                <a:latin typeface="Segoe UI" panose="020B0502040204020203" pitchFamily="34" charset="0"/>
                <a:cs typeface="Segoe UI" panose="020B0502040204020203" pitchFamily="34" charset="0"/>
              </a:rPr>
              <a:t>[ constraint_name ]</a:t>
            </a:r>
          </a:p>
          <a:p>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PRIMARY</a:t>
            </a:r>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KEY</a:t>
            </a:r>
            <a:r>
              <a:rPr lang="en-IN" dirty="0">
                <a:latin typeface="Segoe UI" panose="020B0502040204020203" pitchFamily="34" charset="0"/>
                <a:cs typeface="Segoe UI" panose="020B0502040204020203" pitchFamily="34" charset="0"/>
              </a:rPr>
              <a:t> (column1, column2, ... column_n)</a:t>
            </a:r>
          </a:p>
        </p:txBody>
      </p:sp>
      <p:sp>
        <p:nvSpPr>
          <p:cNvPr id="7" name="Rectangle 6">
            <a:extLst>
              <a:ext uri="{FF2B5EF4-FFF2-40B4-BE49-F238E27FC236}">
                <a16:creationId xmlns:a16="http://schemas.microsoft.com/office/drawing/2014/main" id="{6A0308C0-5A1E-4DED-8346-289F3F69463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Footer Placeholder 2">
            <a:extLst>
              <a:ext uri="{FF2B5EF4-FFF2-40B4-BE49-F238E27FC236}">
                <a16:creationId xmlns:a16="http://schemas.microsoft.com/office/drawing/2014/main" id="{F64DF744-BF8C-4E1A-A80E-31910AB6EDD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7054338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Primary Key using Alter</a:t>
            </a:r>
          </a:p>
        </p:txBody>
      </p:sp>
      <p:sp>
        <p:nvSpPr>
          <p:cNvPr id="8" name="Rectangle 7">
            <a:extLst>
              <a:ext uri="{FF2B5EF4-FFF2-40B4-BE49-F238E27FC236}">
                <a16:creationId xmlns:a16="http://schemas.microsoft.com/office/drawing/2014/main" id="{5CEA38D9-2DBE-4B0D-830B-FAA25CB166FE}"/>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3" name="Rectangle 2">
            <a:extLst>
              <a:ext uri="{FF2B5EF4-FFF2-40B4-BE49-F238E27FC236}">
                <a16:creationId xmlns:a16="http://schemas.microsoft.com/office/drawing/2014/main" id="{E3B16FEB-3111-42B0-9974-6BE42645DA27}"/>
              </a:ext>
            </a:extLst>
          </p:cNvPr>
          <p:cNvSpPr/>
          <p:nvPr/>
        </p:nvSpPr>
        <p:spPr>
          <a:xfrm>
            <a:off x="289950" y="335699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pk_ID </a:t>
            </a:r>
            <a:r>
              <a:rPr lang="en-IN" dirty="0">
                <a:solidFill>
                  <a:schemeClr val="accent5">
                    <a:lumMod val="60000"/>
                    <a:lumOff val="40000"/>
                  </a:schemeClr>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89950" y="817897"/>
            <a:ext cx="9549671"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PRIMARY KEY </a:t>
            </a:r>
            <a:r>
              <a:rPr lang="en-IN" dirty="0">
                <a:latin typeface="Palatino Linotype" panose="02040502050505030304" pitchFamily="18" charset="0"/>
                <a:cs typeface="Arial" panose="020B0604020202020204" pitchFamily="34" charset="0"/>
              </a:rPr>
              <a:t>on existing column.</a:t>
            </a:r>
          </a:p>
        </p:txBody>
      </p:sp>
      <p:pic>
        <p:nvPicPr>
          <p:cNvPr id="6" name="Picture 5">
            <a:extLst>
              <a:ext uri="{FF2B5EF4-FFF2-40B4-BE49-F238E27FC236}">
                <a16:creationId xmlns:a16="http://schemas.microsoft.com/office/drawing/2014/main" id="{13EDF457-75D6-4532-8FB9-35FCC90E8A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0C3DDB5D-0314-426E-8C9F-E76B78AD4ED7}"/>
              </a:ext>
            </a:extLst>
          </p:cNvPr>
          <p:cNvSpPr/>
          <p:nvPr/>
        </p:nvSpPr>
        <p:spPr>
          <a:xfrm>
            <a:off x="240250" y="4348347"/>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'raju', 'raju2020', 'raju123.gmail.com');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'omkar', 'omkarK', 'omkar.gmail.com');</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'raju', 'raju886', 'raju.gmail.com');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'rajan', 'abn667', 'rajan.gmail.com');</a:t>
            </a:r>
          </a:p>
        </p:txBody>
      </p:sp>
      <p:sp>
        <p:nvSpPr>
          <p:cNvPr id="9" name="Footer Placeholder 2">
            <a:extLst>
              <a:ext uri="{FF2B5EF4-FFF2-40B4-BE49-F238E27FC236}">
                <a16:creationId xmlns:a16="http://schemas.microsoft.com/office/drawing/2014/main" id="{8A94A9D6-4A4A-4BD2-84AB-8D46AF55C19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3761501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4A29F24F-BB78-4C70-ABBA-56420205AA2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18AC7600-BD65-4F43-8D2F-87A3E298E8EC}"/>
              </a:ext>
            </a:extLst>
          </p:cNvPr>
          <p:cNvSpPr/>
          <p:nvPr/>
        </p:nvSpPr>
        <p:spPr>
          <a:xfrm>
            <a:off x="190550" y="1353542"/>
            <a:ext cx="6092825" cy="646331"/>
          </a:xfrm>
          <a:prstGeom prst="rect">
            <a:avLst/>
          </a:prstGeom>
        </p:spPr>
        <p:txBody>
          <a:bodyPr>
            <a:spAutoFit/>
          </a:bodyPr>
          <a:lstStyle/>
          <a:p>
            <a:r>
              <a:rPr lang="en-IN" dirty="0">
                <a:solidFill>
                  <a:srgbClr val="0077AA"/>
                </a:solidFill>
                <a:latin typeface="Segoe UI" panose="020B0502040204020203" pitchFamily="34" charset="0"/>
                <a:cs typeface="Segoe UI" panose="020B0502040204020203" pitchFamily="34" charset="0"/>
              </a:rPr>
              <a:t>ALTER</a:t>
            </a:r>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TABLE</a:t>
            </a:r>
            <a:r>
              <a:rPr lang="en-IN" dirty="0">
                <a:latin typeface="Segoe UI" panose="020B0502040204020203" pitchFamily="34" charset="0"/>
                <a:cs typeface="Segoe UI" panose="020B0502040204020203" pitchFamily="34" charset="0"/>
              </a:rPr>
              <a:t> tbl_name</a:t>
            </a:r>
          </a:p>
          <a:p>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DROP PRIMARY</a:t>
            </a:r>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KEY</a:t>
            </a:r>
            <a:endParaRPr lang="en-IN" dirty="0">
              <a:latin typeface="Segoe UI" panose="020B0502040204020203" pitchFamily="34" charset="0"/>
              <a:cs typeface="Segoe UI" panose="020B0502040204020203" pitchFamily="34" charset="0"/>
            </a:endParaRPr>
          </a:p>
        </p:txBody>
      </p:sp>
      <p:sp>
        <p:nvSpPr>
          <p:cNvPr id="8" name="Footer Placeholder 2">
            <a:extLst>
              <a:ext uri="{FF2B5EF4-FFF2-40B4-BE49-F238E27FC236}">
                <a16:creationId xmlns:a16="http://schemas.microsoft.com/office/drawing/2014/main" id="{4ADF86CD-F3BB-4728-994B-CB6C90C7636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514445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Primary Key</a:t>
            </a:r>
          </a:p>
        </p:txBody>
      </p:sp>
      <p:sp>
        <p:nvSpPr>
          <p:cNvPr id="2" name="Rectangle 1"/>
          <p:cNvSpPr/>
          <p:nvPr/>
        </p:nvSpPr>
        <p:spPr>
          <a:xfrm>
            <a:off x="406574" y="414453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PRIMARY KEY</a:t>
            </a:r>
            <a:r>
              <a:rPr lang="en-IN" dirty="0">
                <a:latin typeface="Palatino Linotype" panose="02040502050505030304" pitchFamily="18"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6" name="Picture 5">
            <a:extLst>
              <a:ext uri="{FF2B5EF4-FFF2-40B4-BE49-F238E27FC236}">
                <a16:creationId xmlns:a16="http://schemas.microsoft.com/office/drawing/2014/main" id="{870B2BEF-8EE0-4BDA-B74C-637DD17840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60B2F5C2-F357-4D86-A4A9-2092E16D5D66}"/>
              </a:ext>
            </a:extLst>
          </p:cNvPr>
          <p:cNvSpPr/>
          <p:nvPr/>
        </p:nvSpPr>
        <p:spPr>
          <a:xfrm>
            <a:off x="5159102" y="1560482"/>
            <a:ext cx="6408712"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p>
          <a:p>
            <a:r>
              <a:rPr lang="en-US" dirty="0">
                <a:solidFill>
                  <a:schemeClr val="bg1">
                    <a:lumMod val="65000"/>
                  </a:schemeClr>
                </a:solidFill>
                <a:latin typeface="Liberation Mono"/>
                <a:cs typeface="Arial" panose="020B0604020202020204" pitchFamily="34" charset="0"/>
              </a:rPr>
              <a:t>      </a:t>
            </a:r>
            <a:r>
              <a:rPr lang="en-US" dirty="0">
                <a:solidFill>
                  <a:schemeClr val="accent6">
                    <a:lumMod val="50000"/>
                  </a:schemeClr>
                </a:solidFill>
                <a:latin typeface="Liberation Mono"/>
                <a:cs typeface="Arial" panose="020B0604020202020204" pitchFamily="34" charset="0"/>
              </a:rPr>
              <a:t>constraint</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pk_user </a:t>
            </a:r>
            <a:r>
              <a:rPr lang="en-IN" dirty="0">
                <a:solidFill>
                  <a:schemeClr val="accent5">
                    <a:lumMod val="60000"/>
                    <a:lumOff val="40000"/>
                  </a:schemeClr>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Footer Placeholder 2">
            <a:extLst>
              <a:ext uri="{FF2B5EF4-FFF2-40B4-BE49-F238E27FC236}">
                <a16:creationId xmlns:a16="http://schemas.microsoft.com/office/drawing/2014/main" id="{C07824A7-6493-4245-88A4-C7952640FA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02387324"/>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algn="ctr">
              <a:defRPr sz="4800">
                <a:solidFill>
                  <a:srgbClr val="DC525C"/>
                </a:solidFill>
                <a:latin typeface="Segoe UI Light" panose="020B0502040204020203" pitchFamily="34" charset="0"/>
                <a:cs typeface="Segoe UI Light" panose="020B0502040204020203" pitchFamily="34" charset="0"/>
              </a:defRPr>
            </a:lvl1pPr>
          </a:lstStyle>
          <a:p>
            <a:r>
              <a:rPr lang="en-IN" dirty="0"/>
              <a:t>Composite Key</a:t>
            </a:r>
          </a:p>
          <a:p>
            <a:endParaRPr lang="en-US" dirty="0"/>
          </a:p>
        </p:txBody>
      </p:sp>
      <p:sp>
        <p:nvSpPr>
          <p:cNvPr id="4" name="Rectangle 3"/>
          <p:cNvSpPr/>
          <p:nvPr/>
        </p:nvSpPr>
        <p:spPr>
          <a:xfrm>
            <a:off x="201705" y="3254145"/>
            <a:ext cx="11798157" cy="400110"/>
          </a:xfrm>
          <a:prstGeom prst="rect">
            <a:avLst/>
          </a:prstGeom>
          <a:solidFill>
            <a:schemeClr val="bg1"/>
          </a:solidFill>
        </p:spPr>
        <p:txBody>
          <a:bodyPr wrap="square">
            <a:spAutoFit/>
          </a:bodyPr>
          <a:lstStyle/>
          <a:p>
            <a:pPr algn="just"/>
            <a:r>
              <a:rPr lang="en-IN" sz="2000" dirty="0">
                <a:latin typeface="Palatino Linotype" panose="02040502050505030304" pitchFamily="18" charset="0"/>
                <a:cs typeface="Segoe UI Light" panose="020B0502040204020203" pitchFamily="34" charset="0"/>
              </a:rPr>
              <a:t>A composite key is a primary key composed of multiple columns used to identify a record uniquely.</a:t>
            </a:r>
          </a:p>
        </p:txBody>
      </p:sp>
      <p:sp>
        <p:nvSpPr>
          <p:cNvPr id="5" name="Rectangle 4">
            <a:extLst>
              <a:ext uri="{FF2B5EF4-FFF2-40B4-BE49-F238E27FC236}">
                <a16:creationId xmlns:a16="http://schemas.microsoft.com/office/drawing/2014/main" id="{80E194F8-53D6-4838-9664-A10802C31AA4}"/>
              </a:ext>
            </a:extLst>
          </p:cNvPr>
          <p:cNvSpPr/>
          <p:nvPr/>
        </p:nvSpPr>
        <p:spPr>
          <a:xfrm>
            <a:off x="216388" y="3949106"/>
            <a:ext cx="590465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pk_ID </a:t>
            </a:r>
            <a:r>
              <a:rPr lang="en-IN" dirty="0">
                <a:solidFill>
                  <a:srgbClr val="C00000"/>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userName</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6" name="Picture 5">
            <a:extLst>
              <a:ext uri="{FF2B5EF4-FFF2-40B4-BE49-F238E27FC236}">
                <a16:creationId xmlns:a16="http://schemas.microsoft.com/office/drawing/2014/main" id="{E52A71D0-96A3-4B4B-B409-EAF65257C5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E12A6EE8-F32A-49E0-8C76-131D0017B9F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42407219"/>
      </p:ext>
    </p:extLst>
  </p:cSld>
  <p:clrMapOvr>
    <a:masterClrMapping/>
  </p:clrMapOvr>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59114"/>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2557" y="854423"/>
            <a:ext cx="11737305" cy="1692771"/>
          </a:xfrm>
          <a:prstGeom prst="rect">
            <a:avLst/>
          </a:prstGeom>
          <a:solidFill>
            <a:schemeClr val="bg1"/>
          </a:solidFill>
        </p:spPr>
        <p:txBody>
          <a:bodyPr wrap="square">
            <a:spAutoFit/>
          </a:bodyPr>
          <a:lstStyle/>
          <a:p>
            <a:r>
              <a:rPr lang="en-US" sz="2400" dirty="0">
                <a:solidFill>
                  <a:schemeClr val="tx1">
                    <a:lumMod val="95000"/>
                    <a:lumOff val="5000"/>
                  </a:schemeClr>
                </a:solidFill>
                <a:latin typeface="Palatino Linotype" panose="02040502050505030304" pitchFamily="18" charset="0"/>
              </a:rPr>
              <a:t>UNIQUE key condition must follow some rules.</a:t>
            </a:r>
          </a:p>
          <a:p>
            <a:endParaRPr lang="en-US"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unique key can be NULL.</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unique key value must be unique.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table can have multiple unique key.</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2557" y="5157192"/>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sz="2400" dirty="0">
                <a:solidFill>
                  <a:srgbClr val="FF0000"/>
                </a:solidFill>
                <a:latin typeface="Palatino Linotype" panose="02040502050505030304" pitchFamily="18" charset="0"/>
                <a:cs typeface="Arial" panose="020B0604020202020204" pitchFamily="34" charset="0"/>
              </a:rPr>
              <a:t>Note:</a:t>
            </a:r>
          </a:p>
          <a:p>
            <a:pPr marL="0" indent="0">
              <a:lnSpc>
                <a:spcPct val="100000"/>
              </a:lnSpc>
              <a:buNone/>
            </a:pPr>
            <a:endParaRPr lang="en-IN" sz="800" dirty="0">
              <a:solidFill>
                <a:schemeClr val="tx1"/>
              </a:solidFill>
              <a:latin typeface="Palatino Linotype" panose="02040502050505030304" pitchFamily="18" charset="0"/>
            </a:endParaRPr>
          </a:p>
          <a:p>
            <a:pPr>
              <a:lnSpc>
                <a:spcPct val="100000"/>
              </a:lnSpc>
            </a:pPr>
            <a:r>
              <a:rPr lang="en-IN" sz="1800" dirty="0">
                <a:solidFill>
                  <a:schemeClr val="tx1"/>
                </a:solidFill>
                <a:latin typeface="Palatino Linotype" panose="02040502050505030304" pitchFamily="18" charset="0"/>
              </a:rPr>
              <a:t>Unique key in a relation is always associated with an </a:t>
            </a:r>
            <a:r>
              <a:rPr lang="en-IN" sz="1800" b="1" i="1" dirty="0">
                <a:solidFill>
                  <a:schemeClr val="tx1"/>
                </a:solidFill>
                <a:latin typeface="Palatino Linotype" panose="02040502050505030304" pitchFamily="18" charset="0"/>
              </a:rPr>
              <a:t>INDEX</a:t>
            </a:r>
            <a:r>
              <a:rPr lang="en-IN" sz="1800" dirty="0">
                <a:solidFill>
                  <a:schemeClr val="tx1"/>
                </a:solidFill>
                <a:latin typeface="Palatino Linotype" panose="02040502050505030304" pitchFamily="18" charset="0"/>
              </a:rPr>
              <a:t> object.</a:t>
            </a:r>
          </a:p>
          <a:p>
            <a:pPr>
              <a:lnSpc>
                <a:spcPct val="100000"/>
              </a:lnSpc>
            </a:pPr>
            <a:endParaRPr lang="en-IN" sz="800" dirty="0">
              <a:solidFill>
                <a:schemeClr val="tx1"/>
              </a:solidFill>
              <a:latin typeface="Palatino Linotype" panose="02040502050505030304" pitchFamily="18" charset="0"/>
            </a:endParaRPr>
          </a:p>
        </p:txBody>
      </p:sp>
      <p:pic>
        <p:nvPicPr>
          <p:cNvPr id="5" name="Picture 4">
            <a:extLst>
              <a:ext uri="{FF2B5EF4-FFF2-40B4-BE49-F238E27FC236}">
                <a16:creationId xmlns:a16="http://schemas.microsoft.com/office/drawing/2014/main" id="{BDBFECB8-BCC2-4C5D-835F-878645A7424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FFA13394-1913-41EE-9DDC-D6106230343F}"/>
              </a:ext>
            </a:extLst>
          </p:cNvPr>
          <p:cNvSpPr/>
          <p:nvPr/>
        </p:nvSpPr>
        <p:spPr>
          <a:xfrm>
            <a:off x="2638823" y="3613451"/>
            <a:ext cx="6696744" cy="923330"/>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
        <p:nvSpPr>
          <p:cNvPr id="7" name="Footer Placeholder 2">
            <a:extLst>
              <a:ext uri="{FF2B5EF4-FFF2-40B4-BE49-F238E27FC236}">
                <a16:creationId xmlns:a16="http://schemas.microsoft.com/office/drawing/2014/main" id="{3542A5A3-89FF-4004-8FB1-CCEE07DD04B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480750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89951" y="1623503"/>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following example creates </a:t>
            </a:r>
            <a:r>
              <a:rPr lang="en-IN" b="1" dirty="0">
                <a:latin typeface="Palatino Linotype" panose="02040502050505030304" pitchFamily="18" charset="0"/>
                <a:cs typeface="Arial" panose="020B0604020202020204" pitchFamily="34" charset="0"/>
              </a:rPr>
              <a:t>USERS</a:t>
            </a:r>
            <a:r>
              <a:rPr lang="en-IN" dirty="0">
                <a:latin typeface="Palatino Linotype" panose="02040502050505030304" pitchFamily="18" charset="0"/>
                <a:cs typeface="Arial" panose="020B0604020202020204" pitchFamily="34" charset="0"/>
              </a:rPr>
              <a:t> table with </a:t>
            </a:r>
            <a:r>
              <a:rPr lang="en-IN" b="1" dirty="0">
                <a:latin typeface="Palatino Linotype" panose="02040502050505030304" pitchFamily="18" charset="0"/>
                <a:cs typeface="Arial" panose="020B0604020202020204" pitchFamily="34" charset="0"/>
              </a:rPr>
              <a:t>UNIQUE KEY </a:t>
            </a:r>
            <a:r>
              <a:rPr lang="en-IN" dirty="0">
                <a:latin typeface="Palatino Linotype" panose="02040502050505030304" pitchFamily="18" charset="0"/>
                <a:cs typeface="Arial" panose="020B0604020202020204" pitchFamily="34" charset="0"/>
              </a:rPr>
              <a:t>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118542" y="2261771"/>
            <a:ext cx="482453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1054FA30-BD90-42A6-A67E-D1D783D1FA59}"/>
              </a:ext>
            </a:extLst>
          </p:cNvPr>
          <p:cNvSpPr/>
          <p:nvPr/>
        </p:nvSpPr>
        <p:spPr>
          <a:xfrm>
            <a:off x="289951" y="4422011"/>
            <a:ext cx="554461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chemeClr val="accent5">
                    <a:lumMod val="60000"/>
                    <a:lumOff val="40000"/>
                  </a:schemeClr>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Unique Key</a:t>
            </a:r>
          </a:p>
        </p:txBody>
      </p:sp>
      <p:sp>
        <p:nvSpPr>
          <p:cNvPr id="11" name="Rectangle 10">
            <a:extLst>
              <a:ext uri="{FF2B5EF4-FFF2-40B4-BE49-F238E27FC236}">
                <a16:creationId xmlns:a16="http://schemas.microsoft.com/office/drawing/2014/main" id="{64B792B4-F103-4B9E-8BE5-E5456C9C3BA3}"/>
              </a:ext>
            </a:extLst>
          </p:cNvPr>
          <p:cNvSpPr/>
          <p:nvPr/>
        </p:nvSpPr>
        <p:spPr>
          <a:xfrm>
            <a:off x="4971447" y="2261771"/>
            <a:ext cx="482453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8871CCAE-DA9E-4F1A-81C0-045CA13F3DE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F87FF723-F69C-4B41-A9F5-E2FB0FAEEE2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AD2E21CC-38ED-42D2-9523-359FDFC0471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Segoe UI" panose="020B0502040204020203" pitchFamily="34" charset="0"/>
                <a:cs typeface="Segoe UI" panose="020B0502040204020203" pitchFamily="34" charset="0"/>
              </a:rPr>
              <a:t> </a:t>
            </a:r>
            <a:r>
              <a:rPr lang="en-IN" i="1" dirty="0">
                <a:solidFill>
                  <a:srgbClr val="000000"/>
                </a:solidFill>
                <a:latin typeface="Segoe UI" panose="020B0502040204020203" pitchFamily="34" charset="0"/>
                <a:cs typeface="Segoe UI" panose="020B0502040204020203" pitchFamily="34" charset="0"/>
              </a:rPr>
              <a:t>col_name</a:t>
            </a:r>
            <a:r>
              <a:rPr lang="en-IN" dirty="0">
                <a:solidFill>
                  <a:srgbClr val="000000"/>
                </a:solidFill>
                <a:latin typeface="Segoe UI" panose="020B0502040204020203" pitchFamily="34" charset="0"/>
                <a:cs typeface="Segoe UI" panose="020B0502040204020203" pitchFamily="34" charset="0"/>
              </a:rPr>
              <a:t> </a:t>
            </a:r>
            <a:r>
              <a:rPr lang="en-IN" i="1" dirty="0">
                <a:solidFill>
                  <a:srgbClr val="000000"/>
                </a:solidFill>
                <a:latin typeface="Segoe UI" panose="020B0502040204020203" pitchFamily="34" charset="0"/>
                <a:cs typeface="Segoe UI" panose="020B0502040204020203" pitchFamily="34" charset="0"/>
              </a:rPr>
              <a:t>data_type</a:t>
            </a:r>
            <a:r>
              <a:rPr lang="en-IN" dirty="0">
                <a:solidFill>
                  <a:srgbClr val="000000"/>
                </a:solidFill>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UNIQUE KEY</a:t>
            </a:r>
            <a:endParaRPr lang="en-IN" dirty="0">
              <a:solidFill>
                <a:srgbClr val="0077AA"/>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060652442"/>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3EDF457-75D6-4532-8FB9-35FCC90E8A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a16="http://schemas.microsoft.com/office/drawing/2014/main" id="{1555B6F9-2462-44C2-9D04-82607128B16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Unique Key</a:t>
            </a:r>
          </a:p>
        </p:txBody>
      </p:sp>
      <p:graphicFrame>
        <p:nvGraphicFramePr>
          <p:cNvPr id="7" name="Table 6">
            <a:extLst>
              <a:ext uri="{FF2B5EF4-FFF2-40B4-BE49-F238E27FC236}">
                <a16:creationId xmlns:a16="http://schemas.microsoft.com/office/drawing/2014/main" id="{49C6A7B4-A916-426F-A9E3-532EDB6A9130}"/>
              </a:ext>
            </a:extLst>
          </p:cNvPr>
          <p:cNvGraphicFramePr>
            <a:graphicFrameLocks noGrp="1"/>
          </p:cNvGraphicFramePr>
          <p:nvPr>
            <p:extLst>
              <p:ext uri="{D42A27DB-BD31-4B8C-83A1-F6EECF244321}">
                <p14:modId xmlns:p14="http://schemas.microsoft.com/office/powerpoint/2010/main" val="2063282971"/>
              </p:ext>
            </p:extLst>
          </p:nvPr>
        </p:nvGraphicFramePr>
        <p:xfrm>
          <a:off x="129151" y="3861048"/>
          <a:ext cx="5544614" cy="2714589"/>
        </p:xfrm>
        <a:graphic>
          <a:graphicData uri="http://schemas.openxmlformats.org/drawingml/2006/table">
            <a:tbl>
              <a:tblPr>
                <a:tableStyleId>{5940675A-B579-460E-94D1-54222C63F5DA}</a:tableStyleId>
              </a:tblPr>
              <a:tblGrid>
                <a:gridCol w="623341">
                  <a:extLst>
                    <a:ext uri="{9D8B030D-6E8A-4147-A177-3AD203B41FA5}">
                      <a16:colId xmlns:a16="http://schemas.microsoft.com/office/drawing/2014/main" val="4061340782"/>
                    </a:ext>
                  </a:extLst>
                </a:gridCol>
                <a:gridCol w="1320874">
                  <a:extLst>
                    <a:ext uri="{9D8B030D-6E8A-4147-A177-3AD203B41FA5}">
                      <a16:colId xmlns:a16="http://schemas.microsoft.com/office/drawing/2014/main" val="2464658650"/>
                    </a:ext>
                  </a:extLst>
                </a:gridCol>
                <a:gridCol w="1337291">
                  <a:extLst>
                    <a:ext uri="{9D8B030D-6E8A-4147-A177-3AD203B41FA5}">
                      <a16:colId xmlns:a16="http://schemas.microsoft.com/office/drawing/2014/main" val="1436439042"/>
                    </a:ext>
                  </a:extLst>
                </a:gridCol>
                <a:gridCol w="2263108">
                  <a:extLst>
                    <a:ext uri="{9D8B030D-6E8A-4147-A177-3AD203B41FA5}">
                      <a16:colId xmlns:a16="http://schemas.microsoft.com/office/drawing/2014/main" val="3706441884"/>
                    </a:ext>
                  </a:extLst>
                </a:gridCol>
              </a:tblGrid>
              <a:tr h="0">
                <a:tc>
                  <a:txBody>
                    <a:bodyPr/>
                    <a:lstStyle/>
                    <a:p>
                      <a:pPr algn="ctr" fontAlgn="ctr"/>
                      <a:r>
                        <a:rPr lang="en-IN" sz="2000" u="none" strike="noStrike" dirty="0">
                          <a:effectLst/>
                        </a:rPr>
                        <a:t>ID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username</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password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email</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extLst>
                  <a:ext uri="{0D108BD9-81ED-4DB2-BD59-A6C34878D82A}">
                    <a16:rowId xmlns:a16="http://schemas.microsoft.com/office/drawing/2014/main" val="241546595"/>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ranaj123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rajan447.gmail.com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63670527"/>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b="0" i="0" u="none" strike="noStrike" dirty="0">
                          <a:solidFill>
                            <a:srgbClr val="000000"/>
                          </a:solidFill>
                          <a:effectLst/>
                          <a:latin typeface="Calibri" panose="020F0502020204030204" pitchFamily="34" charset="0"/>
                        </a:rPr>
                        <a:t>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590204704"/>
                  </a:ext>
                </a:extLst>
              </a:tr>
              <a:tr h="400044">
                <a:tc>
                  <a:txBody>
                    <a:bodyPr/>
                    <a:lstStyle/>
                    <a:p>
                      <a:pPr algn="ctr" fontAlgn="ctr"/>
                      <a:r>
                        <a:rPr lang="en-IN" sz="2000" u="none" strike="noStrike" dirty="0">
                          <a:effectLst/>
                        </a:rPr>
                        <a:t>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raju2020</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raju123.gmail.com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616201498"/>
                  </a:ext>
                </a:extLst>
              </a:tr>
              <a:tr h="400044">
                <a:tc>
                  <a:txBody>
                    <a:bodyPr/>
                    <a:lstStyle/>
                    <a:p>
                      <a:pPr algn="ctr" fontAlgn="ctr"/>
                      <a:r>
                        <a:rPr lang="en-IN" sz="2000" u="none" strike="noStrike" dirty="0">
                          <a:effectLst/>
                        </a:rPr>
                        <a:t>4</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omkarK</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a:t>
                      </a:r>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0451036"/>
                  </a:ext>
                </a:extLst>
              </a:tr>
              <a:tr h="400044">
                <a:tc>
                  <a:txBody>
                    <a:bodyPr/>
                    <a:lstStyle/>
                    <a:p>
                      <a:pPr algn="ctr" fontAlgn="ctr"/>
                      <a:r>
                        <a:rPr lang="en-IN" sz="2000" u="none" strike="noStrike" dirty="0">
                          <a:effectLst/>
                        </a:rPr>
                        <a:t>5</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raju886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729326379"/>
                  </a:ext>
                </a:extLst>
              </a:tr>
              <a:tr h="400044">
                <a:tc>
                  <a:txBody>
                    <a:bodyPr/>
                    <a:lstStyle/>
                    <a:p>
                      <a:pPr algn="ctr" fontAlgn="ctr"/>
                      <a:r>
                        <a:rPr lang="en-IN" sz="2000" u="none" strike="noStrike" dirty="0">
                          <a:effectLst/>
                        </a:rPr>
                        <a:t>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abn667</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a:t>
                      </a:r>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34552400"/>
                  </a:ext>
                </a:extLst>
              </a:tr>
            </a:tbl>
          </a:graphicData>
        </a:graphic>
      </p:graphicFrame>
      <p:sp>
        <p:nvSpPr>
          <p:cNvPr id="9" name="Rectangle 8">
            <a:extLst>
              <a:ext uri="{FF2B5EF4-FFF2-40B4-BE49-F238E27FC236}">
                <a16:creationId xmlns:a16="http://schemas.microsoft.com/office/drawing/2014/main" id="{F536D13F-192A-4A7D-BE03-633A49472CEB}"/>
              </a:ext>
            </a:extLst>
          </p:cNvPr>
          <p:cNvSpPr/>
          <p:nvPr/>
        </p:nvSpPr>
        <p:spPr>
          <a:xfrm>
            <a:off x="0" y="764704"/>
            <a:ext cx="12190413" cy="286232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'raju', 'raju2020', 'raju123.gmail.com');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'omkar', 'omkarK', </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'raju', 'raju886', 'raju.gmail.com');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(6, 'rajan', 'abn667', </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(7, 'rajan', 'raja556', 'rajan447.gmail.com');</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users;</a:t>
            </a:r>
          </a:p>
        </p:txBody>
      </p:sp>
    </p:spTree>
    <p:extLst>
      <p:ext uri="{BB962C8B-B14F-4D97-AF65-F5344CB8AC3E}">
        <p14:creationId xmlns:p14="http://schemas.microsoft.com/office/powerpoint/2010/main" val="22914400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397" y="449"/>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Advantages of Flat Files</a:t>
            </a:r>
          </a:p>
        </p:txBody>
      </p:sp>
      <p:sp>
        <p:nvSpPr>
          <p:cNvPr id="8" name="Rectangle 7"/>
          <p:cNvSpPr/>
          <p:nvPr/>
        </p:nvSpPr>
        <p:spPr>
          <a:xfrm>
            <a:off x="335316" y="1197043"/>
            <a:ext cx="11519780" cy="369284"/>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2" name="Rectangle 1"/>
          <p:cNvSpPr/>
          <p:nvPr/>
        </p:nvSpPr>
        <p:spPr>
          <a:xfrm>
            <a:off x="335317" y="1686163"/>
            <a:ext cx="3806957" cy="369284"/>
          </a:xfrm>
          <a:prstGeom prst="rect">
            <a:avLst/>
          </a:prstGeom>
        </p:spPr>
        <p:txBody>
          <a:bodyPr wrap="none">
            <a:spAutoFit/>
          </a:bodyPr>
          <a:lstStyle/>
          <a:p>
            <a:r>
              <a:rPr lang="en-IN" b="1" dirty="0">
                <a:solidFill>
                  <a:srgbClr val="000000"/>
                </a:solidFill>
                <a:latin typeface="Palatino Linotype" panose="02040502050505030304" pitchFamily="18" charset="0"/>
              </a:rPr>
              <a:t>Advantage of File-oriented system</a:t>
            </a:r>
          </a:p>
        </p:txBody>
      </p:sp>
      <p:sp>
        <p:nvSpPr>
          <p:cNvPr id="3" name="Rectangle 2"/>
          <p:cNvSpPr/>
          <p:nvPr/>
        </p:nvSpPr>
        <p:spPr>
          <a:xfrm>
            <a:off x="119322" y="2389080"/>
            <a:ext cx="11635622" cy="3138912"/>
          </a:xfrm>
          <a:prstGeom prst="rect">
            <a:avLst/>
          </a:prstGeom>
        </p:spPr>
        <p:txBody>
          <a:bodyPr wrap="square">
            <a:spAutoFit/>
          </a:bodyPr>
          <a:lstStyle/>
          <a:p>
            <a:pPr marL="285721" indent="-285721">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21" indent="-285721">
              <a:buFont typeface="Arial" panose="020B0604020202020204" pitchFamily="34" charset="0"/>
              <a:buChar char="•"/>
            </a:pPr>
            <a:endParaRPr lang="en-US"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21" indent="-285721">
              <a:buFont typeface="Arial" panose="020B0604020202020204" pitchFamily="34" charset="0"/>
              <a:buChar char="•"/>
            </a:pPr>
            <a:endParaRPr lang="en-US"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21" indent="-285721">
              <a:buFont typeface="Arial" panose="020B0604020202020204" pitchFamily="34" charset="0"/>
              <a:buChar char="•"/>
            </a:pPr>
            <a:endParaRPr lang="en-US"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In computer-based systems, it is possible to access data remotely.</a:t>
            </a:r>
          </a:p>
          <a:p>
            <a:pPr marL="285721" indent="-285721">
              <a:buFont typeface="Arial" panose="020B0604020202020204" pitchFamily="34" charset="0"/>
              <a:buChar char="•"/>
            </a:pPr>
            <a:endParaRPr lang="en-US"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stored in files of computer-based systems can be shared among multiple users at a same time.</a:t>
            </a:r>
          </a:p>
          <a:p>
            <a:pPr marL="285721" indent="-285721">
              <a:buFont typeface="Arial" panose="020B0604020202020204" pitchFamily="34" charset="0"/>
              <a:buChar char="•"/>
            </a:pP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4141B163-1349-4902-81F9-655FA4D430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F619843-66B7-4A82-8B98-EAC0040B36A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4264617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8021FECC-200C-46BA-9C39-A5D92606F51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4CBEF26E-B1F0-4181-B7BE-DDDF9E958030}"/>
              </a:ext>
            </a:extLst>
          </p:cNvPr>
          <p:cNvSpPr/>
          <p:nvPr/>
        </p:nvSpPr>
        <p:spPr>
          <a:xfrm>
            <a:off x="190550" y="1353542"/>
            <a:ext cx="6092825" cy="923330"/>
          </a:xfrm>
          <a:prstGeom prst="rect">
            <a:avLst/>
          </a:prstGeom>
        </p:spPr>
        <p:txBody>
          <a:bodyPr>
            <a:spAutoFit/>
          </a:bodyPr>
          <a:lstStyle/>
          <a:p>
            <a:r>
              <a:rPr lang="en-IN" dirty="0">
                <a:solidFill>
                  <a:srgbClr val="0077AA"/>
                </a:solidFill>
                <a:latin typeface="Segoe UI" panose="020B0502040204020203" pitchFamily="34" charset="0"/>
                <a:cs typeface="Segoe UI" panose="020B0502040204020203" pitchFamily="34" charset="0"/>
              </a:rPr>
              <a:t>ALTER</a:t>
            </a:r>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TABLE</a:t>
            </a:r>
            <a:r>
              <a:rPr lang="en-IN" dirty="0">
                <a:latin typeface="Segoe UI" panose="020B0502040204020203" pitchFamily="34" charset="0"/>
                <a:cs typeface="Segoe UI" panose="020B0502040204020203" pitchFamily="34" charset="0"/>
              </a:rPr>
              <a:t> tbl_name</a:t>
            </a:r>
          </a:p>
          <a:p>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ADD</a:t>
            </a:r>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CONSTRAINT</a:t>
            </a:r>
            <a:r>
              <a:rPr lang="en-IN" dirty="0">
                <a:latin typeface="Segoe UI" panose="020B0502040204020203" pitchFamily="34" charset="0"/>
                <a:cs typeface="Segoe UI" panose="020B0502040204020203" pitchFamily="34" charset="0"/>
              </a:rPr>
              <a:t> [ constraint_name ]</a:t>
            </a:r>
          </a:p>
          <a:p>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UNIQUE</a:t>
            </a:r>
            <a:r>
              <a:rPr lang="en-IN" dirty="0">
                <a:latin typeface="Segoe UI" panose="020B0502040204020203" pitchFamily="34" charset="0"/>
                <a:cs typeface="Segoe UI" panose="020B0502040204020203" pitchFamily="34" charset="0"/>
              </a:rPr>
              <a:t> (column1, column2, ... column_n)</a:t>
            </a:r>
          </a:p>
        </p:txBody>
      </p:sp>
      <p:sp>
        <p:nvSpPr>
          <p:cNvPr id="8" name="Footer Placeholder 2">
            <a:extLst>
              <a:ext uri="{FF2B5EF4-FFF2-40B4-BE49-F238E27FC236}">
                <a16:creationId xmlns:a16="http://schemas.microsoft.com/office/drawing/2014/main" id="{1CC36228-79BF-40F8-A0C9-0EEE55285D5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6702435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Unique Key using Alter</a:t>
            </a:r>
          </a:p>
        </p:txBody>
      </p:sp>
      <p:sp>
        <p:nvSpPr>
          <p:cNvPr id="11" name="Rectangle 10">
            <a:extLst>
              <a:ext uri="{FF2B5EF4-FFF2-40B4-BE49-F238E27FC236}">
                <a16:creationId xmlns:a16="http://schemas.microsoft.com/office/drawing/2014/main" id="{B1B4EB2E-46A3-4F3F-AE84-6638B1630E93}"/>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08CA5536-5970-4AD5-B4AF-DDE60B95332C}"/>
              </a:ext>
            </a:extLst>
          </p:cNvPr>
          <p:cNvSpPr/>
          <p:nvPr/>
        </p:nvSpPr>
        <p:spPr>
          <a:xfrm>
            <a:off x="320781" y="342900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chemeClr val="accent5">
                    <a:lumMod val="60000"/>
                    <a:lumOff val="40000"/>
                  </a:schemeClr>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UNIQUE KEY </a:t>
            </a:r>
            <a:r>
              <a:rPr lang="en-IN" dirty="0">
                <a:latin typeface="Palatino Linotype" panose="02040502050505030304" pitchFamily="18" charset="0"/>
                <a:cs typeface="Arial" panose="020B0604020202020204" pitchFamily="34" charset="0"/>
              </a:rPr>
              <a:t>on existing column.</a:t>
            </a:r>
          </a:p>
        </p:txBody>
      </p:sp>
      <p:pic>
        <p:nvPicPr>
          <p:cNvPr id="6" name="Picture 5">
            <a:extLst>
              <a:ext uri="{FF2B5EF4-FFF2-40B4-BE49-F238E27FC236}">
                <a16:creationId xmlns:a16="http://schemas.microsoft.com/office/drawing/2014/main" id="{071DF40E-36C5-4202-A5A4-C90AB38927F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1FDC5EC9-6A0F-4997-8C1B-BA4B3F9046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Rectangle 7">
            <a:extLst>
              <a:ext uri="{FF2B5EF4-FFF2-40B4-BE49-F238E27FC236}">
                <a16:creationId xmlns:a16="http://schemas.microsoft.com/office/drawing/2014/main" id="{3244421A-FE5E-48B2-8A3B-71D2BF169A90}"/>
              </a:ext>
            </a:extLst>
          </p:cNvPr>
          <p:cNvSpPr/>
          <p:nvPr/>
        </p:nvSpPr>
        <p:spPr>
          <a:xfrm>
            <a:off x="240250" y="4532927"/>
            <a:ext cx="1170991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'raju', 'raju886', 'rajan447.gmail.com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'rajan', 'abn667', </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7152026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2D95FE12-F1E2-433E-877B-2B5779BC667F}"/>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38DA9D59-2926-4E2A-A5B4-39DF0CF249E7}"/>
              </a:ext>
            </a:extLst>
          </p:cNvPr>
          <p:cNvSpPr/>
          <p:nvPr/>
        </p:nvSpPr>
        <p:spPr>
          <a:xfrm>
            <a:off x="190550" y="1353542"/>
            <a:ext cx="6092825" cy="646331"/>
          </a:xfrm>
          <a:prstGeom prst="rect">
            <a:avLst/>
          </a:prstGeom>
        </p:spPr>
        <p:txBody>
          <a:bodyPr>
            <a:spAutoFit/>
          </a:bodyPr>
          <a:lstStyle/>
          <a:p>
            <a:r>
              <a:rPr lang="en-IN" dirty="0">
                <a:solidFill>
                  <a:srgbClr val="0077AA"/>
                </a:solidFill>
                <a:latin typeface="Segoe UI" panose="020B0502040204020203" pitchFamily="34" charset="0"/>
                <a:cs typeface="Segoe UI" panose="020B0502040204020203" pitchFamily="34" charset="0"/>
              </a:rPr>
              <a:t>ALTER</a:t>
            </a:r>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TABLE</a:t>
            </a:r>
            <a:r>
              <a:rPr lang="en-IN" dirty="0">
                <a:latin typeface="Segoe UI" panose="020B0502040204020203" pitchFamily="34" charset="0"/>
                <a:cs typeface="Segoe UI" panose="020B0502040204020203" pitchFamily="34" charset="0"/>
              </a:rPr>
              <a:t> tbl_name</a:t>
            </a:r>
          </a:p>
          <a:p>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DROP INDEX</a:t>
            </a:r>
            <a:r>
              <a:rPr lang="en-IN" dirty="0">
                <a:latin typeface="Segoe UI" panose="020B0502040204020203" pitchFamily="34" charset="0"/>
                <a:cs typeface="Segoe UI" panose="020B0502040204020203" pitchFamily="34" charset="0"/>
              </a:rPr>
              <a:t> constraint_name;</a:t>
            </a:r>
          </a:p>
        </p:txBody>
      </p:sp>
      <p:sp>
        <p:nvSpPr>
          <p:cNvPr id="8" name="Footer Placeholder 2">
            <a:extLst>
              <a:ext uri="{FF2B5EF4-FFF2-40B4-BE49-F238E27FC236}">
                <a16:creationId xmlns:a16="http://schemas.microsoft.com/office/drawing/2014/main" id="{09C43EA4-12CC-4384-A358-F34ACEB7628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03966268"/>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Unique Key</a:t>
            </a:r>
          </a:p>
        </p:txBody>
      </p:sp>
      <p:sp>
        <p:nvSpPr>
          <p:cNvPr id="2" name="Rectangle 1"/>
          <p:cNvSpPr/>
          <p:nvPr/>
        </p:nvSpPr>
        <p:spPr>
          <a:xfrm>
            <a:off x="406574" y="1401944"/>
            <a:ext cx="8990430" cy="921791"/>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CONSTRAINT NAME</a:t>
            </a:r>
            <a:endParaRPr lang="en-IN" dirty="0">
              <a:solidFill>
                <a:srgbClr val="00B050"/>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009B3B35-811C-4811-8858-D19837C677F7}"/>
              </a:ext>
            </a:extLst>
          </p:cNvPr>
          <p:cNvSpPr/>
          <p:nvPr/>
        </p:nvSpPr>
        <p:spPr>
          <a:xfrm>
            <a:off x="208967" y="5075892"/>
            <a:ext cx="469282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index</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UNIQUE KEY</a:t>
            </a:r>
            <a:r>
              <a:rPr lang="en-IN" dirty="0">
                <a:latin typeface="Palatino Linotype" panose="02040502050505030304" pitchFamily="18"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5375126" y="2780928"/>
            <a:ext cx="554461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chemeClr val="accent5">
                    <a:lumMod val="60000"/>
                    <a:lumOff val="40000"/>
                  </a:schemeClr>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6574" y="2780928"/>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5484240" y="5075892"/>
            <a:ext cx="5291486"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index</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uni_email;</a:t>
            </a:r>
          </a:p>
        </p:txBody>
      </p:sp>
      <p:pic>
        <p:nvPicPr>
          <p:cNvPr id="10" name="Picture 9">
            <a:extLst>
              <a:ext uri="{FF2B5EF4-FFF2-40B4-BE49-F238E27FC236}">
                <a16:creationId xmlns:a16="http://schemas.microsoft.com/office/drawing/2014/main" id="{28014292-DCDA-4176-A4D8-68339ADE75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DD49C8B9-A4A1-4E81-AF9E-90811721933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2370600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3" y="2852936"/>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406574" y="802247"/>
            <a:ext cx="11377264" cy="1661993"/>
          </a:xfrm>
          <a:prstGeom prst="rect">
            <a:avLst/>
          </a:prstGeom>
          <a:solidFill>
            <a:schemeClr val="bg1"/>
          </a:solid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foreign key column can have a different column name from its primary key column.</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DataType of primary key and foreign key column must be same.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ensures rows in one table have corresponding rows in another.</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Foreign keys can be NULL value even though primary keys can not.</a:t>
            </a:r>
          </a:p>
        </p:txBody>
      </p:sp>
      <p:sp>
        <p:nvSpPr>
          <p:cNvPr id="4" name="Rectangle 3"/>
          <p:cNvSpPr/>
          <p:nvPr/>
        </p:nvSpPr>
        <p:spPr>
          <a:xfrm>
            <a:off x="406574" y="4964270"/>
            <a:ext cx="11377264" cy="1107996"/>
          </a:xfrm>
          <a:prstGeom prst="rect">
            <a:avLst/>
          </a:prstGeom>
          <a:solidFill>
            <a:schemeClr val="bg1"/>
          </a:solid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solidFill>
                  <a:schemeClr val="tx1">
                    <a:lumMod val="75000"/>
                    <a:lumOff val="25000"/>
                  </a:schemeClr>
                </a:solidFill>
                <a:latin typeface="Palatino Linotype" panose="02040502050505030304" pitchFamily="18" charset="0"/>
                <a:cs typeface="Arial" panose="020B0604020202020204" pitchFamily="34" charset="0"/>
              </a:rPr>
              <a:t>The table containing the FOREIGN KEY is referred to as the child table, and the table containing the PRIMARY KEY (referenced key) is the parent table.</a:t>
            </a:r>
          </a:p>
        </p:txBody>
      </p:sp>
      <p:sp>
        <p:nvSpPr>
          <p:cNvPr id="5" name="Rectangle 4"/>
          <p:cNvSpPr/>
          <p:nvPr/>
        </p:nvSpPr>
        <p:spPr>
          <a:xfrm>
            <a:off x="1702691" y="3653303"/>
            <a:ext cx="8877658" cy="646331"/>
          </a:xfrm>
          <a:prstGeom prst="rect">
            <a:avLst/>
          </a:prstGeom>
          <a:solidFill>
            <a:schemeClr val="bg1"/>
          </a:solidFill>
        </p:spPr>
        <p:txBody>
          <a:bodyPr wrap="square">
            <a:spAutoFit/>
          </a:bodyPr>
          <a:lstStyle/>
          <a:p>
            <a:r>
              <a:rPr lang="en-IN" dirty="0">
                <a:latin typeface="Palatino Linotype" panose="02040502050505030304" pitchFamily="18" charset="0"/>
                <a:cs typeface="Segoe UI Light" panose="020B0502040204020203" pitchFamily="34" charset="0"/>
              </a:rPr>
              <a:t>A FOREIGN KEY is a field (or collection of fields) in one table that refers to the PRIMARY KEY in another/same table.</a:t>
            </a:r>
          </a:p>
        </p:txBody>
      </p:sp>
      <p:pic>
        <p:nvPicPr>
          <p:cNvPr id="6" name="Picture 5">
            <a:extLst>
              <a:ext uri="{FF2B5EF4-FFF2-40B4-BE49-F238E27FC236}">
                <a16:creationId xmlns:a16="http://schemas.microsoft.com/office/drawing/2014/main" id="{CF86FEE5-C275-42D2-985A-2FB6D7E9F9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8151A47-352D-440E-BC58-CBEA8C2E3AF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85418822"/>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6" name="Rectangle 5"/>
          <p:cNvSpPr/>
          <p:nvPr/>
        </p:nvSpPr>
        <p:spPr>
          <a:xfrm>
            <a:off x="262558" y="908720"/>
            <a:ext cx="11737304" cy="3231654"/>
          </a:xfrm>
          <a:prstGeom prst="rect">
            <a:avLst/>
          </a:prstGeom>
          <a:solidFill>
            <a:schemeClr val="bg1"/>
          </a:solidFill>
        </p:spPr>
        <p:txBody>
          <a:bodyPr wrap="square">
            <a:spAutoFit/>
          </a:bodyPr>
          <a:lstStyle/>
          <a:p>
            <a:r>
              <a:rPr lang="en-IN" sz="2400" dirty="0">
                <a:solidFill>
                  <a:schemeClr val="tx1">
                    <a:lumMod val="85000"/>
                    <a:lumOff val="15000"/>
                  </a:schemeClr>
                </a:solidFill>
                <a:latin typeface="Palatino Linotype" panose="02040502050505030304" pitchFamily="18" charset="0"/>
              </a:rPr>
              <a:t>A referential constraint could be violated in following cases.</a:t>
            </a:r>
          </a:p>
          <a:p>
            <a:endParaRPr lang="en-IN" sz="20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An INSERT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2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An UPDATE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2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 DELETE attempt to remove a record from a parent table that has a matching value in a child table's foreign key columns.</a:t>
            </a:r>
          </a:p>
        </p:txBody>
      </p:sp>
      <p:sp>
        <p:nvSpPr>
          <p:cNvPr id="7" name="Rectangle 6">
            <a:extLst>
              <a:ext uri="{FF2B5EF4-FFF2-40B4-BE49-F238E27FC236}">
                <a16:creationId xmlns:a16="http://schemas.microsoft.com/office/drawing/2014/main" id="{EEBA559D-3E46-4815-998E-8C4AEAC445F6}"/>
              </a:ext>
            </a:extLst>
          </p:cNvPr>
          <p:cNvSpPr/>
          <p:nvPr/>
        </p:nvSpPr>
        <p:spPr>
          <a:xfrm>
            <a:off x="406574" y="4581128"/>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pic>
        <p:nvPicPr>
          <p:cNvPr id="5" name="Picture 4">
            <a:extLst>
              <a:ext uri="{FF2B5EF4-FFF2-40B4-BE49-F238E27FC236}">
                <a16:creationId xmlns:a16="http://schemas.microsoft.com/office/drawing/2014/main" id="{508B0317-559F-472C-B452-0762ADEBE61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1EE043BC-1C46-4295-BFAB-C88EC9A1E0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16512537"/>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34" y="333060"/>
            <a:ext cx="1706652" cy="43083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397" y="451"/>
            <a:ext cx="9141620" cy="584699"/>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Anomaly – (Primary Key/Foreign Key)</a:t>
            </a:r>
          </a:p>
        </p:txBody>
      </p:sp>
      <p:graphicFrame>
        <p:nvGraphicFramePr>
          <p:cNvPr id="3" name="Table 2">
            <a:extLst>
              <a:ext uri="{FF2B5EF4-FFF2-40B4-BE49-F238E27FC236}">
                <a16:creationId xmlns:a16="http://schemas.microsoft.com/office/drawing/2014/main" id="{6EC1D2BD-AD18-42A4-BD02-4B2D32EB4D2E}"/>
              </a:ext>
            </a:extLst>
          </p:cNvPr>
          <p:cNvGraphicFramePr>
            <a:graphicFrameLocks noGrp="1"/>
          </p:cNvGraphicFramePr>
          <p:nvPr/>
        </p:nvGraphicFramePr>
        <p:xfrm>
          <a:off x="263318" y="1413039"/>
          <a:ext cx="5882572" cy="2224752"/>
        </p:xfrm>
        <a:graphic>
          <a:graphicData uri="http://schemas.openxmlformats.org/drawingml/2006/table">
            <a:tbl>
              <a:tblPr firstRow="1" bandRow="1">
                <a:tableStyleId>{10A1B5D5-9B99-4C35-A422-299274C87663}</a:tableStyleId>
              </a:tblPr>
              <a:tblGrid>
                <a:gridCol w="914668">
                  <a:extLst>
                    <a:ext uri="{9D8B030D-6E8A-4147-A177-3AD203B41FA5}">
                      <a16:colId xmlns:a16="http://schemas.microsoft.com/office/drawing/2014/main" val="335185449"/>
                    </a:ext>
                  </a:extLst>
                </a:gridCol>
                <a:gridCol w="1079979">
                  <a:extLst>
                    <a:ext uri="{9D8B030D-6E8A-4147-A177-3AD203B41FA5}">
                      <a16:colId xmlns:a16="http://schemas.microsoft.com/office/drawing/2014/main" val="410791785"/>
                    </a:ext>
                  </a:extLst>
                </a:gridCol>
                <a:gridCol w="935982">
                  <a:extLst>
                    <a:ext uri="{9D8B030D-6E8A-4147-A177-3AD203B41FA5}">
                      <a16:colId xmlns:a16="http://schemas.microsoft.com/office/drawing/2014/main" val="1178793827"/>
                    </a:ext>
                  </a:extLst>
                </a:gridCol>
                <a:gridCol w="935982">
                  <a:extLst>
                    <a:ext uri="{9D8B030D-6E8A-4147-A177-3AD203B41FA5}">
                      <a16:colId xmlns:a16="http://schemas.microsoft.com/office/drawing/2014/main" val="831646229"/>
                    </a:ext>
                  </a:extLst>
                </a:gridCol>
                <a:gridCol w="719986">
                  <a:extLst>
                    <a:ext uri="{9D8B030D-6E8A-4147-A177-3AD203B41FA5}">
                      <a16:colId xmlns:a16="http://schemas.microsoft.com/office/drawing/2014/main" val="3072107594"/>
                    </a:ext>
                  </a:extLst>
                </a:gridCol>
                <a:gridCol w="1295975">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4" name="Table 3">
            <a:extLst>
              <a:ext uri="{FF2B5EF4-FFF2-40B4-BE49-F238E27FC236}">
                <a16:creationId xmlns:a16="http://schemas.microsoft.com/office/drawing/2014/main" id="{AA7B12D7-C829-40EA-8DF6-5B7BEBDAD323}"/>
              </a:ext>
            </a:extLst>
          </p:cNvPr>
          <p:cNvGraphicFramePr>
            <a:graphicFrameLocks noGrp="1"/>
          </p:cNvGraphicFramePr>
          <p:nvPr>
            <p:extLst>
              <p:ext uri="{D42A27DB-BD31-4B8C-83A1-F6EECF244321}">
                <p14:modId xmlns:p14="http://schemas.microsoft.com/office/powerpoint/2010/main" val="4117993836"/>
              </p:ext>
            </p:extLst>
          </p:nvPr>
        </p:nvGraphicFramePr>
        <p:xfrm>
          <a:off x="6527198" y="1413039"/>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9" name="Rectangle 8">
            <a:extLst>
              <a:ext uri="{FF2B5EF4-FFF2-40B4-BE49-F238E27FC236}">
                <a16:creationId xmlns:a16="http://schemas.microsoft.com/office/drawing/2014/main" id="{2075545C-D06F-4211-A058-1F78AEAC5D7E}"/>
              </a:ext>
            </a:extLst>
          </p:cNvPr>
          <p:cNvSpPr/>
          <p:nvPr/>
        </p:nvSpPr>
        <p:spPr>
          <a:xfrm>
            <a:off x="212633" y="909048"/>
            <a:ext cx="5933257"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
        <p:nvSpPr>
          <p:cNvPr id="10" name="Rectangle 9">
            <a:extLst>
              <a:ext uri="{FF2B5EF4-FFF2-40B4-BE49-F238E27FC236}">
                <a16:creationId xmlns:a16="http://schemas.microsoft.com/office/drawing/2014/main" id="{FA0B3443-575A-4843-8C92-C011749849A6}"/>
              </a:ext>
            </a:extLst>
          </p:cNvPr>
          <p:cNvSpPr/>
          <p:nvPr/>
        </p:nvSpPr>
        <p:spPr>
          <a:xfrm>
            <a:off x="6455200" y="909048"/>
            <a:ext cx="4946588"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2" name="TextBox 1">
            <a:extLst>
              <a:ext uri="{FF2B5EF4-FFF2-40B4-BE49-F238E27FC236}">
                <a16:creationId xmlns:a16="http://schemas.microsoft.com/office/drawing/2014/main" id="{48892192-82D7-4E8D-9ADD-7D0217BAD88A}"/>
              </a:ext>
            </a:extLst>
          </p:cNvPr>
          <p:cNvSpPr txBox="1"/>
          <p:nvPr/>
        </p:nvSpPr>
        <p:spPr>
          <a:xfrm>
            <a:off x="212662" y="3969638"/>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7, </a:t>
            </a:r>
            <a:r>
              <a:rPr lang="en-US"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10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 </a:t>
            </a:r>
            <a:r>
              <a:rPr lang="en-US"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10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3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86104341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34" y="333060"/>
            <a:ext cx="1706652" cy="43083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397" y="451"/>
            <a:ext cx="9141620" cy="584699"/>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225" y="837049"/>
            <a:ext cx="6047884" cy="1923604"/>
          </a:xfrm>
          <a:prstGeom prst="rect">
            <a:avLst/>
          </a:prstGeom>
        </p:spPr>
        <p:txBody>
          <a:bodyPr wrap="square">
            <a:spAutoFit/>
          </a:bodyPr>
          <a:lstStyle/>
          <a:p>
            <a:r>
              <a:rPr lang="en-US" sz="2000" dirty="0">
                <a:solidFill>
                  <a:srgbClr val="C00000"/>
                </a:solidFill>
                <a:latin typeface="Liberation Mono"/>
                <a:cs typeface="Arial" panose="020B0604020202020204" pitchFamily="34" charset="0"/>
              </a:rPr>
              <a:t>Child Table</a:t>
            </a:r>
          </a:p>
          <a:p>
            <a:endParaRPr lang="en-US" sz="8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dirty="0">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sz="1900" dirty="0">
                <a:solidFill>
                  <a:srgbClr val="00B050"/>
                </a:solidFill>
                <a:latin typeface="Liberation Mono"/>
                <a:cs typeface="Arial" panose="020B0604020202020204" pitchFamily="34" charset="0"/>
              </a:rPr>
              <a:t># (FK)</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CourceDuration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a:t>
            </a:r>
          </a:p>
          <a:p>
            <a:r>
              <a:rPr lang="en-US" dirty="0">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a:t>
            </a: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307" y="837050"/>
            <a:ext cx="3860973"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8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dirty="0">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sz="1900" dirty="0">
                <a:solidFill>
                  <a:srgbClr val="00B050"/>
                </a:solidFill>
                <a:latin typeface="Liberation Mono"/>
                <a:cs typeface="Arial" panose="020B0604020202020204" pitchFamily="34" charset="0"/>
              </a:rPr>
              <a:t># (PK)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p>
          <a:p>
            <a:r>
              <a:rPr lang="en-US" dirty="0">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p>
          <a:p>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p>
          <a:p>
            <a:r>
              <a:rPr lang="en-US" dirty="0">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p>
          <a:p>
            <a:r>
              <a:rPr lang="en-US" dirty="0">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dirty="0">
                <a:latin typeface="Liberation Mono"/>
                <a:cs typeface="Arial" panose="020B0604020202020204" pitchFamily="34" charset="0"/>
              </a:rPr>
              <a:t> </a:t>
            </a:r>
          </a:p>
          <a:p>
            <a:r>
              <a:rPr lang="en-US" dirty="0">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17" y="3617436"/>
            <a:ext cx="11735776" cy="31239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866" indent="-342866">
              <a:lnSpc>
                <a:spcPct val="15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866" indent="-342866">
              <a:lnSpc>
                <a:spcPct val="15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866" indent="-342866">
              <a:lnSpc>
                <a:spcPct val="15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866" indent="-342866">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21955266"/>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804471" y="838200"/>
            <a:ext cx="10403303"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804471" y="2118772"/>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75677" y="216187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006974" y="4760849"/>
            <a:ext cx="7200800"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pic>
        <p:nvPicPr>
          <p:cNvPr id="7" name="Picture 6">
            <a:extLst>
              <a:ext uri="{FF2B5EF4-FFF2-40B4-BE49-F238E27FC236}">
                <a16:creationId xmlns:a16="http://schemas.microsoft.com/office/drawing/2014/main" id="{5BE9578C-9DE1-416D-B514-6D6AB39C5B0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4DD1DCF2-4A17-4A3A-AE8D-F8826EC68EC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66134937"/>
      </p:ext>
    </p:extLst>
  </p:cSld>
  <p:clrMapOvr>
    <a:masterClrMapping/>
  </p:clrMapOvr>
  <p:transition/>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118542" y="766445"/>
            <a:ext cx="11881320" cy="646331"/>
          </a:xfrm>
          <a:prstGeom prst="rect">
            <a:avLst/>
          </a:prstGeom>
        </p:spPr>
        <p:txBody>
          <a:bodyPr wrap="square">
            <a:spAutoFit/>
          </a:bodyPr>
          <a:lstStyle/>
          <a:p>
            <a:r>
              <a:rPr lang="en-IN" dirty="0">
                <a:latin typeface="Palatino Linotype" panose="02040502050505030304" pitchFamily="18" charset="0"/>
              </a:rPr>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998ED16C-2B63-423B-95B8-BCA8F4B4CB22}"/>
              </a:ext>
            </a:extLst>
          </p:cNvPr>
          <p:cNvSpPr/>
          <p:nvPr/>
        </p:nvSpPr>
        <p:spPr>
          <a:xfrm>
            <a:off x="262558" y="1623284"/>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3FA0C66F-1846-40FE-8C48-5D980C472E24}"/>
              </a:ext>
            </a:extLst>
          </p:cNvPr>
          <p:cNvSpPr/>
          <p:nvPr/>
        </p:nvSpPr>
        <p:spPr>
          <a:xfrm>
            <a:off x="240893" y="3935712"/>
            <a:ext cx="504056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A700953F-8F2D-4B21-957A-129845EC950E}"/>
              </a:ext>
            </a:extLst>
          </p:cNvPr>
          <p:cNvSpPr/>
          <p:nvPr/>
        </p:nvSpPr>
        <p:spPr>
          <a:xfrm>
            <a:off x="5541687" y="3937378"/>
            <a:ext cx="6192688"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chemeClr val="accent5">
                    <a:lumMod val="60000"/>
                    <a:lumOff val="40000"/>
                  </a:schemeClr>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11" name="Picture 10">
            <a:extLst>
              <a:ext uri="{FF2B5EF4-FFF2-40B4-BE49-F238E27FC236}">
                <a16:creationId xmlns:a16="http://schemas.microsoft.com/office/drawing/2014/main" id="{DF919012-497A-43FB-BE98-7C9445B677F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84DCD1A0-4EDC-4C11-B8CF-83C67EFD77B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912997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397" y="449"/>
            <a:ext cx="9141620" cy="584699"/>
          </a:xfrm>
          <a:prstGeom prst="rect">
            <a:avLst/>
          </a:prstGeom>
          <a:noFill/>
        </p:spPr>
        <p:txBody>
          <a:bodyPr wrap="square">
            <a:spAutoFit/>
          </a:bodyPr>
          <a:lstStyle/>
          <a:p>
            <a:pPr algn="r"/>
            <a:r>
              <a:rPr lang="en-IN" sz="3200" b="1" i="1" dirty="0">
                <a:latin typeface="Arial" pitchFamily="34" charset="0"/>
                <a:cs typeface="Arial" pitchFamily="34" charset="0"/>
              </a:rPr>
              <a:t>Disadvantage </a:t>
            </a:r>
            <a:r>
              <a:rPr lang="en-US" sz="3200" b="1" i="1" dirty="0">
                <a:latin typeface="Arial" pitchFamily="34" charset="0"/>
                <a:cs typeface="Arial" pitchFamily="34" charset="0"/>
              </a:rPr>
              <a:t>of Flat Files</a:t>
            </a:r>
          </a:p>
        </p:txBody>
      </p:sp>
      <p:sp>
        <p:nvSpPr>
          <p:cNvPr id="8" name="Rectangle 7"/>
          <p:cNvSpPr/>
          <p:nvPr/>
        </p:nvSpPr>
        <p:spPr>
          <a:xfrm>
            <a:off x="335316" y="827759"/>
            <a:ext cx="6407878" cy="369284"/>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16" y="1341040"/>
            <a:ext cx="4535913" cy="369284"/>
          </a:xfrm>
          <a:prstGeom prst="rect">
            <a:avLst/>
          </a:prstGeom>
        </p:spPr>
        <p:txBody>
          <a:bodyPr wrap="square">
            <a:spAutoFit/>
          </a:bodyPr>
          <a:lstStyle/>
          <a:p>
            <a:r>
              <a:rPr lang="en-IN" b="1" dirty="0">
                <a:latin typeface="Palatino Linotype" panose="02040502050505030304" pitchFamily="18" charset="0"/>
              </a:rPr>
              <a:t>Disadvantage </a:t>
            </a:r>
            <a:r>
              <a:rPr lang="en-IN"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22" y="1929797"/>
            <a:ext cx="11635622" cy="4739142"/>
          </a:xfrm>
          <a:prstGeom prst="rect">
            <a:avLst/>
          </a:prstGeom>
        </p:spPr>
        <p:txBody>
          <a:bodyPr wrap="square">
            <a:spAutoFit/>
          </a:bodyPr>
          <a:lstStyle/>
          <a:p>
            <a:pPr marL="285721" indent="-285721">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r>
              <a:rPr lang="en-US" dirty="0">
                <a:solidFill>
                  <a:srgbClr val="006C86"/>
                </a:solidFill>
                <a:latin typeface="Palatino Linotype" panose="02040502050505030304" pitchFamily="18" charset="0"/>
              </a:rPr>
              <a:t>(Suppose a customer having both kind of accounts- saving and current. In such a situation a customers detail are stored in both the file, saving.txt - file and current.txt- file , which leads to Data Redundancy.)</a:t>
            </a:r>
          </a:p>
          <a:p>
            <a:pPr marL="285721" indent="-285721">
              <a:buFont typeface="Arial" panose="020B0604020202020204" pitchFamily="34" charset="0"/>
              <a:buChar char="•"/>
            </a:pPr>
            <a:endParaRPr lang="en-US" sz="800"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21" indent="-285721">
              <a:buFont typeface="Arial" panose="020B0604020202020204" pitchFamily="34" charset="0"/>
              <a:buChar char="•"/>
            </a:pPr>
            <a:endParaRPr lang="en-US" sz="800"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.json and .xml) </a:t>
            </a:r>
            <a:r>
              <a:rPr lang="en-US" dirty="0">
                <a:latin typeface="Palatino Linotype" panose="02040502050505030304" pitchFamily="18" charset="0"/>
              </a:rPr>
              <a:t>and these files may be stored in different folders so, due to this it is difficult to share data among different applications.</a:t>
            </a:r>
          </a:p>
          <a:p>
            <a:pPr marL="285721" indent="-285721">
              <a:buFont typeface="Arial" panose="020B0604020202020204" pitchFamily="34" charset="0"/>
              <a:buChar char="•"/>
            </a:pPr>
            <a:endParaRPr lang="en-US" sz="800"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.json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pic>
        <p:nvPicPr>
          <p:cNvPr id="3" name="Picture 2">
            <a:extLst>
              <a:ext uri="{FF2B5EF4-FFF2-40B4-BE49-F238E27FC236}">
                <a16:creationId xmlns:a16="http://schemas.microsoft.com/office/drawing/2014/main" id="{7DAF3A7D-0784-496B-BF16-89C06B3441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EC994690-2922-4322-88C6-20158852C22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53199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pic>
        <p:nvPicPr>
          <p:cNvPr id="11" name="Picture 10">
            <a:extLst>
              <a:ext uri="{FF2B5EF4-FFF2-40B4-BE49-F238E27FC236}">
                <a16:creationId xmlns:a16="http://schemas.microsoft.com/office/drawing/2014/main" id="{DF919012-497A-43FB-BE98-7C9445B677F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Rectangle 11">
            <a:extLst>
              <a:ext uri="{FF2B5EF4-FFF2-40B4-BE49-F238E27FC236}">
                <a16:creationId xmlns:a16="http://schemas.microsoft.com/office/drawing/2014/main" id="{448AB720-78BA-45FF-8940-F480BB805A59}"/>
              </a:ext>
            </a:extLst>
          </p:cNvPr>
          <p:cNvSpPr/>
          <p:nvPr/>
        </p:nvSpPr>
        <p:spPr>
          <a:xfrm>
            <a:off x="240250" y="1268760"/>
            <a:ext cx="11709912"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(ID, userID, loginDate, loginTime)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(ID, userID, loginDate, loginTime)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(ID, userID, loginDate, loginTime)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(ID, userID, loginDate, loginTime)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NULL, curdate(), curtime());</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(ID, userID, loginDate, loginTime)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3, curdate(), curtime());</a:t>
            </a:r>
          </a:p>
        </p:txBody>
      </p:sp>
      <p:sp>
        <p:nvSpPr>
          <p:cNvPr id="13" name="Rectangle 12">
            <a:extLst>
              <a:ext uri="{FF2B5EF4-FFF2-40B4-BE49-F238E27FC236}">
                <a16:creationId xmlns:a16="http://schemas.microsoft.com/office/drawing/2014/main" id="{6B1BF5DB-B443-4CB1-8645-5516453EE7A0}"/>
              </a:ext>
            </a:extLst>
          </p:cNvPr>
          <p:cNvSpPr/>
          <p:nvPr/>
        </p:nvSpPr>
        <p:spPr>
          <a:xfrm>
            <a:off x="310775" y="4653136"/>
            <a:ext cx="11545071" cy="1077218"/>
          </a:xfrm>
          <a:prstGeom prst="rect">
            <a:avLst/>
          </a:prstGeom>
        </p:spPr>
        <p:txBody>
          <a:bodyPr wrap="square">
            <a:spAutoFit/>
          </a:bodyPr>
          <a:lstStyle/>
          <a:p>
            <a:r>
              <a:rPr lang="en-US" dirty="0">
                <a:solidFill>
                  <a:srgbClr val="FF0000"/>
                </a:solidFill>
                <a:latin typeface="Palatino Linotype" panose="02040502050505030304" pitchFamily="18" charset="0"/>
                <a:cs typeface="Arial" panose="020B0604020202020204" pitchFamily="34" charset="0"/>
              </a:rPr>
              <a:t>Note:</a:t>
            </a:r>
          </a:p>
          <a:p>
            <a:endParaRPr lang="en-US" sz="800" dirty="0">
              <a:solidFill>
                <a:srgbClr val="002060"/>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14" name="Footer Placeholder 2">
            <a:extLst>
              <a:ext uri="{FF2B5EF4-FFF2-40B4-BE49-F238E27FC236}">
                <a16:creationId xmlns:a16="http://schemas.microsoft.com/office/drawing/2014/main" id="{DBC3A4A2-CC54-481A-9AC1-21E6CA6B4E3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86893577"/>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1FA3B3CD-DCCD-4EC5-8C24-6765DDB09104}"/>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0550" y="1353542"/>
            <a:ext cx="8447481" cy="1200329"/>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ALTER</a:t>
            </a:r>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TABLE</a:t>
            </a:r>
            <a:r>
              <a:rPr lang="en-IN" dirty="0">
                <a:latin typeface="Segoe UI" panose="020B0502040204020203" pitchFamily="34" charset="0"/>
                <a:cs typeface="Segoe UI" panose="020B0502040204020203" pitchFamily="34" charset="0"/>
              </a:rPr>
              <a:t> tbl_name</a:t>
            </a:r>
          </a:p>
          <a:p>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ADD</a:t>
            </a:r>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CONSTRAINT</a:t>
            </a:r>
            <a:r>
              <a:rPr lang="en-IN" dirty="0">
                <a:latin typeface="Segoe UI" panose="020B0502040204020203" pitchFamily="34" charset="0"/>
                <a:cs typeface="Segoe UI" panose="020B0502040204020203" pitchFamily="34" charset="0"/>
              </a:rPr>
              <a:t> [ constraint_name ]</a:t>
            </a:r>
          </a:p>
          <a:p>
            <a:r>
              <a:rPr lang="en-IN" dirty="0">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FOREIGN KEY </a:t>
            </a:r>
            <a:r>
              <a:rPr lang="en-US" dirty="0">
                <a:solidFill>
                  <a:schemeClr val="tx1">
                    <a:lumMod val="85000"/>
                    <a:lumOff val="15000"/>
                  </a:schemeClr>
                </a:solidFill>
                <a:latin typeface="Segoe UI" panose="020B0502040204020203" pitchFamily="34" charset="0"/>
                <a:cs typeface="Segoe UI" panose="020B0502040204020203" pitchFamily="34" charset="0"/>
              </a:rPr>
              <a:t>(child_col1, child_col2, ... child_col_n)</a:t>
            </a:r>
          </a:p>
          <a:p>
            <a:r>
              <a:rPr lang="en-US" dirty="0">
                <a:solidFill>
                  <a:srgbClr val="0077AA"/>
                </a:solidFill>
                <a:latin typeface="Segoe UI" panose="020B0502040204020203" pitchFamily="34" charset="0"/>
                <a:cs typeface="Segoe UI" panose="020B0502040204020203" pitchFamily="34" charset="0"/>
              </a:rPr>
              <a:t>    REFERENCES parent_table </a:t>
            </a:r>
            <a:r>
              <a:rPr lang="en-US" dirty="0">
                <a:solidFill>
                  <a:schemeClr val="tx1">
                    <a:lumMod val="85000"/>
                    <a:lumOff val="15000"/>
                  </a:schemeClr>
                </a:solidFill>
                <a:latin typeface="Segoe UI" panose="020B0502040204020203" pitchFamily="34" charset="0"/>
                <a:cs typeface="Segoe UI" panose="020B0502040204020203" pitchFamily="34" charset="0"/>
              </a:rPr>
              <a:t>(parent_col1, parent_col2, ... parent_col_n);</a:t>
            </a:r>
            <a:endParaRPr lang="en-IN" dirty="0">
              <a:solidFill>
                <a:schemeClr val="tx1">
                  <a:lumMod val="85000"/>
                  <a:lumOff val="15000"/>
                </a:schemeClr>
              </a:solidFill>
              <a:latin typeface="Segoe UI" panose="020B0502040204020203" pitchFamily="34" charset="0"/>
              <a:cs typeface="Segoe UI" panose="020B0502040204020203" pitchFamily="34" charset="0"/>
            </a:endParaRPr>
          </a:p>
        </p:txBody>
      </p:sp>
      <p:sp>
        <p:nvSpPr>
          <p:cNvPr id="8" name="Footer Placeholder 2">
            <a:extLst>
              <a:ext uri="{FF2B5EF4-FFF2-40B4-BE49-F238E27FC236}">
                <a16:creationId xmlns:a16="http://schemas.microsoft.com/office/drawing/2014/main" id="{824FF0B6-E956-4C83-8BC8-98652D9BC9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1611900"/>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70570" y="40775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Verdana" panose="020B0604030504040204" pitchFamily="34" charset="0"/>
              </a:rPr>
              <a:t>ALTER</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cs typeface="Arial" panose="020B0604020202020204" pitchFamily="34" charset="0"/>
              </a:rPr>
              <a:t> login </a:t>
            </a:r>
            <a:r>
              <a:rPr lang="en-IN" dirty="0">
                <a:solidFill>
                  <a:srgbClr val="0077AA"/>
                </a:solidFill>
                <a:latin typeface="Liberation Mono"/>
                <a:ea typeface="Verdana" panose="020B0604030504040204" pitchFamily="34" charset="0"/>
              </a:rPr>
              <a:t>ADD</a:t>
            </a:r>
            <a:r>
              <a:rPr lang="en-IN" dirty="0">
                <a:latin typeface="Liberation Mono"/>
                <a:ea typeface="Verdana" panose="020B0604030504040204" pitchFamily="34" charset="0"/>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ea typeface="Verdana" panose="020B0604030504040204" pitchFamily="34" charset="0"/>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userID</a:t>
            </a:r>
            <a:r>
              <a:rPr lang="en-IN" dirty="0">
                <a:solidFill>
                  <a:schemeClr val="bg1">
                    <a:lumMod val="65000"/>
                  </a:schemeClr>
                </a:solidFill>
                <a:latin typeface="Liberation Mono"/>
                <a:ea typeface="Verdana" panose="020B0604030504040204" pitchFamily="34" charset="0"/>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ea typeface="Verdana" panose="020B0604030504040204" pitchFamily="34" charset="0"/>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Liberation Mono"/>
                <a:ea typeface="Verdana" panose="020B0604030504040204" pitchFamily="34" charset="0"/>
              </a:rPr>
              <a:t>ALTER</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cs typeface="Arial" panose="020B0604020202020204" pitchFamily="34" charset="0"/>
              </a:rPr>
              <a:t> login </a:t>
            </a:r>
            <a:r>
              <a:rPr lang="en-IN" dirty="0">
                <a:solidFill>
                  <a:srgbClr val="0077AA"/>
                </a:solidFill>
                <a:latin typeface="Liberation Mono"/>
                <a:ea typeface="Verdana" panose="020B0604030504040204" pitchFamily="34" charset="0"/>
              </a:rPr>
              <a:t>ADD</a:t>
            </a:r>
            <a:r>
              <a:rPr lang="en-IN" dirty="0">
                <a:latin typeface="Liberation Mono"/>
                <a:ea typeface="Verdana" panose="020B0604030504040204" pitchFamily="34" charset="0"/>
                <a:cs typeface="Arial" panose="020B0604020202020204" pitchFamily="34" charset="0"/>
              </a:rPr>
              <a:t> </a:t>
            </a:r>
            <a:r>
              <a:rPr lang="en-IN" dirty="0">
                <a:solidFill>
                  <a:schemeClr val="accent6">
                    <a:lumMod val="50000"/>
                  </a:schemeClr>
                </a:solidFill>
                <a:latin typeface="Liberation Mono"/>
                <a:ea typeface="Verdana" panose="020B0604030504040204" pitchFamily="34" charset="0"/>
                <a:cs typeface="Arial" panose="020B0604020202020204" pitchFamily="34" charset="0"/>
              </a:rPr>
              <a:t>constraint</a:t>
            </a:r>
            <a:r>
              <a:rPr lang="en-IN" dirty="0">
                <a:latin typeface="Liberation Mono"/>
                <a:ea typeface="Verdana" panose="020B0604030504040204" pitchFamily="34" charset="0"/>
                <a:cs typeface="Arial" panose="020B0604020202020204" pitchFamily="34" charset="0"/>
              </a:rPr>
              <a:t> fk_userID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ea typeface="Verdana" panose="020B0604030504040204" pitchFamily="34" charset="0"/>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userID</a:t>
            </a:r>
            <a:r>
              <a:rPr lang="en-IN" dirty="0">
                <a:solidFill>
                  <a:schemeClr val="bg1">
                    <a:lumMod val="65000"/>
                  </a:schemeClr>
                </a:solidFill>
                <a:latin typeface="Liberation Mono"/>
                <a:ea typeface="Verdana" panose="020B0604030504040204" pitchFamily="34" charset="0"/>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ea typeface="Verdana" panose="020B0604030504040204" pitchFamily="34" charset="0"/>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89950" y="817897"/>
            <a:ext cx="9333647"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FOREIGN KEY </a:t>
            </a:r>
            <a:r>
              <a:rPr lang="en-IN" dirty="0">
                <a:latin typeface="Palatino Linotype" panose="02040502050505030304" pitchFamily="18"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2558" y="1623284"/>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519142" y="1484784"/>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8" name="Picture 7">
            <a:extLst>
              <a:ext uri="{FF2B5EF4-FFF2-40B4-BE49-F238E27FC236}">
                <a16:creationId xmlns:a16="http://schemas.microsoft.com/office/drawing/2014/main" id="{7072C388-810E-4EFF-8299-4D32AC77918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CE02BF4-4574-41D6-8A8F-6C1726E93FB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3140776"/>
      </p:ext>
    </p:extLst>
  </p:cSld>
  <p:clrMapOvr>
    <a:masterClrMapping/>
  </p:clrMapOvr>
  <p:transition/>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1FA3B3CD-DCCD-4EC5-8C24-6765DDB09104}"/>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0550" y="1353542"/>
            <a:ext cx="6092825" cy="646331"/>
          </a:xfrm>
          <a:prstGeom prst="rect">
            <a:avLst/>
          </a:prstGeom>
        </p:spPr>
        <p:txBody>
          <a:bodyPr>
            <a:spAutoFit/>
          </a:bodyPr>
          <a:lstStyle/>
          <a:p>
            <a:r>
              <a:rPr lang="en-IN" dirty="0">
                <a:solidFill>
                  <a:srgbClr val="0077AA"/>
                </a:solidFill>
                <a:latin typeface="Segoe UI" panose="020B0502040204020203" pitchFamily="34" charset="0"/>
                <a:cs typeface="Segoe UI" panose="020B0502040204020203" pitchFamily="34" charset="0"/>
              </a:rPr>
              <a:t>ALTER</a:t>
            </a:r>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TABLE</a:t>
            </a:r>
            <a:r>
              <a:rPr lang="en-IN" dirty="0">
                <a:latin typeface="Segoe UI" panose="020B0502040204020203" pitchFamily="34" charset="0"/>
                <a:cs typeface="Segoe UI" panose="020B0502040204020203" pitchFamily="34" charset="0"/>
              </a:rPr>
              <a:t> tbl_name</a:t>
            </a:r>
          </a:p>
          <a:p>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DROP</a:t>
            </a:r>
            <a:r>
              <a:rPr lang="en-IN" dirty="0">
                <a:latin typeface="Segoe UI" panose="020B0502040204020203" pitchFamily="34" charset="0"/>
                <a:cs typeface="Segoe UI" panose="020B0502040204020203" pitchFamily="34" charset="0"/>
              </a:rPr>
              <a:t>  FOREIGN KEY constraint_name</a:t>
            </a:r>
          </a:p>
        </p:txBody>
      </p:sp>
      <p:sp>
        <p:nvSpPr>
          <p:cNvPr id="8" name="Footer Placeholder 2">
            <a:extLst>
              <a:ext uri="{FF2B5EF4-FFF2-40B4-BE49-F238E27FC236}">
                <a16:creationId xmlns:a16="http://schemas.microsoft.com/office/drawing/2014/main" id="{824FF0B6-E956-4C83-8BC8-98652D9BC9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50782812"/>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Foreign Key</a:t>
            </a:r>
          </a:p>
        </p:txBody>
      </p:sp>
      <p:sp>
        <p:nvSpPr>
          <p:cNvPr id="2" name="Rectangle 1"/>
          <p:cNvSpPr/>
          <p:nvPr/>
        </p:nvSpPr>
        <p:spPr>
          <a:xfrm>
            <a:off x="379920"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FOREIGN KEY</a:t>
            </a:r>
            <a:r>
              <a:rPr lang="en-IN" dirty="0">
                <a:latin typeface="Palatino Linotype" panose="02040502050505030304" pitchFamily="18"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406574" y="1329357"/>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142" y="1253659"/>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89951" y="3125867"/>
            <a:ext cx="8181519"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0" y="6156593"/>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pic>
        <p:nvPicPr>
          <p:cNvPr id="10" name="Picture 9">
            <a:extLst>
              <a:ext uri="{FF2B5EF4-FFF2-40B4-BE49-F238E27FC236}">
                <a16:creationId xmlns:a16="http://schemas.microsoft.com/office/drawing/2014/main" id="{2D8DDBE1-DF63-490E-9CDB-4429D1FD71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39037"/>
      </p:ext>
    </p:extLst>
  </p:cSld>
  <p:clrMapOvr>
    <a:masterClrMapping/>
  </p:clrMapOvr>
  <p:transition/>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397" y="451"/>
            <a:ext cx="9141620" cy="584699"/>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3" name="Rectangle 2"/>
          <p:cNvSpPr/>
          <p:nvPr/>
        </p:nvSpPr>
        <p:spPr>
          <a:xfrm>
            <a:off x="140921" y="767609"/>
            <a:ext cx="9523129" cy="1477136"/>
          </a:xfrm>
          <a:prstGeom prst="rect">
            <a:avLst/>
          </a:prstGeom>
        </p:spPr>
        <p:txBody>
          <a:bodyPr wrap="square">
            <a:spAutoFit/>
          </a:bodyPr>
          <a:lstStyle/>
          <a:p>
            <a:pPr marL="285721" indent="-285721">
              <a:lnSpc>
                <a:spcPct val="150000"/>
              </a:lnSpc>
              <a:buFont typeface="Arial" panose="020B0604020202020204" pitchFamily="34" charset="0"/>
              <a:buChar char="•"/>
            </a:pPr>
            <a:r>
              <a:rPr lang="en-IN" dirty="0">
                <a:solidFill>
                  <a:srgbClr val="999999"/>
                </a:solidFill>
                <a:latin typeface="Segoe UI" panose="020B0502040204020203" pitchFamily="34" charset="0"/>
                <a:cs typeface="Segoe UI" panose="020B0502040204020203" pitchFamily="34" charset="0"/>
              </a:rPr>
              <a:t>[</a:t>
            </a:r>
            <a:r>
              <a:rPr lang="en-IN" dirty="0">
                <a:solidFill>
                  <a:srgbClr val="0077AA"/>
                </a:solidFill>
                <a:latin typeface="Segoe UI" panose="020B0502040204020203" pitchFamily="34" charset="0"/>
                <a:cs typeface="Segoe UI" panose="020B0502040204020203" pitchFamily="34" charset="0"/>
              </a:rPr>
              <a:t>ON</a:t>
            </a:r>
            <a:r>
              <a:rPr lang="en-IN" dirty="0">
                <a:solidFill>
                  <a:srgbClr val="000000"/>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DELETE</a:t>
            </a:r>
            <a:r>
              <a:rPr lang="en-IN" dirty="0">
                <a:solidFill>
                  <a:srgbClr val="000000"/>
                </a:solidFill>
                <a:latin typeface="Segoe UI" panose="020B0502040204020203" pitchFamily="34" charset="0"/>
                <a:cs typeface="Segoe UI" panose="020B0502040204020203" pitchFamily="34" charset="0"/>
              </a:rPr>
              <a:t> </a:t>
            </a:r>
            <a:r>
              <a:rPr lang="en-IN" i="1" dirty="0">
                <a:solidFill>
                  <a:srgbClr val="000000"/>
                </a:solidFill>
                <a:latin typeface="Segoe UI" panose="020B0502040204020203" pitchFamily="34" charset="0"/>
                <a:cs typeface="Segoe UI" panose="020B0502040204020203" pitchFamily="34" charset="0"/>
              </a:rPr>
              <a:t>reference_option</a:t>
            </a:r>
            <a:r>
              <a:rPr lang="en-IN" dirty="0">
                <a:solidFill>
                  <a:srgbClr val="99999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p>
          <a:p>
            <a:pPr marL="285721" indent="-285721">
              <a:lnSpc>
                <a:spcPct val="150000"/>
              </a:lnSpc>
              <a:buFont typeface="Arial" panose="020B0604020202020204" pitchFamily="34" charset="0"/>
              <a:buChar char="•"/>
            </a:pPr>
            <a:r>
              <a:rPr lang="en-IN" dirty="0">
                <a:solidFill>
                  <a:srgbClr val="999999"/>
                </a:solidFill>
                <a:latin typeface="Segoe UI" panose="020B0502040204020203" pitchFamily="34" charset="0"/>
                <a:cs typeface="Segoe UI" panose="020B0502040204020203" pitchFamily="34" charset="0"/>
              </a:rPr>
              <a:t>[</a:t>
            </a:r>
            <a:r>
              <a:rPr lang="en-IN" dirty="0">
                <a:solidFill>
                  <a:srgbClr val="0077AA"/>
                </a:solidFill>
                <a:latin typeface="Segoe UI" panose="020B0502040204020203" pitchFamily="34" charset="0"/>
                <a:cs typeface="Segoe UI" panose="020B0502040204020203" pitchFamily="34" charset="0"/>
              </a:rPr>
              <a:t>ON</a:t>
            </a:r>
            <a:r>
              <a:rPr lang="en-IN" dirty="0">
                <a:solidFill>
                  <a:srgbClr val="000000"/>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UPDATE</a:t>
            </a:r>
            <a:r>
              <a:rPr lang="en-IN" dirty="0">
                <a:solidFill>
                  <a:srgbClr val="000000"/>
                </a:solidFill>
                <a:latin typeface="Segoe UI" panose="020B0502040204020203" pitchFamily="34" charset="0"/>
                <a:cs typeface="Segoe UI" panose="020B0502040204020203" pitchFamily="34" charset="0"/>
              </a:rPr>
              <a:t> </a:t>
            </a:r>
            <a:r>
              <a:rPr lang="en-IN" i="1" dirty="0">
                <a:solidFill>
                  <a:srgbClr val="000000"/>
                </a:solidFill>
                <a:latin typeface="Segoe UI" panose="020B0502040204020203" pitchFamily="34" charset="0"/>
                <a:cs typeface="Segoe UI" panose="020B0502040204020203" pitchFamily="34" charset="0"/>
              </a:rPr>
              <a:t>reference_option</a:t>
            </a:r>
            <a:r>
              <a:rPr lang="en-IN" dirty="0">
                <a:solidFill>
                  <a:srgbClr val="99999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p>
          <a:p>
            <a:pPr marL="285721" indent="-285721">
              <a:buFont typeface="Arial" panose="020B0604020202020204" pitchFamily="34" charset="0"/>
              <a:buChar char="•"/>
            </a:pPr>
            <a:endParaRPr lang="en-IN" dirty="0">
              <a:solidFill>
                <a:srgbClr val="000000"/>
              </a:solidFill>
              <a:latin typeface="Segoe UI" panose="020B0502040204020203" pitchFamily="34" charset="0"/>
              <a:cs typeface="Segoe UI" panose="020B0502040204020203" pitchFamily="34" charset="0"/>
            </a:endParaRPr>
          </a:p>
          <a:p>
            <a:r>
              <a:rPr lang="en-IN" i="1" dirty="0">
                <a:solidFill>
                  <a:srgbClr val="000000"/>
                </a:solidFill>
                <a:latin typeface="Segoe UI" panose="020B0502040204020203" pitchFamily="34" charset="0"/>
                <a:cs typeface="Segoe UI" panose="020B0502040204020203" pitchFamily="34" charset="0"/>
              </a:rPr>
              <a:t>reference_option</a:t>
            </a:r>
            <a:r>
              <a:rPr lang="en-IN" dirty="0">
                <a:solidFill>
                  <a:srgbClr val="000000"/>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RESTRICT</a:t>
            </a:r>
            <a:r>
              <a:rPr lang="en-IN" dirty="0">
                <a:solidFill>
                  <a:srgbClr val="000000"/>
                </a:solidFill>
                <a:latin typeface="Segoe UI" panose="020B0502040204020203" pitchFamily="34" charset="0"/>
                <a:cs typeface="Segoe UI" panose="020B0502040204020203" pitchFamily="34" charset="0"/>
              </a:rPr>
              <a:t> </a:t>
            </a:r>
            <a:r>
              <a:rPr lang="en-IN" dirty="0">
                <a:solidFill>
                  <a:srgbClr val="A67F5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CASCADE</a:t>
            </a:r>
            <a:r>
              <a:rPr lang="en-IN" dirty="0">
                <a:solidFill>
                  <a:srgbClr val="000000"/>
                </a:solidFill>
                <a:latin typeface="Segoe UI" panose="020B0502040204020203" pitchFamily="34" charset="0"/>
                <a:cs typeface="Segoe UI" panose="020B0502040204020203" pitchFamily="34" charset="0"/>
              </a:rPr>
              <a:t> </a:t>
            </a:r>
            <a:r>
              <a:rPr lang="en-IN" dirty="0">
                <a:solidFill>
                  <a:srgbClr val="A67F5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SET</a:t>
            </a:r>
            <a:r>
              <a:rPr lang="en-IN" dirty="0">
                <a:solidFill>
                  <a:srgbClr val="000000"/>
                </a:solidFill>
                <a:latin typeface="Segoe UI" panose="020B0502040204020203" pitchFamily="34" charset="0"/>
                <a:cs typeface="Segoe UI" panose="020B0502040204020203" pitchFamily="34" charset="0"/>
              </a:rPr>
              <a:t> </a:t>
            </a:r>
            <a:r>
              <a:rPr lang="en-IN" dirty="0">
                <a:solidFill>
                  <a:srgbClr val="990055"/>
                </a:solidFill>
                <a:latin typeface="Segoe UI" panose="020B0502040204020203" pitchFamily="34" charset="0"/>
                <a:cs typeface="Segoe UI" panose="020B0502040204020203" pitchFamily="34" charset="0"/>
              </a:rPr>
              <a:t>NULL</a:t>
            </a:r>
            <a:r>
              <a:rPr lang="en-IN" dirty="0">
                <a:solidFill>
                  <a:srgbClr val="000000"/>
                </a:solidFill>
                <a:latin typeface="Segoe UI" panose="020B0502040204020203" pitchFamily="34" charset="0"/>
                <a:cs typeface="Segoe UI" panose="020B0502040204020203" pitchFamily="34" charset="0"/>
              </a:rPr>
              <a:t> </a:t>
            </a:r>
            <a:r>
              <a:rPr lang="en-IN" dirty="0">
                <a:solidFill>
                  <a:srgbClr val="A67F5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NO</a:t>
            </a:r>
            <a:r>
              <a:rPr lang="en-IN" dirty="0">
                <a:solidFill>
                  <a:srgbClr val="000000"/>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ACTION</a:t>
            </a:r>
            <a:r>
              <a:rPr lang="en-IN" dirty="0">
                <a:solidFill>
                  <a:srgbClr val="000000"/>
                </a:solidFill>
                <a:latin typeface="Segoe UI" panose="020B0502040204020203" pitchFamily="34" charset="0"/>
                <a:cs typeface="Segoe UI" panose="020B0502040204020203" pitchFamily="34" charset="0"/>
              </a:rPr>
              <a:t> </a:t>
            </a:r>
            <a:r>
              <a:rPr lang="en-IN" dirty="0">
                <a:solidFill>
                  <a:srgbClr val="A67F5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SET</a:t>
            </a:r>
            <a:r>
              <a:rPr lang="en-IN" dirty="0">
                <a:solidFill>
                  <a:srgbClr val="000000"/>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DEFAULT</a:t>
            </a:r>
            <a:endParaRPr lang="en-IN" dirty="0">
              <a:latin typeface="Segoe UI" panose="020B0502040204020203" pitchFamily="34" charset="0"/>
              <a:cs typeface="Segoe UI" panose="020B0502040204020203" pitchFamily="34" charset="0"/>
            </a:endParaRPr>
          </a:p>
        </p:txBody>
      </p:sp>
      <p:sp>
        <p:nvSpPr>
          <p:cNvPr id="8" name="Rectangle 7"/>
          <p:cNvSpPr/>
          <p:nvPr/>
        </p:nvSpPr>
        <p:spPr>
          <a:xfrm>
            <a:off x="140921" y="2760231"/>
            <a:ext cx="11908571" cy="193874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7184" y="794745"/>
            <a:ext cx="4802308" cy="707794"/>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pic>
        <p:nvPicPr>
          <p:cNvPr id="5" name="Picture 4">
            <a:extLst>
              <a:ext uri="{FF2B5EF4-FFF2-40B4-BE49-F238E27FC236}">
                <a16:creationId xmlns:a16="http://schemas.microsoft.com/office/drawing/2014/main" id="{ECC3A652-2FE2-4341-ABF5-027205E689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D1A8668F-EB53-499F-A5B7-73FF074EBFB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47176779"/>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397" y="451"/>
            <a:ext cx="9141620" cy="584699"/>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2" name="Rectangle 1"/>
          <p:cNvSpPr/>
          <p:nvPr/>
        </p:nvSpPr>
        <p:spPr>
          <a:xfrm>
            <a:off x="335316" y="564008"/>
            <a:ext cx="11519780" cy="1784872"/>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21" indent="-285721">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19" y="2480371"/>
            <a:ext cx="3716539" cy="175409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4799062" y="2421020"/>
            <a:ext cx="6700348" cy="2031061"/>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ON</a:t>
            </a:r>
            <a:r>
              <a:rPr lang="en-IN" dirty="0">
                <a:solidFill>
                  <a:srgbClr val="0077AA"/>
                </a:solidFill>
                <a:latin typeface="Liberation Mono"/>
                <a:ea typeface="Times New Roman" panose="02020603050405020304" pitchFamily="18"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DELETE</a:t>
            </a:r>
            <a:r>
              <a:rPr lang="en-IN" dirty="0">
                <a:solidFill>
                  <a:srgbClr val="0077AA"/>
                </a:solidFill>
                <a:latin typeface="Liberation Mono"/>
                <a:ea typeface="Times New Roman" panose="02020603050405020304" pitchFamily="18"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4799062" y="4581128"/>
            <a:ext cx="6696744" cy="2031061"/>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ON</a:t>
            </a:r>
            <a:r>
              <a:rPr lang="en-IN" dirty="0">
                <a:solidFill>
                  <a:srgbClr val="0077AA"/>
                </a:solidFill>
                <a:latin typeface="Liberation Mono"/>
                <a:ea typeface="Times New Roman" panose="02020603050405020304" pitchFamily="18"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UPDATE</a:t>
            </a:r>
            <a:r>
              <a:rPr lang="en-IN" dirty="0">
                <a:solidFill>
                  <a:srgbClr val="0077AA"/>
                </a:solidFill>
                <a:latin typeface="Liberation Mono"/>
                <a:ea typeface="Times New Roman" panose="02020603050405020304" pitchFamily="18"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3" name="Picture 2">
            <a:extLst>
              <a:ext uri="{FF2B5EF4-FFF2-40B4-BE49-F238E27FC236}">
                <a16:creationId xmlns:a16="http://schemas.microsoft.com/office/drawing/2014/main" id="{C0D4EC80-1E81-467F-8CF2-55413C882B5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3F500897-B9B4-4B23-984E-974679E7E095}"/>
              </a:ext>
            </a:extLst>
          </p:cNvPr>
          <p:cNvSpPr txBox="1">
            <a:spLocks/>
          </p:cNvSpPr>
          <p:nvPr/>
        </p:nvSpPr>
        <p:spPr>
          <a:xfrm>
            <a:off x="3237431" y="659226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7371827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448"/>
            <a:ext cx="9142809" cy="584699"/>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19" y="888141"/>
            <a:ext cx="11735776" cy="3415875"/>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pic>
        <p:nvPicPr>
          <p:cNvPr id="2" name="Picture 1">
            <a:extLst>
              <a:ext uri="{FF2B5EF4-FFF2-40B4-BE49-F238E27FC236}">
                <a16:creationId xmlns:a16="http://schemas.microsoft.com/office/drawing/2014/main" id="{686476F2-5A7E-4072-9EB3-51C72CDDE3E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19D0317C-BDC1-4674-9968-06742395AE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89100957"/>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CAFD7178-44B0-4F43-8D6D-045534FBB6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FBEC5E53-D2DF-49AF-A793-7376868A092D}"/>
              </a:ext>
            </a:extLst>
          </p:cNvPr>
          <p:cNvSpPr/>
          <p:nvPr/>
        </p:nvSpPr>
        <p:spPr>
          <a:xfrm>
            <a:off x="1676181" y="3412232"/>
            <a:ext cx="8838049" cy="923330"/>
          </a:xfrm>
          <a:prstGeom prst="rect">
            <a:avLst/>
          </a:prstGeom>
        </p:spPr>
        <p:txBody>
          <a:bodyPr wrap="square">
            <a:spAutoFit/>
          </a:bodyPr>
          <a:lstStyle/>
          <a:p>
            <a:r>
              <a:rPr lang="en-US" dirty="0">
                <a:solidFill>
                  <a:schemeClr val="tx1">
                    <a:lumMod val="95000"/>
                    <a:lumOff val="5000"/>
                  </a:schemeClr>
                </a:solidFill>
                <a:latin typeface="Palatino Linotype" panose="02040502050505030304" pitchFamily="18" charset="0"/>
              </a:rPr>
              <a:t>The </a:t>
            </a:r>
            <a:r>
              <a:rPr lang="en-US" b="1" dirty="0">
                <a:solidFill>
                  <a:schemeClr val="tx1">
                    <a:lumMod val="95000"/>
                    <a:lumOff val="5000"/>
                  </a:schemeClr>
                </a:solidFill>
                <a:latin typeface="Palatino Linotype" panose="02040502050505030304" pitchFamily="18" charset="0"/>
              </a:rPr>
              <a:t>CHECK constraint</a:t>
            </a:r>
            <a:r>
              <a:rPr lang="en-US" dirty="0">
                <a:solidFill>
                  <a:schemeClr val="tx1">
                    <a:lumMod val="95000"/>
                    <a:lumOff val="5000"/>
                  </a:schemeClr>
                </a:solidFill>
                <a:latin typeface="Palatino Linotype" panose="02040502050505030304" pitchFamily="18" charset="0"/>
              </a:rPr>
              <a:t> is used to limit the value that can be placed in a column. </a:t>
            </a:r>
          </a:p>
          <a:p>
            <a:endParaRPr lang="en-US" dirty="0">
              <a:solidFill>
                <a:schemeClr val="tx1">
                  <a:lumMod val="95000"/>
                  <a:lumOff val="5000"/>
                </a:schemeClr>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table can have multiple columns having </a:t>
            </a:r>
            <a:r>
              <a:rPr lang="en-US" b="1" dirty="0">
                <a:solidFill>
                  <a:schemeClr val="tx1">
                    <a:lumMod val="95000"/>
                    <a:lumOff val="5000"/>
                  </a:schemeClr>
                </a:solidFill>
                <a:latin typeface="Palatino Linotype" panose="02040502050505030304" pitchFamily="18" charset="0"/>
              </a:rPr>
              <a:t>CHECK</a:t>
            </a:r>
            <a:r>
              <a:rPr lang="en-IN" dirty="0">
                <a:latin typeface="Palatino Linotype" panose="02040502050505030304" pitchFamily="18" charset="0"/>
                <a:cs typeface="Segoe UI Light" panose="020B0502040204020203" pitchFamily="34" charset="0"/>
              </a:rPr>
              <a:t> </a:t>
            </a:r>
            <a:r>
              <a:rPr lang="en-US" b="1" dirty="0">
                <a:solidFill>
                  <a:schemeClr val="tx1">
                    <a:lumMod val="95000"/>
                    <a:lumOff val="5000"/>
                  </a:schemeClr>
                </a:solidFill>
                <a:latin typeface="Palatino Linotype" panose="02040502050505030304" pitchFamily="18" charset="0"/>
              </a:rPr>
              <a:t>constraint</a:t>
            </a:r>
            <a:r>
              <a:rPr lang="en-IN" dirty="0">
                <a:latin typeface="Palatino Linotype" panose="02040502050505030304" pitchFamily="18" charset="0"/>
                <a:cs typeface="Segoe UI Light" panose="020B0502040204020203" pitchFamily="34" charset="0"/>
              </a:rPr>
              <a:t>.</a:t>
            </a:r>
          </a:p>
        </p:txBody>
      </p:sp>
      <p:sp>
        <p:nvSpPr>
          <p:cNvPr id="5" name="Footer Placeholder 2">
            <a:extLst>
              <a:ext uri="{FF2B5EF4-FFF2-40B4-BE49-F238E27FC236}">
                <a16:creationId xmlns:a16="http://schemas.microsoft.com/office/drawing/2014/main" id="{118CA96C-E237-44AA-9673-04D7BEADE13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TextBox 6">
            <a:extLst>
              <a:ext uri="{FF2B5EF4-FFF2-40B4-BE49-F238E27FC236}">
                <a16:creationId xmlns:a16="http://schemas.microsoft.com/office/drawing/2014/main" id="{1D745C2D-8D5B-46DD-9650-296AE798CA1E}"/>
              </a:ext>
            </a:extLst>
          </p:cNvPr>
          <p:cNvSpPr txBox="1"/>
          <p:nvPr/>
        </p:nvSpPr>
        <p:spPr>
          <a:xfrm>
            <a:off x="406574" y="4869160"/>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r>
              <a:rPr lang="en-IN" b="1" dirty="0">
                <a:solidFill>
                  <a:schemeClr val="accent6">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1327898604"/>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Check</a:t>
            </a:r>
          </a:p>
        </p:txBody>
      </p:sp>
      <p:sp>
        <p:nvSpPr>
          <p:cNvPr id="11" name="Rectangle 10"/>
          <p:cNvSpPr/>
          <p:nvPr/>
        </p:nvSpPr>
        <p:spPr>
          <a:xfrm>
            <a:off x="262558" y="1349474"/>
            <a:ext cx="11737304" cy="2954655"/>
          </a:xfrm>
          <a:prstGeom prst="rect">
            <a:avLst/>
          </a:prstGeom>
        </p:spPr>
        <p:txBody>
          <a:bodyPr wrap="square">
            <a:spAutoFit/>
          </a:bodyPr>
          <a:lstStyle/>
          <a:p>
            <a:r>
              <a:rPr lang="en-US" sz="2400" dirty="0">
                <a:solidFill>
                  <a:schemeClr val="tx1">
                    <a:lumMod val="95000"/>
                    <a:lumOff val="5000"/>
                  </a:schemeClr>
                </a:solidFill>
                <a:latin typeface="Palatino Linotype" panose="02040502050505030304" pitchFamily="18" charset="0"/>
              </a:rPr>
              <a:t>CHECK condition expressions must follow some rules.</a:t>
            </a:r>
          </a:p>
          <a:p>
            <a:endParaRPr lang="en-US" dirty="0">
              <a:solidFill>
                <a:schemeClr val="tx1">
                  <a:lumMod val="95000"/>
                  <a:lumOff val="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Literals, deterministic built-in functions, and operators are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Non-generated and generated columns are permitted, except columns with the  AUTO_INCREMENT attribute.</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Sub-queries are not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Environmental variables (such as CURRENT_USER, CURRENT_DATE, …) are not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built-in functions (such as AVG, COUNT, RAND, LAST_INSERT_ID, FIRST_VALUE, LAST_VALUE, ...) are not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Variables (system variables, user-defined variables, and stored program local variables) are not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Stored functions and user-defined functions are not permitted.</a:t>
            </a:r>
          </a:p>
        </p:txBody>
      </p:sp>
      <p:pic>
        <p:nvPicPr>
          <p:cNvPr id="6" name="Picture 5">
            <a:extLst>
              <a:ext uri="{FF2B5EF4-FFF2-40B4-BE49-F238E27FC236}">
                <a16:creationId xmlns:a16="http://schemas.microsoft.com/office/drawing/2014/main" id="{D1A575DE-CDF1-4008-B624-F75F544C22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8781A5A-D1D1-4C7D-9268-AFE363783C6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43148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662917"/>
            <a:ext cx="8838049" cy="83809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8012" y="3141006"/>
            <a:ext cx="2591950" cy="3582593"/>
          </a:xfrm>
          <a:prstGeom prst="rect">
            <a:avLst/>
          </a:prstGeom>
        </p:spPr>
      </p:pic>
      <p:sp>
        <p:nvSpPr>
          <p:cNvPr id="3" name="Rectangle 2"/>
          <p:cNvSpPr/>
          <p:nvPr/>
        </p:nvSpPr>
        <p:spPr>
          <a:xfrm>
            <a:off x="436927" y="837049"/>
            <a:ext cx="11213036" cy="707794"/>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pic>
        <p:nvPicPr>
          <p:cNvPr id="6" name="Picture 5">
            <a:extLst>
              <a:ext uri="{FF2B5EF4-FFF2-40B4-BE49-F238E27FC236}">
                <a16:creationId xmlns:a16="http://schemas.microsoft.com/office/drawing/2014/main" id="{12796BF8-A4CC-4AC8-8A10-FF8DA040977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82B6E9B-6E02-42D2-B37A-5406B9169F3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69445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6574" y="175108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166" y="1751089"/>
            <a:ext cx="5328592"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 and ratings &lt; 60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89951" y="125946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following example creates </a:t>
            </a:r>
            <a:r>
              <a:rPr lang="en-IN" b="1" dirty="0">
                <a:latin typeface="Palatino Linotype" panose="02040502050505030304" pitchFamily="18" charset="0"/>
                <a:cs typeface="Arial" panose="020B0604020202020204" pitchFamily="34" charset="0"/>
              </a:rPr>
              <a:t>USERS</a:t>
            </a:r>
            <a:r>
              <a:rPr lang="en-IN" dirty="0">
                <a:latin typeface="Palatino Linotype" panose="02040502050505030304" pitchFamily="18" charset="0"/>
                <a:cs typeface="Arial" panose="020B0604020202020204" pitchFamily="34" charset="0"/>
              </a:rPr>
              <a:t> table with </a:t>
            </a:r>
            <a:r>
              <a:rPr lang="en-IN" b="1" dirty="0">
                <a:latin typeface="Palatino Linotype" panose="02040502050505030304" pitchFamily="18" charset="0"/>
                <a:cs typeface="Arial" panose="020B0604020202020204" pitchFamily="34" charset="0"/>
              </a:rPr>
              <a:t>CHECK</a:t>
            </a:r>
            <a:r>
              <a:rPr lang="en-IN" dirty="0">
                <a:latin typeface="Palatino Linotype" panose="02040502050505030304" pitchFamily="18"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89951" y="4012029"/>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166" y="4012029"/>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chk_ratings_1 </a:t>
            </a:r>
            <a:r>
              <a:rPr lang="en-IN" dirty="0">
                <a:solidFill>
                  <a:srgbClr val="834689"/>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constraint</a:t>
            </a:r>
            <a:r>
              <a:rPr lang="en-IN" dirty="0">
                <a:latin typeface="Liberation Mono"/>
                <a:cs typeface="Arial" panose="020B0604020202020204" pitchFamily="34" charset="0"/>
              </a:rPr>
              <a:t> chk_email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8" name="Picture 7">
            <a:extLst>
              <a:ext uri="{FF2B5EF4-FFF2-40B4-BE49-F238E27FC236}">
                <a16:creationId xmlns:a16="http://schemas.microsoft.com/office/drawing/2014/main" id="{A1AD6865-5F0A-4F87-9BCF-152775B3B1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D8B4FBEB-1A81-4BE6-8788-F4EAED1C968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6E4180A0-FAC2-43D2-95C9-0DC8D22BEC43}"/>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Segoe UI" panose="020B0502040204020203" pitchFamily="34" charset="0"/>
                <a:cs typeface="Segoe UI" panose="020B0502040204020203" pitchFamily="34" charset="0"/>
              </a:rPr>
              <a:t> </a:t>
            </a:r>
            <a:r>
              <a:rPr lang="en-IN" i="1" dirty="0">
                <a:solidFill>
                  <a:srgbClr val="000000"/>
                </a:solidFill>
                <a:latin typeface="Segoe UI" panose="020B0502040204020203" pitchFamily="34" charset="0"/>
                <a:cs typeface="Segoe UI" panose="020B0502040204020203" pitchFamily="34" charset="0"/>
              </a:rPr>
              <a:t>col_name</a:t>
            </a:r>
            <a:r>
              <a:rPr lang="en-IN" dirty="0">
                <a:solidFill>
                  <a:srgbClr val="000000"/>
                </a:solidFill>
                <a:latin typeface="Segoe UI" panose="020B0502040204020203" pitchFamily="34" charset="0"/>
                <a:cs typeface="Segoe UI" panose="020B0502040204020203" pitchFamily="34" charset="0"/>
              </a:rPr>
              <a:t> </a:t>
            </a:r>
            <a:r>
              <a:rPr lang="en-IN" i="1" dirty="0">
                <a:solidFill>
                  <a:srgbClr val="000000"/>
                </a:solidFill>
                <a:latin typeface="Segoe UI" panose="020B0502040204020203" pitchFamily="34" charset="0"/>
                <a:cs typeface="Segoe UI" panose="020B0502040204020203" pitchFamily="34" charset="0"/>
              </a:rPr>
              <a:t>data_type</a:t>
            </a:r>
            <a:r>
              <a:rPr lang="en-IN" dirty="0">
                <a:solidFill>
                  <a:srgbClr val="000000"/>
                </a:solidFill>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CHECK </a:t>
            </a:r>
            <a:r>
              <a:rPr lang="en-US" dirty="0">
                <a:latin typeface="Segoe UI" panose="020B0502040204020203" pitchFamily="34" charset="0"/>
                <a:cs typeface="Segoe UI" panose="020B0502040204020203" pitchFamily="34" charset="0"/>
              </a:rPr>
              <a:t>(expr)</a:t>
            </a:r>
            <a:endParaRPr lang="en-IN"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47098895"/>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3EDF457-75D6-4532-8FB9-35FCC90E8A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a16="http://schemas.microsoft.com/office/drawing/2014/main" id="{1555B6F9-2462-44C2-9D04-82607128B16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Check</a:t>
            </a:r>
          </a:p>
        </p:txBody>
      </p:sp>
      <p:graphicFrame>
        <p:nvGraphicFramePr>
          <p:cNvPr id="7" name="Table 6">
            <a:extLst>
              <a:ext uri="{FF2B5EF4-FFF2-40B4-BE49-F238E27FC236}">
                <a16:creationId xmlns:a16="http://schemas.microsoft.com/office/drawing/2014/main" id="{49C6A7B4-A916-426F-A9E3-532EDB6A9130}"/>
              </a:ext>
            </a:extLst>
          </p:cNvPr>
          <p:cNvGraphicFramePr>
            <a:graphicFrameLocks noGrp="1"/>
          </p:cNvGraphicFramePr>
          <p:nvPr>
            <p:extLst>
              <p:ext uri="{D42A27DB-BD31-4B8C-83A1-F6EECF244321}">
                <p14:modId xmlns:p14="http://schemas.microsoft.com/office/powerpoint/2010/main" val="569122594"/>
              </p:ext>
            </p:extLst>
          </p:nvPr>
        </p:nvGraphicFramePr>
        <p:xfrm>
          <a:off x="146252" y="3501008"/>
          <a:ext cx="8325217" cy="2714589"/>
        </p:xfrm>
        <a:graphic>
          <a:graphicData uri="http://schemas.openxmlformats.org/drawingml/2006/table">
            <a:tbl>
              <a:tblPr>
                <a:tableStyleId>{5940675A-B579-460E-94D1-54222C63F5DA}</a:tableStyleId>
              </a:tblPr>
              <a:tblGrid>
                <a:gridCol w="832647">
                  <a:extLst>
                    <a:ext uri="{9D8B030D-6E8A-4147-A177-3AD203B41FA5}">
                      <a16:colId xmlns:a16="http://schemas.microsoft.com/office/drawing/2014/main" val="4061340782"/>
                    </a:ext>
                  </a:extLst>
                </a:gridCol>
                <a:gridCol w="1595198">
                  <a:extLst>
                    <a:ext uri="{9D8B030D-6E8A-4147-A177-3AD203B41FA5}">
                      <a16:colId xmlns:a16="http://schemas.microsoft.com/office/drawing/2014/main" val="2464658650"/>
                    </a:ext>
                  </a:extLst>
                </a:gridCol>
                <a:gridCol w="1864925">
                  <a:extLst>
                    <a:ext uri="{9D8B030D-6E8A-4147-A177-3AD203B41FA5}">
                      <a16:colId xmlns:a16="http://schemas.microsoft.com/office/drawing/2014/main" val="1436439042"/>
                    </a:ext>
                  </a:extLst>
                </a:gridCol>
                <a:gridCol w="2662472">
                  <a:extLst>
                    <a:ext uri="{9D8B030D-6E8A-4147-A177-3AD203B41FA5}">
                      <a16:colId xmlns:a16="http://schemas.microsoft.com/office/drawing/2014/main" val="3706441884"/>
                    </a:ext>
                  </a:extLst>
                </a:gridCol>
                <a:gridCol w="1369975">
                  <a:extLst>
                    <a:ext uri="{9D8B030D-6E8A-4147-A177-3AD203B41FA5}">
                      <a16:colId xmlns:a16="http://schemas.microsoft.com/office/drawing/2014/main" val="1517679311"/>
                    </a:ext>
                  </a:extLst>
                </a:gridCol>
              </a:tblGrid>
              <a:tr h="148823">
                <a:tc>
                  <a:txBody>
                    <a:bodyPr/>
                    <a:lstStyle/>
                    <a:p>
                      <a:pPr algn="ctr" fontAlgn="ctr"/>
                      <a:r>
                        <a:rPr lang="en-IN" sz="2000" u="none" strike="noStrike" dirty="0">
                          <a:effectLst/>
                        </a:rPr>
                        <a:t>ID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username</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password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email</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kern="1200" dirty="0">
                          <a:solidFill>
                            <a:schemeClr val="tx1"/>
                          </a:solidFill>
                          <a:effectLst/>
                          <a:latin typeface="+mn-lt"/>
                          <a:ea typeface="+mn-ea"/>
                          <a:cs typeface="+mn-cs"/>
                        </a:rPr>
                        <a:t>ratings</a:t>
                      </a:r>
                    </a:p>
                  </a:txBody>
                  <a:tcPr marL="9525" marR="9525" marT="9525" marB="0" anchor="ctr">
                    <a:solidFill>
                      <a:schemeClr val="accent2">
                        <a:lumMod val="20000"/>
                        <a:lumOff val="80000"/>
                      </a:schemeClr>
                    </a:solidFill>
                  </a:tcPr>
                </a:tc>
                <a:extLst>
                  <a:ext uri="{0D108BD9-81ED-4DB2-BD59-A6C34878D82A}">
                    <a16:rowId xmlns:a16="http://schemas.microsoft.com/office/drawing/2014/main" val="241546595"/>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ranaj123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rajan447.gmail.com</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57</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63670527"/>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b="0" i="0" u="none" strike="noStrike" dirty="0">
                          <a:solidFill>
                            <a:srgbClr val="000000"/>
                          </a:solidFill>
                          <a:effectLst/>
                          <a:latin typeface="Calibri" panose="020F0502020204030204" pitchFamily="34" charset="0"/>
                        </a:rPr>
                        <a:t>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raj.gmail.com</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65</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590204704"/>
                  </a:ext>
                </a:extLst>
              </a:tr>
              <a:tr h="400044">
                <a:tc>
                  <a:txBody>
                    <a:bodyPr/>
                    <a:lstStyle/>
                    <a:p>
                      <a:pPr algn="ctr" fontAlgn="ctr"/>
                      <a:r>
                        <a:rPr lang="en-IN" sz="2000" u="none" strike="noStrike" dirty="0">
                          <a:effectLst/>
                        </a:rPr>
                        <a:t>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raju2020</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raju123.gmail.com</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86</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616201498"/>
                  </a:ext>
                </a:extLst>
              </a:tr>
              <a:tr h="400044">
                <a:tc>
                  <a:txBody>
                    <a:bodyPr/>
                    <a:lstStyle/>
                    <a:p>
                      <a:pPr algn="ctr" fontAlgn="ctr"/>
                      <a:r>
                        <a:rPr lang="en-IN" sz="2000" u="none" strike="noStrike" dirty="0">
                          <a:effectLst/>
                        </a:rPr>
                        <a:t>4</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omkarK</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a:t>
                      </a:r>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75</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0451036"/>
                  </a:ext>
                </a:extLst>
              </a:tr>
              <a:tr h="400044">
                <a:tc>
                  <a:txBody>
                    <a:bodyPr/>
                    <a:lstStyle/>
                    <a:p>
                      <a:pPr algn="ctr" fontAlgn="ctr"/>
                      <a:r>
                        <a:rPr lang="en-IN" sz="2000" u="none" strike="noStrike" dirty="0">
                          <a:effectLst/>
                        </a:rPr>
                        <a:t>5</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raju886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raju.gmail.com</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729326379"/>
                  </a:ext>
                </a:extLst>
              </a:tr>
              <a:tr h="400044">
                <a:tc>
                  <a:txBody>
                    <a:bodyPr/>
                    <a:lstStyle/>
                    <a:p>
                      <a:pPr algn="ctr" fontAlgn="ctr"/>
                      <a:r>
                        <a:rPr lang="en-IN" sz="2000" u="none" strike="noStrike" dirty="0">
                          <a:effectLst/>
                        </a:rPr>
                        <a:t>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abn667</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a:t>
                      </a:r>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61</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34552400"/>
                  </a:ext>
                </a:extLst>
              </a:tr>
            </a:tbl>
          </a:graphicData>
        </a:graphic>
      </p:graphicFrame>
      <p:sp>
        <p:nvSpPr>
          <p:cNvPr id="9" name="Rectangle 8">
            <a:extLst>
              <a:ext uri="{FF2B5EF4-FFF2-40B4-BE49-F238E27FC236}">
                <a16:creationId xmlns:a16="http://schemas.microsoft.com/office/drawing/2014/main" id="{F536D13F-192A-4A7D-BE03-633A49472CEB}"/>
              </a:ext>
            </a:extLst>
          </p:cNvPr>
          <p:cNvSpPr/>
          <p:nvPr/>
        </p:nvSpPr>
        <p:spPr>
          <a:xfrm>
            <a:off x="146252" y="764704"/>
            <a:ext cx="11853609" cy="255454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 , 57);</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 65);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'raju', 'raju2020', 'raju123.gmail.com' 86);</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'omkar', 'omkarK',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'raju', 'raju886', 'raju.gmail.com', </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(6, 'rajan', 'abn667',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61)</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(7, 'rajan', 'raja556', 'rajan447.gmail.com', 45);</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users;</a:t>
            </a:r>
          </a:p>
        </p:txBody>
      </p:sp>
      <p:sp>
        <p:nvSpPr>
          <p:cNvPr id="8" name="Footer Placeholder 2">
            <a:extLst>
              <a:ext uri="{FF2B5EF4-FFF2-40B4-BE49-F238E27FC236}">
                <a16:creationId xmlns:a16="http://schemas.microsoft.com/office/drawing/2014/main" id="{E92B9953-B89E-427A-90A0-2965DD14737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47473322"/>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3802" y="46365"/>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89951" y="817897"/>
            <a:ext cx="8990430"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The </a:t>
            </a:r>
            <a:r>
              <a:rPr lang="en-US" b="1" dirty="0">
                <a:latin typeface="Palatino Linotype" panose="02040502050505030304" pitchFamily="18" charset="0"/>
                <a:cs typeface="Arial" panose="020B0604020202020204" pitchFamily="34" charset="0"/>
              </a:rPr>
              <a:t>CHECK</a:t>
            </a:r>
            <a:r>
              <a:rPr lang="en-US" dirty="0">
                <a:latin typeface="Palatino Linotype" panose="02040502050505030304" pitchFamily="18" charset="0"/>
                <a:cs typeface="Arial" panose="020B0604020202020204" pitchFamily="34" charset="0"/>
              </a:rPr>
              <a:t> constraint using </a:t>
            </a:r>
            <a:r>
              <a:rPr lang="en-US" dirty="0">
                <a:solidFill>
                  <a:srgbClr val="C00000"/>
                </a:solidFill>
                <a:latin typeface="Palatino Linotype" panose="02040502050505030304" pitchFamily="18" charset="0"/>
                <a:cs typeface="Arial" panose="020B0604020202020204" pitchFamily="34" charset="0"/>
              </a:rPr>
              <a:t>IN</a:t>
            </a:r>
            <a:r>
              <a:rPr lang="en-US" dirty="0">
                <a:latin typeface="Palatino Linotype" panose="02040502050505030304" pitchFamily="18" charset="0"/>
                <a:cs typeface="Arial" panose="020B0604020202020204" pitchFamily="34" charset="0"/>
              </a:rPr>
              <a:t>, </a:t>
            </a:r>
            <a:r>
              <a:rPr lang="en-US" dirty="0">
                <a:solidFill>
                  <a:srgbClr val="C00000"/>
                </a:solidFill>
                <a:latin typeface="Palatino Linotype" panose="02040502050505030304" pitchFamily="18" charset="0"/>
                <a:cs typeface="Arial" panose="020B0604020202020204" pitchFamily="34" charset="0"/>
              </a:rPr>
              <a:t>LIKE</a:t>
            </a:r>
            <a:r>
              <a:rPr lang="en-US" dirty="0">
                <a:latin typeface="Palatino Linotype" panose="02040502050505030304" pitchFamily="18" charset="0"/>
                <a:cs typeface="Arial" panose="020B0604020202020204" pitchFamily="34" charset="0"/>
              </a:rPr>
              <a:t>, and </a:t>
            </a:r>
            <a:r>
              <a:rPr lang="en-US" dirty="0">
                <a:solidFill>
                  <a:srgbClr val="C00000"/>
                </a:solidFill>
                <a:latin typeface="Palatino Linotype" panose="02040502050505030304" pitchFamily="18" charset="0"/>
                <a:cs typeface="Arial" panose="020B0604020202020204" pitchFamily="34" charset="0"/>
              </a:rPr>
              <a:t>BETWEEN</a:t>
            </a:r>
            <a:r>
              <a:rPr lang="en-US" dirty="0">
                <a:latin typeface="Palatino Linotype" panose="02040502050505030304" pitchFamily="18" charset="0"/>
                <a:cs typeface="Arial" panose="020B0604020202020204" pitchFamily="34" charset="0"/>
              </a:rPr>
              <a:t>.</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6574" y="1628800"/>
            <a:ext cx="9142810" cy="3787062"/>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 and 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12 and 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1, 0</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pPr>
              <a:lnSpc>
                <a:spcPct val="150000"/>
              </a:lnSpc>
            </a:pPr>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1D8659D7-0567-4D9E-AB58-23E23162DC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991E477-7366-4CB4-A395-4394F82A15A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77417561"/>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1FA3B3CD-DCCD-4EC5-8C24-6765DDB09104}"/>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0550" y="1353542"/>
            <a:ext cx="6092825" cy="923330"/>
          </a:xfrm>
          <a:prstGeom prst="rect">
            <a:avLst/>
          </a:prstGeom>
        </p:spPr>
        <p:txBody>
          <a:bodyPr>
            <a:spAutoFit/>
          </a:bodyPr>
          <a:lstStyle/>
          <a:p>
            <a:r>
              <a:rPr lang="en-IN" dirty="0">
                <a:solidFill>
                  <a:srgbClr val="0077AA"/>
                </a:solidFill>
                <a:latin typeface="Segoe UI" panose="020B0502040204020203" pitchFamily="34" charset="0"/>
                <a:cs typeface="Segoe UI" panose="020B0502040204020203" pitchFamily="34" charset="0"/>
              </a:rPr>
              <a:t>ALTER</a:t>
            </a:r>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TABLE</a:t>
            </a:r>
            <a:r>
              <a:rPr lang="en-IN" dirty="0">
                <a:latin typeface="Segoe UI" panose="020B0502040204020203" pitchFamily="34" charset="0"/>
                <a:cs typeface="Segoe UI" panose="020B0502040204020203" pitchFamily="34" charset="0"/>
              </a:rPr>
              <a:t> tbl_name</a:t>
            </a:r>
          </a:p>
          <a:p>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ADD</a:t>
            </a:r>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CONSTRAINT</a:t>
            </a:r>
            <a:r>
              <a:rPr lang="en-IN" dirty="0">
                <a:latin typeface="Segoe UI" panose="020B0502040204020203" pitchFamily="34" charset="0"/>
                <a:cs typeface="Segoe UI" panose="020B0502040204020203" pitchFamily="34" charset="0"/>
              </a:rPr>
              <a:t> [ constraint_name ]</a:t>
            </a:r>
          </a:p>
          <a:p>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CHECK</a:t>
            </a:r>
            <a:r>
              <a:rPr lang="en-IN" dirty="0">
                <a:latin typeface="Segoe UI" panose="020B0502040204020203" pitchFamily="34" charset="0"/>
                <a:cs typeface="Segoe UI" panose="020B0502040204020203" pitchFamily="34" charset="0"/>
              </a:rPr>
              <a:t> (conidiation)</a:t>
            </a:r>
          </a:p>
        </p:txBody>
      </p:sp>
      <p:sp>
        <p:nvSpPr>
          <p:cNvPr id="8" name="Footer Placeholder 2">
            <a:extLst>
              <a:ext uri="{FF2B5EF4-FFF2-40B4-BE49-F238E27FC236}">
                <a16:creationId xmlns:a16="http://schemas.microsoft.com/office/drawing/2014/main" id="{824FF0B6-E956-4C83-8BC8-98652D9BC9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37375420"/>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0781" y="370909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CHECK KEY </a:t>
            </a:r>
            <a:r>
              <a:rPr lang="en-IN" dirty="0">
                <a:latin typeface="Palatino Linotype" panose="02040502050505030304" pitchFamily="18"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6574" y="1628800"/>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56D7E4C6-32E7-41AE-B8AA-F6F8B88F06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82845BDE-FD8A-40FB-9244-E4BE4108EA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83833606"/>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8825D61-8353-4E70-858C-D11D0518537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Rectangle 4">
            <a:extLst>
              <a:ext uri="{FF2B5EF4-FFF2-40B4-BE49-F238E27FC236}">
                <a16:creationId xmlns:a16="http://schemas.microsoft.com/office/drawing/2014/main" id="{5D966286-AC6F-48F8-8B53-006F6311924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0A39D530-940F-4419-B655-0910E600C441}"/>
              </a:ext>
            </a:extLst>
          </p:cNvPr>
          <p:cNvSpPr/>
          <p:nvPr/>
        </p:nvSpPr>
        <p:spPr>
          <a:xfrm>
            <a:off x="190550" y="1353542"/>
            <a:ext cx="6092825" cy="646331"/>
          </a:xfrm>
          <a:prstGeom prst="rect">
            <a:avLst/>
          </a:prstGeom>
        </p:spPr>
        <p:txBody>
          <a:bodyPr>
            <a:spAutoFit/>
          </a:bodyPr>
          <a:lstStyle/>
          <a:p>
            <a:r>
              <a:rPr lang="en-IN" dirty="0">
                <a:solidFill>
                  <a:srgbClr val="0077AA"/>
                </a:solidFill>
                <a:latin typeface="Segoe UI" panose="020B0502040204020203" pitchFamily="34" charset="0"/>
                <a:cs typeface="Segoe UI" panose="020B0502040204020203" pitchFamily="34" charset="0"/>
              </a:rPr>
              <a:t>ALTER</a:t>
            </a:r>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TABLE</a:t>
            </a:r>
            <a:r>
              <a:rPr lang="en-IN" dirty="0">
                <a:latin typeface="Segoe UI" panose="020B0502040204020203" pitchFamily="34" charset="0"/>
                <a:cs typeface="Segoe UI" panose="020B0502040204020203" pitchFamily="34" charset="0"/>
              </a:rPr>
              <a:t> tbl_name</a:t>
            </a:r>
          </a:p>
          <a:p>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DROP</a:t>
            </a:r>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CHECK </a:t>
            </a:r>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CONSTRAINT</a:t>
            </a:r>
            <a:r>
              <a:rPr lang="en-IN" dirty="0">
                <a:latin typeface="Segoe UI" panose="020B0502040204020203" pitchFamily="34" charset="0"/>
                <a:cs typeface="Segoe UI" panose="020B0502040204020203" pitchFamily="34" charset="0"/>
              </a:rPr>
              <a:t> ] constraint_name</a:t>
            </a:r>
          </a:p>
        </p:txBody>
      </p:sp>
    </p:spTree>
    <p:extLst>
      <p:ext uri="{BB962C8B-B14F-4D97-AF65-F5344CB8AC3E}">
        <p14:creationId xmlns:p14="http://schemas.microsoft.com/office/powerpoint/2010/main" val="829947537"/>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Check</a:t>
            </a:r>
          </a:p>
        </p:txBody>
      </p:sp>
      <p:sp>
        <p:nvSpPr>
          <p:cNvPr id="8" name="Rectangle 7">
            <a:extLst>
              <a:ext uri="{FF2B5EF4-FFF2-40B4-BE49-F238E27FC236}">
                <a16:creationId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CHECK KEY</a:t>
            </a:r>
            <a:r>
              <a:rPr lang="en-IN" dirty="0">
                <a:latin typeface="Palatino Linotype" panose="02040502050505030304" pitchFamily="18"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343018" y="1555881"/>
            <a:ext cx="496010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937366" y="1555881"/>
            <a:ext cx="5134028"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314637" y="4149080"/>
            <a:ext cx="5990961"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p:txBody>
      </p:sp>
      <p:sp>
        <p:nvSpPr>
          <p:cNvPr id="12" name="Rectangle 11">
            <a:extLst>
              <a:ext uri="{FF2B5EF4-FFF2-40B4-BE49-F238E27FC236}">
                <a16:creationId xmlns:a16="http://schemas.microsoft.com/office/drawing/2014/main" id="{A5258822-A1BB-47E1-9F65-8D3C5C66C719}"/>
              </a:ext>
            </a:extLst>
          </p:cNvPr>
          <p:cNvSpPr/>
          <p:nvPr/>
        </p:nvSpPr>
        <p:spPr>
          <a:xfrm>
            <a:off x="0" y="5805264"/>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a:t>
            </a:r>
          </a:p>
        </p:txBody>
      </p:sp>
      <p:pic>
        <p:nvPicPr>
          <p:cNvPr id="10" name="Picture 9">
            <a:extLst>
              <a:ext uri="{FF2B5EF4-FFF2-40B4-BE49-F238E27FC236}">
                <a16:creationId xmlns:a16="http://schemas.microsoft.com/office/drawing/2014/main" id="{77B396DA-3ED0-479D-922C-D212F3F98C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5213A980-30CF-40C0-B813-954394E168F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82686196"/>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6574" y="853455"/>
            <a:ext cx="8715436"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012" y="1661899"/>
            <a:ext cx="10585746" cy="1287532"/>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c3 &gt;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c3 &gt; (c1 +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c3 &gt;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latin typeface="Liberation Mono"/>
                <a:cs typeface="Arial"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7566" y="3307631"/>
            <a:ext cx="8411524" cy="769441"/>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chk_id </a:t>
            </a:r>
            <a:r>
              <a:rPr lang="en-IN" dirty="0">
                <a:latin typeface="Liberation Mono"/>
                <a:cs typeface="Arial" panose="020B0604020202020204" pitchFamily="34" charset="0"/>
              </a:rPr>
              <a:t>check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&gt;10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CHECK</a:t>
            </a:r>
            <a:r>
              <a:rPr lang="en-US" dirty="0">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chk_id</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1F7C3862-F95A-4C44-844C-FBCBDC0E02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8B92F277-2BF5-4208-B1EB-40BE966BEA2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94758906"/>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ERP Table structure with constraints</a:t>
            </a:r>
            <a:endParaRPr lang="en-US" sz="4000" dirty="0">
              <a:solidFill>
                <a:srgbClr val="C41A1A"/>
              </a:solidFill>
            </a:endParaRPr>
          </a:p>
        </p:txBody>
      </p:sp>
      <p:pic>
        <p:nvPicPr>
          <p:cNvPr id="3" name="Picture 2">
            <a:extLst>
              <a:ext uri="{FF2B5EF4-FFF2-40B4-BE49-F238E27FC236}">
                <a16:creationId xmlns:a16="http://schemas.microsoft.com/office/drawing/2014/main" id="{7DE44052-0844-4B2B-91C9-6EF5BFA8F9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BD7A3B6B-03E3-40F6-882E-E4E63851BF8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38388227"/>
      </p:ext>
    </p:extLst>
  </p:cSld>
  <p:clrMapOvr>
    <a:masterClrMapping/>
  </p:clrMapOvr>
  <p:transition/>
</p:sld>
</file>

<file path=ppt/slides/slide1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2" name="Rectangle 1"/>
          <p:cNvSpPr/>
          <p:nvPr/>
        </p:nvSpPr>
        <p:spPr>
          <a:xfrm>
            <a:off x="243731" y="943905"/>
            <a:ext cx="15119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EMPLOYEE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353947484"/>
              </p:ext>
            </p:extLst>
          </p:nvPr>
        </p:nvGraphicFramePr>
        <p:xfrm>
          <a:off x="304761" y="1401105"/>
          <a:ext cx="5518702" cy="274320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namelast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Date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US" sz="1800" kern="150" dirty="0">
                          <a:effectLst/>
                          <a:latin typeface="Arial" panose="020B0604020202020204" pitchFamily="34" charset="0"/>
                          <a:ea typeface="SimSun" panose="02010600030101010101" pitchFamily="2" charset="-122"/>
                          <a:cs typeface="Arial" panose="020B0604020202020204" pitchFamily="34" charset="0"/>
                        </a:rPr>
                        <a:t>deptID</a:t>
                      </a:r>
                    </a:p>
                  </a:txBody>
                  <a:tcPr marL="68571" marR="68571" marT="0" marB="0"/>
                </a:tc>
                <a:tc>
                  <a:txBody>
                    <a:bodyPr/>
                    <a:lstStyle/>
                    <a:p>
                      <a:pPr marL="457200">
                        <a:spcAft>
                          <a:spcPts val="0"/>
                        </a:spcAft>
                        <a:tabLst>
                          <a:tab pos="314325" algn="l"/>
                        </a:tabLst>
                      </a:pPr>
                      <a:r>
                        <a:rPr lang="en-US" sz="1800" kern="150" dirty="0">
                          <a:effectLst/>
                          <a:latin typeface="Arial" panose="020B0604020202020204" pitchFamily="34" charset="0"/>
                          <a:ea typeface="SimSun" panose="02010600030101010101" pitchFamily="2" charset="-122"/>
                          <a:cs typeface="Arial" panose="020B0604020202020204" pitchFamily="34" charset="0"/>
                        </a:rPr>
                        <a:t>Int </a:t>
                      </a:r>
                      <a:r>
                        <a:rPr lang="en-IN" sz="1800" dirty="0">
                          <a:effectLst/>
                        </a:rPr>
                        <a:t>FOREIGN KEY(`deptID`) REFERENCES `</a:t>
                      </a:r>
                      <a:r>
                        <a:rPr lang="en-IN" sz="1800" dirty="0" err="1">
                          <a:effectLst/>
                        </a:rPr>
                        <a:t>deprtment</a:t>
                      </a:r>
                      <a:r>
                        <a:rPr lang="en-IN" sz="1800">
                          <a:effectLst/>
                        </a:rPr>
                        <a:t>`(`</a:t>
                      </a:r>
                      <a:r>
                        <a:rPr lang="en-IN" sz="1800" dirty="0">
                          <a:effectLst/>
                        </a:rPr>
                        <a:t>id`)</a:t>
                      </a:r>
                      <a:r>
                        <a:rPr lang="en-US" sz="1800" kern="150" dirty="0">
                          <a:effectLst/>
                          <a:latin typeface="Arial" panose="020B0604020202020204" pitchFamily="34" charset="0"/>
                          <a:ea typeface="SimSun" panose="02010600030101010101" pitchFamily="2" charset="-122"/>
                          <a:cs typeface="Arial" panose="020B0604020202020204" pitchFamily="34" charset="0"/>
                        </a:rPr>
                        <a:t> </a:t>
                      </a:r>
                    </a:p>
                  </a:txBody>
                  <a:tcPr marL="68571" marR="68571" marT="0" marB="0"/>
                </a:tc>
                <a:extLst>
                  <a:ext uri="{0D108BD9-81ED-4DB2-BD59-A6C34878D82A}">
                    <a16:rowId xmlns:a16="http://schemas.microsoft.com/office/drawing/2014/main" val="2110740249"/>
                  </a:ext>
                </a:extLst>
              </a:tr>
            </a:tbl>
          </a:graphicData>
        </a:graphic>
      </p:graphicFrame>
      <p:sp>
        <p:nvSpPr>
          <p:cNvPr id="5" name="Rectangle 4"/>
          <p:cNvSpPr/>
          <p:nvPr/>
        </p:nvSpPr>
        <p:spPr>
          <a:xfrm>
            <a:off x="6323777" y="943905"/>
            <a:ext cx="1853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DEPARTMENT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2020936488"/>
              </p:ext>
            </p:extLst>
          </p:nvPr>
        </p:nvGraphicFramePr>
        <p:xfrm>
          <a:off x="6100313" y="1433463"/>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7" name="Rectangle 6"/>
          <p:cNvSpPr/>
          <p:nvPr/>
        </p:nvSpPr>
        <p:spPr>
          <a:xfrm>
            <a:off x="238783" y="4750457"/>
            <a:ext cx="141417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PRODUCT </a:t>
            </a:r>
            <a:endParaRPr lang="en-US" dirty="0"/>
          </a:p>
        </p:txBody>
      </p:sp>
      <p:graphicFrame>
        <p:nvGraphicFramePr>
          <p:cNvPr id="8" name="Table 7"/>
          <p:cNvGraphicFramePr>
            <a:graphicFrameLocks noGrp="1"/>
          </p:cNvGraphicFramePr>
          <p:nvPr>
            <p:extLst>
              <p:ext uri="{D42A27DB-BD31-4B8C-83A1-F6EECF244321}">
                <p14:modId xmlns:p14="http://schemas.microsoft.com/office/powerpoint/2010/main" val="1918681581"/>
              </p:ext>
            </p:extLst>
          </p:nvPr>
        </p:nvGraphicFramePr>
        <p:xfrm>
          <a:off x="248679" y="5207658"/>
          <a:ext cx="5518702" cy="110166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a:lnSpc>
                          <a:spcPct val="107000"/>
                        </a:lnSpc>
                        <a:spcAft>
                          <a:spcPts val="0"/>
                        </a:spcAft>
                      </a:pPr>
                      <a:r>
                        <a:rPr lang="en-IN" sz="1800" dirty="0">
                          <a:effectLst/>
                        </a:rPr>
                        <a:t>       manufacturer</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9" name="Rectangle 8"/>
          <p:cNvSpPr/>
          <p:nvPr/>
        </p:nvSpPr>
        <p:spPr>
          <a:xfrm>
            <a:off x="6306956" y="4745509"/>
            <a:ext cx="11913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REGION </a:t>
            </a:r>
            <a:endParaRPr lang="en-US" dirty="0"/>
          </a:p>
        </p:txBody>
      </p:sp>
      <p:graphicFrame>
        <p:nvGraphicFramePr>
          <p:cNvPr id="10" name="Table 9"/>
          <p:cNvGraphicFramePr>
            <a:graphicFrameLocks noGrp="1"/>
          </p:cNvGraphicFramePr>
          <p:nvPr>
            <p:extLst>
              <p:ext uri="{D42A27DB-BD31-4B8C-83A1-F6EECF244321}">
                <p14:modId xmlns:p14="http://schemas.microsoft.com/office/powerpoint/2010/main" val="4118825587"/>
              </p:ext>
            </p:extLst>
          </p:nvPr>
        </p:nvGraphicFramePr>
        <p:xfrm>
          <a:off x="6068581" y="5230120"/>
          <a:ext cx="5518702" cy="82734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bl>
          </a:graphicData>
        </a:graphic>
      </p:graphicFrame>
      <p:pic>
        <p:nvPicPr>
          <p:cNvPr id="11" name="Picture 10">
            <a:extLst>
              <a:ext uri="{FF2B5EF4-FFF2-40B4-BE49-F238E27FC236}">
                <a16:creationId xmlns:a16="http://schemas.microsoft.com/office/drawing/2014/main" id="{61C7C3C2-11F5-4B71-8D00-DF899DE4F6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7C360B78-BF12-408B-8679-44CD8431BCA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56641136"/>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008A4DD-53D6-43AE-A7FD-1A80ED3421CE}"/>
              </a:ext>
            </a:extLst>
          </p:cNvPr>
          <p:cNvSpPr/>
          <p:nvPr/>
        </p:nvSpPr>
        <p:spPr>
          <a:xfrm>
            <a:off x="335316" y="643435"/>
            <a:ext cx="11591778" cy="769341"/>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21" indent="-285721">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name, address, phone and age)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5964" y="1557036"/>
            <a:ext cx="8836898" cy="7693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25" y="3186873"/>
            <a:ext cx="11879773" cy="1754098"/>
          </a:xfrm>
          <a:prstGeom prst="rect">
            <a:avLst/>
          </a:prstGeom>
        </p:spPr>
        <p:txBody>
          <a:bodyPr wrap="square">
            <a:spAutoFit/>
          </a:bodyPr>
          <a:lstStyle/>
          <a:p>
            <a:pPr marL="285721" indent="-285721">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related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store and retrieve large amount of data</a:t>
            </a:r>
            <a:r>
              <a:rPr lang="en-US" sz="2000" dirty="0">
                <a:latin typeface="Palatino Linotype" panose="02040502050505030304" pitchFamily="18" charset="0"/>
              </a:rPr>
              <a:t> easily, which is stored in one or more data files by one or more users, which is also called as structured data.</a:t>
            </a:r>
          </a:p>
          <a:p>
            <a:pPr marL="285721" indent="-285721">
              <a:buFont typeface="Arial" panose="020B0604020202020204" pitchFamily="34" charset="0"/>
              <a:buChar char="•"/>
            </a:pPr>
            <a:endParaRPr lang="en-US" sz="800" b="1" dirty="0">
              <a:latin typeface="Palatino Linotype" panose="02040502050505030304" pitchFamily="18" charset="0"/>
            </a:endParaRPr>
          </a:p>
          <a:p>
            <a:pPr marL="285721" indent="-285721">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381" y="2360852"/>
            <a:ext cx="11572061" cy="646247"/>
          </a:xfrm>
          <a:prstGeom prst="rect">
            <a:avLst/>
          </a:prstGeom>
          <a:noFill/>
        </p:spPr>
        <p:txBody>
          <a:bodyPr wrap="square">
            <a:spAutoFit/>
          </a:bodyPr>
          <a:lstStyle/>
          <a:p>
            <a:r>
              <a:rPr lang="en-US" dirty="0">
                <a:solidFill>
                  <a:srgbClr val="202122"/>
                </a:solidFill>
                <a:latin typeface="Arial" panose="020B0604020202020204" pitchFamily="34" charset="0"/>
              </a:rPr>
              <a:t>The database management system (DBMS) is the software that interacts with end users and the applications to capture and analyze the data.</a:t>
            </a:r>
            <a:endParaRPr lang="en-IN" dirty="0">
              <a:solidFill>
                <a:srgbClr val="202122"/>
              </a:solidFill>
              <a:latin typeface="Arial" panose="020B0604020202020204" pitchFamily="34" charset="0"/>
            </a:endParaRPr>
          </a:p>
        </p:txBody>
      </p:sp>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16" y="5062729"/>
            <a:ext cx="3819297" cy="1678208"/>
          </a:xfrm>
          <a:prstGeom prst="rect">
            <a:avLst/>
          </a:prstGeom>
        </p:spPr>
      </p:pic>
      <p:pic>
        <p:nvPicPr>
          <p:cNvPr id="3" name="Picture 2">
            <a:extLst>
              <a:ext uri="{FF2B5EF4-FFF2-40B4-BE49-F238E27FC236}">
                <a16:creationId xmlns:a16="http://schemas.microsoft.com/office/drawing/2014/main" id="{75D1C509-0ED8-4EA4-A8A3-702D9C5E686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31154" y="4622465"/>
            <a:ext cx="3023942" cy="2235088"/>
          </a:xfrm>
          <a:prstGeom prst="rect">
            <a:avLst/>
          </a:prstGeom>
        </p:spPr>
      </p:pic>
      <p:pic>
        <p:nvPicPr>
          <p:cNvPr id="4" name="Picture 3">
            <a:extLst>
              <a:ext uri="{FF2B5EF4-FFF2-40B4-BE49-F238E27FC236}">
                <a16:creationId xmlns:a16="http://schemas.microsoft.com/office/drawing/2014/main" id="{2BBC9BBD-16D6-4F67-A659-7C64E459A09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868FF27-251A-4A9B-9535-6D615448346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95159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11" name="Rectangle 10"/>
          <p:cNvSpPr/>
          <p:nvPr/>
        </p:nvSpPr>
        <p:spPr>
          <a:xfrm>
            <a:off x="239774" y="577546"/>
            <a:ext cx="108876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PHONE </a:t>
            </a:r>
            <a:endParaRPr lang="en-US" dirty="0"/>
          </a:p>
        </p:txBody>
      </p:sp>
      <p:graphicFrame>
        <p:nvGraphicFramePr>
          <p:cNvPr id="12" name="Table 11"/>
          <p:cNvGraphicFramePr>
            <a:graphicFrameLocks noGrp="1"/>
          </p:cNvGraphicFramePr>
          <p:nvPr>
            <p:extLst>
              <p:ext uri="{D42A27DB-BD31-4B8C-83A1-F6EECF244321}">
                <p14:modId xmlns:p14="http://schemas.microsoft.com/office/powerpoint/2010/main" val="4091216530"/>
              </p:ext>
            </p:extLst>
          </p:nvPr>
        </p:nvGraphicFramePr>
        <p:xfrm>
          <a:off x="238784" y="1011410"/>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int primary key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number</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varchar(10)</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3" name="Rectangle 12"/>
          <p:cNvSpPr/>
          <p:nvPr/>
        </p:nvSpPr>
        <p:spPr>
          <a:xfrm>
            <a:off x="238784" y="2394678"/>
            <a:ext cx="12747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ADDRESS</a:t>
            </a:r>
            <a:endParaRPr lang="en-US" dirty="0"/>
          </a:p>
        </p:txBody>
      </p:sp>
      <p:graphicFrame>
        <p:nvGraphicFramePr>
          <p:cNvPr id="14" name="Table 13"/>
          <p:cNvGraphicFramePr>
            <a:graphicFrameLocks noGrp="1"/>
          </p:cNvGraphicFramePr>
          <p:nvPr>
            <p:extLst>
              <p:ext uri="{D42A27DB-BD31-4B8C-83A1-F6EECF244321}">
                <p14:modId xmlns:p14="http://schemas.microsoft.com/office/powerpoint/2010/main" val="883455046"/>
              </p:ext>
            </p:extLst>
          </p:nvPr>
        </p:nvGraphicFramePr>
        <p:xfrm>
          <a:off x="238784" y="2787346"/>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dirty="0">
                          <a:effectLst/>
                        </a:rPr>
                        <a: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employeeID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5" name="Rectangle 14"/>
          <p:cNvSpPr/>
          <p:nvPr/>
        </p:nvSpPr>
        <p:spPr>
          <a:xfrm>
            <a:off x="152380" y="4054659"/>
            <a:ext cx="221272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QUALIFICATIONS</a:t>
            </a:r>
            <a:endParaRPr lang="en-US" dirty="0"/>
          </a:p>
        </p:txBody>
      </p:sp>
      <p:graphicFrame>
        <p:nvGraphicFramePr>
          <p:cNvPr id="16" name="Table 15"/>
          <p:cNvGraphicFramePr>
            <a:graphicFrameLocks noGrp="1"/>
          </p:cNvGraphicFramePr>
          <p:nvPr>
            <p:extLst>
              <p:ext uri="{D42A27DB-BD31-4B8C-83A1-F6EECF244321}">
                <p14:modId xmlns:p14="http://schemas.microsoft.com/office/powerpoint/2010/main" val="3230232654"/>
              </p:ext>
            </p:extLst>
          </p:nvPr>
        </p:nvGraphicFramePr>
        <p:xfrm>
          <a:off x="230868" y="4592524"/>
          <a:ext cx="11730975" cy="2220852"/>
        </p:xfrm>
        <a:graphic>
          <a:graphicData uri="http://schemas.openxmlformats.org/drawingml/2006/table">
            <a:tbl>
              <a:tblPr firstRow="1" firstCol="1" bandRow="1">
                <a:tableStyleId>{69C7853C-536D-4A76-A0AE-DD22124D55A5}</a:tableStyleId>
              </a:tblPr>
              <a:tblGrid>
                <a:gridCol w="3197686">
                  <a:extLst>
                    <a:ext uri="{9D8B030D-6E8A-4147-A177-3AD203B41FA5}">
                      <a16:colId xmlns:a16="http://schemas.microsoft.com/office/drawing/2014/main" val="20000"/>
                    </a:ext>
                  </a:extLst>
                </a:gridCol>
                <a:gridCol w="853328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rPr>
                        <a:t>year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pic>
        <p:nvPicPr>
          <p:cNvPr id="9" name="Picture 8">
            <a:extLst>
              <a:ext uri="{FF2B5EF4-FFF2-40B4-BE49-F238E27FC236}">
                <a16:creationId xmlns:a16="http://schemas.microsoft.com/office/drawing/2014/main" id="{51F15903-7131-4521-B6BA-B322D5F60E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49731768"/>
      </p:ext>
    </p:extLst>
  </p:cSld>
  <p:clrMapOvr>
    <a:masterClrMapping/>
  </p:clrMapOvr>
  <p:transition/>
</p:sld>
</file>

<file path=ppt/slides/slide1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11" name="Rectangle 10"/>
          <p:cNvSpPr/>
          <p:nvPr/>
        </p:nvSpPr>
        <p:spPr>
          <a:xfrm>
            <a:off x="239774" y="736964"/>
            <a:ext cx="110799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SPOUSE</a:t>
            </a:r>
            <a:endParaRPr lang="en-US" dirty="0"/>
          </a:p>
        </p:txBody>
      </p:sp>
      <p:graphicFrame>
        <p:nvGraphicFramePr>
          <p:cNvPr id="12" name="Table 11"/>
          <p:cNvGraphicFramePr>
            <a:graphicFrameLocks noGrp="1"/>
          </p:cNvGraphicFramePr>
          <p:nvPr>
            <p:extLst>
              <p:ext uri="{D42A27DB-BD31-4B8C-83A1-F6EECF244321}">
                <p14:modId xmlns:p14="http://schemas.microsoft.com/office/powerpoint/2010/main" val="3026433443"/>
              </p:ext>
            </p:extLst>
          </p:nvPr>
        </p:nvGraphicFramePr>
        <p:xfrm>
          <a:off x="238784" y="1170828"/>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pic>
        <p:nvPicPr>
          <p:cNvPr id="5" name="Picture 4">
            <a:extLst>
              <a:ext uri="{FF2B5EF4-FFF2-40B4-BE49-F238E27FC236}">
                <a16:creationId xmlns:a16="http://schemas.microsoft.com/office/drawing/2014/main" id="{DBE4CB3E-7F3C-4259-81E5-8BD40236FF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A236017-18BD-4317-8D75-7E0E639C1B0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44969008"/>
      </p:ext>
    </p:extLst>
  </p:cSld>
  <p:clrMapOvr>
    <a:masterClrMapping/>
  </p:clrMapOvr>
  <p:transition/>
</p:sld>
</file>

<file path=ppt/slides/slide1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 y="2514601"/>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Campus Table structure  with constraints</a:t>
            </a:r>
            <a:endParaRPr lang="en-US" sz="4000" dirty="0">
              <a:solidFill>
                <a:srgbClr val="C41A1A"/>
              </a:solidFill>
            </a:endParaRPr>
          </a:p>
        </p:txBody>
      </p:sp>
      <p:pic>
        <p:nvPicPr>
          <p:cNvPr id="3" name="Picture 2">
            <a:extLst>
              <a:ext uri="{FF2B5EF4-FFF2-40B4-BE49-F238E27FC236}">
                <a16:creationId xmlns:a16="http://schemas.microsoft.com/office/drawing/2014/main" id="{00FC94D8-2D2E-4D2D-B0EB-2AF5D6920C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6C2717F-5F60-4061-B468-5220073783B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62903816"/>
      </p:ext>
    </p:extLst>
  </p:cSld>
  <p:clrMapOvr>
    <a:masterClrMapping/>
  </p:clrMapOvr>
  <p:transition/>
</p:sld>
</file>

<file path=ppt/slides/slide1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228571" y="840566"/>
            <a:ext cx="120898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3263054348"/>
              </p:ext>
            </p:extLst>
          </p:nvPr>
        </p:nvGraphicFramePr>
        <p:xfrm>
          <a:off x="228571" y="1297766"/>
          <a:ext cx="5518702" cy="137160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summery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varchar(1024)</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bl>
          </a:graphicData>
        </a:graphic>
      </p:graphicFrame>
      <p:sp>
        <p:nvSpPr>
          <p:cNvPr id="4" name="Rectangle 3"/>
          <p:cNvSpPr/>
          <p:nvPr/>
        </p:nvSpPr>
        <p:spPr>
          <a:xfrm>
            <a:off x="6552347" y="840566"/>
            <a:ext cx="133241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1197145111"/>
              </p:ext>
            </p:extLst>
          </p:nvPr>
        </p:nvGraphicFramePr>
        <p:xfrm>
          <a:off x="5942827" y="1297766"/>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12" name="Rectangle 11"/>
          <p:cNvSpPr/>
          <p:nvPr/>
        </p:nvSpPr>
        <p:spPr>
          <a:xfrm>
            <a:off x="228570" y="2897966"/>
            <a:ext cx="223651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STUDENT_PHONE</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2032387378"/>
              </p:ext>
            </p:extLst>
          </p:nvPr>
        </p:nvGraphicFramePr>
        <p:xfrm>
          <a:off x="228570" y="3355166"/>
          <a:ext cx="1127613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45709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studentID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KEY(`studentID`) REFERENCES `student`(`id`)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varchar(45)</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4" name="Rectangle 13"/>
          <p:cNvSpPr/>
          <p:nvPr/>
        </p:nvSpPr>
        <p:spPr>
          <a:xfrm>
            <a:off x="241268" y="4770700"/>
            <a:ext cx="253787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STUDENT_ADDRESS</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15" name="Table 14"/>
          <p:cNvGraphicFramePr>
            <a:graphicFrameLocks noGrp="1"/>
          </p:cNvGraphicFramePr>
          <p:nvPr>
            <p:extLst>
              <p:ext uri="{D42A27DB-BD31-4B8C-83A1-F6EECF244321}">
                <p14:modId xmlns:p14="http://schemas.microsoft.com/office/powerpoint/2010/main" val="1814810110"/>
              </p:ext>
            </p:extLst>
          </p:nvPr>
        </p:nvGraphicFramePr>
        <p:xfrm>
          <a:off x="228570" y="5140032"/>
          <a:ext cx="1127613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45709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primary key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unique not null FOREIGN KEY(`studentID`) REFERENCES `student`(`id`)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0" name="Rectangle 9"/>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11" name="Picture 10">
            <a:extLst>
              <a:ext uri="{FF2B5EF4-FFF2-40B4-BE49-F238E27FC236}">
                <a16:creationId xmlns:a16="http://schemas.microsoft.com/office/drawing/2014/main" id="{FF09E5FE-948D-4A94-8487-FDA16CE1D6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6" name="Footer Placeholder 2">
            <a:extLst>
              <a:ext uri="{FF2B5EF4-FFF2-40B4-BE49-F238E27FC236}">
                <a16:creationId xmlns:a16="http://schemas.microsoft.com/office/drawing/2014/main" id="{927631C9-A713-4F0F-BE6B-5B8BCB9F17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81848817"/>
      </p:ext>
    </p:extLst>
  </p:cSld>
  <p:clrMapOvr>
    <a:masterClrMapping/>
  </p:clrMapOvr>
  <p:transition/>
</p:sld>
</file>

<file path=ppt/slides/slide1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Rectangle 9"/>
          <p:cNvSpPr/>
          <p:nvPr/>
        </p:nvSpPr>
        <p:spPr>
          <a:xfrm>
            <a:off x="228570" y="915888"/>
            <a:ext cx="347588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STUDENT_QUALIFICATIONS </a:t>
            </a:r>
            <a:endParaRPr lang="en-US" dirty="0"/>
          </a:p>
        </p:txBody>
      </p:sp>
      <p:graphicFrame>
        <p:nvGraphicFramePr>
          <p:cNvPr id="11" name="Table 10"/>
          <p:cNvGraphicFramePr>
            <a:graphicFrameLocks noGrp="1"/>
          </p:cNvGraphicFramePr>
          <p:nvPr>
            <p:extLst>
              <p:ext uri="{D42A27DB-BD31-4B8C-83A1-F6EECF244321}">
                <p14:modId xmlns:p14="http://schemas.microsoft.com/office/powerpoint/2010/main" val="554728759"/>
              </p:ext>
            </p:extLst>
          </p:nvPr>
        </p:nvGraphicFramePr>
        <p:xfrm>
          <a:off x="228570" y="1437620"/>
          <a:ext cx="11657082" cy="219456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KEY(`studentID`) REFERENCES `student`(`id`)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year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20" name="Rectangle 19"/>
          <p:cNvSpPr/>
          <p:nvPr/>
        </p:nvSpPr>
        <p:spPr>
          <a:xfrm>
            <a:off x="261223" y="3918168"/>
            <a:ext cx="126720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 </a:t>
            </a:r>
            <a:endParaRPr lang="en-US" dirty="0"/>
          </a:p>
        </p:txBody>
      </p:sp>
      <p:graphicFrame>
        <p:nvGraphicFramePr>
          <p:cNvPr id="21" name="Table 20"/>
          <p:cNvGraphicFramePr>
            <a:graphicFrameLocks noGrp="1"/>
          </p:cNvGraphicFramePr>
          <p:nvPr>
            <p:extLst>
              <p:ext uri="{D42A27DB-BD31-4B8C-83A1-F6EECF244321}">
                <p14:modId xmlns:p14="http://schemas.microsoft.com/office/powerpoint/2010/main" val="274294684"/>
              </p:ext>
            </p:extLst>
          </p:nvPr>
        </p:nvGraphicFramePr>
        <p:xfrm>
          <a:off x="228571" y="4375368"/>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DOB</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6" name="Rectangle 5"/>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7" name="Picture 6">
            <a:extLst>
              <a:ext uri="{FF2B5EF4-FFF2-40B4-BE49-F238E27FC236}">
                <a16:creationId xmlns:a16="http://schemas.microsoft.com/office/drawing/2014/main" id="{55F0B0FB-5BCE-4D37-8DCE-6DD2BC9FF3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90079367"/>
      </p:ext>
    </p:extLst>
  </p:cSld>
  <p:clrMapOvr>
    <a:masterClrMapping/>
  </p:clrMapOvr>
  <p:transition/>
</p:sld>
</file>

<file path=ppt/slides/slide1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228571" y="289560"/>
            <a:ext cx="3352969"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FACULTY_QUALIFICATIONS</a:t>
            </a:r>
            <a:endParaRPr lang="en-US" dirty="0"/>
          </a:p>
        </p:txBody>
      </p:sp>
      <p:graphicFrame>
        <p:nvGraphicFramePr>
          <p:cNvPr id="19" name="Table 18"/>
          <p:cNvGraphicFramePr>
            <a:graphicFrameLocks noGrp="1"/>
          </p:cNvGraphicFramePr>
          <p:nvPr>
            <p:extLst>
              <p:ext uri="{D42A27DB-BD31-4B8C-83A1-F6EECF244321}">
                <p14:modId xmlns:p14="http://schemas.microsoft.com/office/powerpoint/2010/main" val="3648646800"/>
              </p:ext>
            </p:extLst>
          </p:nvPr>
        </p:nvGraphicFramePr>
        <p:xfrm>
          <a:off x="239454" y="746760"/>
          <a:ext cx="11646198" cy="2194560"/>
        </p:xfrm>
        <a:graphic>
          <a:graphicData uri="http://schemas.openxmlformats.org/drawingml/2006/table">
            <a:tbl>
              <a:tblPr firstRow="1" firstCol="1" bandRow="1">
                <a:tableStyleId>{69C7853C-536D-4A76-A0AE-DD22124D55A5}</a:tableStyleId>
              </a:tblPr>
              <a:tblGrid>
                <a:gridCol w="2808149">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KEY(`facultyID`) REFERENCES `faculty`(`id`)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year</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4" name="Rectangle 3"/>
          <p:cNvSpPr/>
          <p:nvPr/>
        </p:nvSpPr>
        <p:spPr>
          <a:xfrm>
            <a:off x="228570" y="3124200"/>
            <a:ext cx="2229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FACULTY_PHONE </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843745163"/>
              </p:ext>
            </p:extLst>
          </p:nvPr>
        </p:nvGraphicFramePr>
        <p:xfrm>
          <a:off x="228570" y="355092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KEY(`facultyID`) REFERENCES `faculty`(`id`)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6" name="Rectangle 5"/>
          <p:cNvSpPr/>
          <p:nvPr/>
        </p:nvSpPr>
        <p:spPr>
          <a:xfrm>
            <a:off x="228571" y="4876800"/>
            <a:ext cx="247266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FACULTY_ADDRESS </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4057614974"/>
              </p:ext>
            </p:extLst>
          </p:nvPr>
        </p:nvGraphicFramePr>
        <p:xfrm>
          <a:off x="228570" y="530352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unique not null FOREIGN KEY(`facultyID`) REFERENCES `faculty`(`id`)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8" name="Rectangle 7"/>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
        <p:nvSpPr>
          <p:cNvPr id="9" name="Footer Placeholder 2">
            <a:extLst>
              <a:ext uri="{FF2B5EF4-FFF2-40B4-BE49-F238E27FC236}">
                <a16:creationId xmlns:a16="http://schemas.microsoft.com/office/drawing/2014/main" id="{7BB41144-72A4-4EDC-9ABD-4CBF38E636B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29565421"/>
      </p:ext>
    </p:extLst>
  </p:cSld>
  <p:clrMapOvr>
    <a:masterClrMapping/>
  </p:clrMapOvr>
  <p:transition/>
</p:sld>
</file>

<file path=ppt/slides/slide1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228570" y="213360"/>
            <a:ext cx="142218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MODULES </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3988286922"/>
              </p:ext>
            </p:extLst>
          </p:nvPr>
        </p:nvGraphicFramePr>
        <p:xfrm>
          <a:off x="304761" y="670560"/>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8" name="Rectangle 7"/>
          <p:cNvSpPr/>
          <p:nvPr/>
        </p:nvSpPr>
        <p:spPr>
          <a:xfrm>
            <a:off x="228570" y="1965960"/>
            <a:ext cx="244650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COURSE_MODULES</a:t>
            </a:r>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1564596332"/>
              </p:ext>
            </p:extLst>
          </p:nvPr>
        </p:nvGraphicFramePr>
        <p:xfrm>
          <a:off x="228570" y="242316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courseID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(`courseID`) REFERENCES `course`(`ID`)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moduleID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(`moduleID`) REFERENCES `modules`(`ID`)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2" name="Rectangle 11"/>
          <p:cNvSpPr/>
          <p:nvPr/>
        </p:nvSpPr>
        <p:spPr>
          <a:xfrm>
            <a:off x="152380" y="4023360"/>
            <a:ext cx="237783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COURSE_BATCHES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3406671515"/>
              </p:ext>
            </p:extLst>
          </p:nvPr>
        </p:nvGraphicFramePr>
        <p:xfrm>
          <a:off x="152380" y="4480560"/>
          <a:ext cx="11809463" cy="1920240"/>
        </p:xfrm>
        <a:graphic>
          <a:graphicData uri="http://schemas.openxmlformats.org/drawingml/2006/table">
            <a:tbl>
              <a:tblPr firstRow="1" firstCol="1" bandRow="1">
                <a:tableStyleId>{69C7853C-536D-4A76-A0AE-DD22124D55A5}</a:tableStyleId>
              </a:tblPr>
              <a:tblGrid>
                <a:gridCol w="2742843">
                  <a:extLst>
                    <a:ext uri="{9D8B030D-6E8A-4147-A177-3AD203B41FA5}">
                      <a16:colId xmlns:a16="http://schemas.microsoft.com/office/drawing/2014/main" val="20000"/>
                    </a:ext>
                  </a:extLst>
                </a:gridCol>
                <a:gridCol w="9066620">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courseID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(`courseID`) REFERENCES `course` (`ID`)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starton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endson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capicity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bl>
          </a:graphicData>
        </a:graphic>
      </p:graphicFrame>
      <p:sp>
        <p:nvSpPr>
          <p:cNvPr id="10" name="Rectangle 9"/>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
        <p:nvSpPr>
          <p:cNvPr id="11" name="Footer Placeholder 2">
            <a:extLst>
              <a:ext uri="{FF2B5EF4-FFF2-40B4-BE49-F238E27FC236}">
                <a16:creationId xmlns:a16="http://schemas.microsoft.com/office/drawing/2014/main" id="{D4863AFC-BADF-4286-903E-8534A95A686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56360034"/>
      </p:ext>
    </p:extLst>
  </p:cSld>
  <p:clrMapOvr>
    <a:masterClrMapping/>
  </p:clrMapOvr>
  <p:transition/>
</p:sld>
</file>

<file path=ppt/slides/slide1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Rectangle 11"/>
          <p:cNvSpPr/>
          <p:nvPr/>
        </p:nvSpPr>
        <p:spPr>
          <a:xfrm>
            <a:off x="152380" y="1043444"/>
            <a:ext cx="236019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BATCH_STUDENTS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2816460035"/>
              </p:ext>
            </p:extLst>
          </p:nvPr>
        </p:nvGraphicFramePr>
        <p:xfrm>
          <a:off x="228570" y="1639064"/>
          <a:ext cx="11657082" cy="1097280"/>
        </p:xfrm>
        <a:graphic>
          <a:graphicData uri="http://schemas.openxmlformats.org/drawingml/2006/table">
            <a:tbl>
              <a:tblPr firstRow="1" firstCol="1" bandRow="1">
                <a:tableStyleId>{69C7853C-536D-4A76-A0AE-DD22124D55A5}</a:tableStyleId>
              </a:tblPr>
              <a:tblGrid>
                <a:gridCol w="2895223">
                  <a:extLst>
                    <a:ext uri="{9D8B030D-6E8A-4147-A177-3AD203B41FA5}">
                      <a16:colId xmlns:a16="http://schemas.microsoft.com/office/drawing/2014/main" val="20000"/>
                    </a:ext>
                  </a:extLst>
                </a:gridCol>
                <a:gridCol w="876185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batchID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(`batchID`) REFERENCES `course_batches` (`ID`)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studentID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(`studentID`) REFERENCES `student` (`ID`)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5" name="Picture 4">
            <a:extLst>
              <a:ext uri="{FF2B5EF4-FFF2-40B4-BE49-F238E27FC236}">
                <a16:creationId xmlns:a16="http://schemas.microsoft.com/office/drawing/2014/main" id="{44DD2A8F-1D0F-4CD4-B7F3-F58BB11AFA2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016FE112-0B51-4BDC-8022-7EE6F1AB1B2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92432223"/>
      </p:ext>
    </p:extLst>
  </p:cSld>
  <p:clrMapOvr>
    <a:masterClrMapping/>
  </p:clrMapOvr>
  <p:transition/>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BCCD048C-3AC8-4342-8E46-8BC787FA0ADB}"/>
              </a:ext>
            </a:extLst>
          </p:cNvPr>
          <p:cNvSpPr/>
          <p:nvPr/>
        </p:nvSpPr>
        <p:spPr>
          <a:xfrm>
            <a:off x="3088872" y="3115119"/>
            <a:ext cx="6012668"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ALTER TABLE changes the structure of an existing table. </a:t>
            </a:r>
          </a:p>
        </p:txBody>
      </p:sp>
      <p:sp>
        <p:nvSpPr>
          <p:cNvPr id="5" name="Rectangle 4">
            <a:extLst>
              <a:ext uri="{FF2B5EF4-FFF2-40B4-BE49-F238E27FC236}">
                <a16:creationId xmlns:a16="http://schemas.microsoft.com/office/drawing/2014/main" id="{990FA9DC-DF78-4A3C-BD90-57D71F228C85}"/>
              </a:ext>
            </a:extLst>
          </p:cNvPr>
          <p:cNvSpPr/>
          <p:nvPr/>
        </p:nvSpPr>
        <p:spPr>
          <a:xfrm>
            <a:off x="262558" y="3933056"/>
            <a:ext cx="6092825" cy="1692771"/>
          </a:xfrm>
          <a:prstGeom prst="rect">
            <a:avLst/>
          </a:prstGeom>
        </p:spPr>
        <p:txBody>
          <a:bodyPr>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rename columns or the table.</a:t>
            </a:r>
          </a:p>
        </p:txBody>
      </p:sp>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305228"/>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190550" y="1484784"/>
            <a:ext cx="11593288" cy="4801314"/>
          </a:xfrm>
          <a:prstGeom prst="rect">
            <a:avLst/>
          </a:prstGeom>
        </p:spPr>
        <p:txBody>
          <a:bodyPr wrap="square">
            <a:spAutoFit/>
          </a:bodyPr>
          <a:lstStyle/>
          <a:p>
            <a:r>
              <a:rPr lang="en-IN" dirty="0">
                <a:solidFill>
                  <a:schemeClr val="tx1">
                    <a:lumMod val="95000"/>
                    <a:lumOff val="5000"/>
                  </a:schemeClr>
                </a:solidFill>
                <a:latin typeface="Segoe UI" panose="020B0502040204020203" pitchFamily="34" charset="0"/>
                <a:cs typeface="Segoe UI" panose="020B0502040204020203" pitchFamily="34" charset="0"/>
              </a:rPr>
              <a:t>ALTER TABLE tbl_name [alter_specification [, alter_specification] ...]</a:t>
            </a:r>
          </a:p>
          <a:p>
            <a:endParaRPr lang="en-IN" dirty="0">
              <a:solidFill>
                <a:schemeClr val="tx1">
                  <a:lumMod val="95000"/>
                  <a:lumOff val="5000"/>
                </a:schemeClr>
              </a:solidFill>
              <a:latin typeface="Segoe UI" panose="020B0502040204020203" pitchFamily="34" charset="0"/>
              <a:cs typeface="Segoe UI" panose="020B0502040204020203" pitchFamily="34" charset="0"/>
            </a:endParaRPr>
          </a:p>
          <a:p>
            <a:r>
              <a:rPr lang="en-IN" dirty="0">
                <a:solidFill>
                  <a:schemeClr val="tx1">
                    <a:lumMod val="95000"/>
                    <a:lumOff val="5000"/>
                  </a:schemeClr>
                </a:solidFill>
                <a:latin typeface="Segoe UI" panose="020B0502040204020203" pitchFamily="34" charset="0"/>
                <a:cs typeface="Segoe UI" panose="020B0502040204020203" pitchFamily="34" charset="0"/>
              </a:rPr>
              <a:t>alter_specification:</a:t>
            </a:r>
          </a:p>
          <a:p>
            <a:endParaRPr lang="en-IN" dirty="0">
              <a:solidFill>
                <a:schemeClr val="tx1">
                  <a:lumMod val="95000"/>
                  <a:lumOff val="5000"/>
                </a:schemeClr>
              </a:solidFill>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Segoe UI" panose="020B0502040204020203" pitchFamily="34" charset="0"/>
                <a:cs typeface="Segoe UI" panose="020B0502040204020203" pitchFamily="34" charset="0"/>
              </a:rPr>
              <a:t>| ADD [COLUMN] col_name column_definition [FIRST | AFTER col_name ]</a:t>
            </a:r>
          </a:p>
          <a:p>
            <a:pPr marL="285750" indent="-285750">
              <a:buFont typeface="Arial" panose="020B0604020202020204" pitchFamily="34" charset="0"/>
              <a:buChar char="•"/>
            </a:pPr>
            <a:r>
              <a:rPr lang="en-IN" dirty="0">
                <a:solidFill>
                  <a:schemeClr val="tx1">
                    <a:lumMod val="95000"/>
                    <a:lumOff val="5000"/>
                  </a:schemeClr>
                </a:solidFill>
                <a:latin typeface="Segoe UI" panose="020B0502040204020203" pitchFamily="34" charset="0"/>
                <a:cs typeface="Segoe UI" panose="020B0502040204020203" pitchFamily="34" charset="0"/>
              </a:rPr>
              <a:t>| ADD [COLUMN] (col_name column_definition,...)</a:t>
            </a:r>
          </a:p>
          <a:p>
            <a:pPr marL="285750" indent="-285750">
              <a:buFont typeface="Arial" panose="020B0604020202020204" pitchFamily="34" charset="0"/>
              <a:buChar char="•"/>
            </a:pPr>
            <a:r>
              <a:rPr lang="en-IN" dirty="0">
                <a:solidFill>
                  <a:schemeClr val="tx1">
                    <a:lumMod val="95000"/>
                    <a:lumOff val="5000"/>
                  </a:schemeClr>
                </a:solidFill>
                <a:latin typeface="Segoe UI" panose="020B0502040204020203" pitchFamily="34" charset="0"/>
                <a:cs typeface="Segoe UI" panose="020B0502040204020203" pitchFamily="34" charset="0"/>
              </a:rPr>
              <a:t>| ADD {INDEX|KEY} [index_name] (index_col_name,...)</a:t>
            </a:r>
          </a:p>
          <a:p>
            <a:pPr marL="285750" indent="-285750">
              <a:buFont typeface="Arial" panose="020B0604020202020204" pitchFamily="34" charset="0"/>
              <a:buChar char="•"/>
            </a:pPr>
            <a:r>
              <a:rPr lang="en-IN" dirty="0">
                <a:solidFill>
                  <a:schemeClr val="tx1">
                    <a:lumMod val="95000"/>
                    <a:lumOff val="5000"/>
                  </a:schemeClr>
                </a:solidFill>
                <a:latin typeface="Segoe UI" panose="020B0502040204020203" pitchFamily="34" charset="0"/>
                <a:cs typeface="Segoe UI" panose="020B0502040204020203" pitchFamily="34" charset="0"/>
              </a:rPr>
              <a:t>| ADD [CONSTRAINT [symbol]] PRIMARY KEY</a:t>
            </a:r>
          </a:p>
          <a:p>
            <a:pPr marL="285750" indent="-285750">
              <a:buFont typeface="Arial" panose="020B0604020202020204" pitchFamily="34" charset="0"/>
              <a:buChar char="•"/>
            </a:pPr>
            <a:r>
              <a:rPr lang="en-IN" dirty="0">
                <a:solidFill>
                  <a:schemeClr val="tx1">
                    <a:lumMod val="95000"/>
                    <a:lumOff val="5000"/>
                  </a:schemeClr>
                </a:solidFill>
                <a:latin typeface="Segoe UI" panose="020B0502040204020203" pitchFamily="34" charset="0"/>
                <a:cs typeface="Segoe UI" panose="020B0502040204020203" pitchFamily="34" charset="0"/>
              </a:rPr>
              <a:t>| ADD [CONSTRAINT [symbol]] UNIQUE KEY</a:t>
            </a:r>
          </a:p>
          <a:p>
            <a:pPr marL="285750" indent="-285750">
              <a:buFont typeface="Arial" panose="020B0604020202020204" pitchFamily="34" charset="0"/>
              <a:buChar char="•"/>
            </a:pPr>
            <a:r>
              <a:rPr lang="en-IN" dirty="0">
                <a:solidFill>
                  <a:schemeClr val="tx1">
                    <a:lumMod val="95000"/>
                    <a:lumOff val="5000"/>
                  </a:schemeClr>
                </a:solidFill>
                <a:latin typeface="Segoe UI" panose="020B0502040204020203" pitchFamily="34" charset="0"/>
                <a:cs typeface="Segoe UI" panose="020B0502040204020203" pitchFamily="34" charset="0"/>
              </a:rPr>
              <a:t>| ADD [CONSTRAINT [symbol]] FOREIGN KEY reference_definition</a:t>
            </a:r>
          </a:p>
          <a:p>
            <a:pPr marL="285750" indent="-285750">
              <a:buFont typeface="Arial" panose="020B0604020202020204" pitchFamily="34" charset="0"/>
              <a:buChar char="•"/>
            </a:pPr>
            <a:r>
              <a:rPr lang="en-IN" dirty="0">
                <a:solidFill>
                  <a:schemeClr val="tx1">
                    <a:lumMod val="95000"/>
                    <a:lumOff val="5000"/>
                  </a:schemeClr>
                </a:solidFill>
                <a:latin typeface="Segoe UI" panose="020B0502040204020203" pitchFamily="34" charset="0"/>
                <a:cs typeface="Segoe UI" panose="020B0502040204020203" pitchFamily="34" charset="0"/>
              </a:rPr>
              <a:t>| CHANGE [COLUMN] old_col_name new_col_name column_definition [FIRST|AFTER col_name]</a:t>
            </a:r>
          </a:p>
          <a:p>
            <a:pPr marL="285750" indent="-285750">
              <a:buFont typeface="Arial" panose="020B0604020202020204" pitchFamily="34" charset="0"/>
              <a:buChar char="•"/>
            </a:pPr>
            <a:r>
              <a:rPr lang="en-IN" dirty="0">
                <a:solidFill>
                  <a:schemeClr val="tx1">
                    <a:lumMod val="95000"/>
                    <a:lumOff val="5000"/>
                  </a:schemeClr>
                </a:solidFill>
                <a:latin typeface="Segoe UI" panose="020B0502040204020203" pitchFamily="34" charset="0"/>
                <a:cs typeface="Segoe UI" panose="020B0502040204020203" pitchFamily="34" charset="0"/>
              </a:rPr>
              <a:t>| MODIFY [COLUMN] col_name column_definition [FIRST | AFTER col_name]</a:t>
            </a:r>
          </a:p>
          <a:p>
            <a:pPr marL="285750" indent="-285750">
              <a:buFont typeface="Arial" panose="020B0604020202020204" pitchFamily="34" charset="0"/>
              <a:buChar char="•"/>
            </a:pPr>
            <a:r>
              <a:rPr lang="en-IN" dirty="0">
                <a:solidFill>
                  <a:schemeClr val="tx1">
                    <a:lumMod val="95000"/>
                    <a:lumOff val="5000"/>
                  </a:schemeClr>
                </a:solidFill>
                <a:latin typeface="Segoe UI" panose="020B0502040204020203" pitchFamily="34" charset="0"/>
                <a:cs typeface="Segoe UI" panose="020B0502040204020203" pitchFamily="34" charset="0"/>
              </a:rPr>
              <a:t>| DROP [COLUMN] col_name</a:t>
            </a:r>
          </a:p>
          <a:p>
            <a:pPr marL="285750" indent="-285750">
              <a:buFont typeface="Arial" panose="020B0604020202020204" pitchFamily="34" charset="0"/>
              <a:buChar char="•"/>
            </a:pPr>
            <a:r>
              <a:rPr lang="en-IN" dirty="0">
                <a:solidFill>
                  <a:schemeClr val="tx1">
                    <a:lumMod val="95000"/>
                    <a:lumOff val="5000"/>
                  </a:schemeClr>
                </a:solidFill>
                <a:latin typeface="Segoe UI" panose="020B0502040204020203" pitchFamily="34" charset="0"/>
                <a:cs typeface="Segoe UI" panose="020B0502040204020203" pitchFamily="34" charset="0"/>
              </a:rPr>
              <a:t>| DROP PRIMARY KEY</a:t>
            </a:r>
          </a:p>
          <a:p>
            <a:pPr marL="285750" indent="-285750">
              <a:buFont typeface="Arial" panose="020B0604020202020204" pitchFamily="34" charset="0"/>
              <a:buChar char="•"/>
            </a:pPr>
            <a:r>
              <a:rPr lang="en-IN" dirty="0">
                <a:solidFill>
                  <a:schemeClr val="tx1">
                    <a:lumMod val="95000"/>
                    <a:lumOff val="5000"/>
                  </a:schemeClr>
                </a:solidFill>
                <a:latin typeface="Segoe UI" panose="020B0502040204020203" pitchFamily="34" charset="0"/>
                <a:cs typeface="Segoe UI" panose="020B0502040204020203" pitchFamily="34" charset="0"/>
              </a:rPr>
              <a:t>| DROP {INDEX|KEY} index_name</a:t>
            </a:r>
          </a:p>
          <a:p>
            <a:pPr marL="285750" indent="-285750">
              <a:buFont typeface="Arial" panose="020B0604020202020204" pitchFamily="34" charset="0"/>
              <a:buChar char="•"/>
            </a:pPr>
            <a:r>
              <a:rPr lang="en-IN" dirty="0">
                <a:solidFill>
                  <a:schemeClr val="tx1">
                    <a:lumMod val="95000"/>
                    <a:lumOff val="5000"/>
                  </a:schemeClr>
                </a:solidFill>
                <a:latin typeface="Segoe UI" panose="020B0502040204020203" pitchFamily="34" charset="0"/>
                <a:cs typeface="Segoe UI" panose="020B0502040204020203" pitchFamily="34" charset="0"/>
              </a:rPr>
              <a:t>| DROP FOREIGN KEY fk_symbol</a:t>
            </a:r>
          </a:p>
          <a:p>
            <a:pPr marL="285750" indent="-285750">
              <a:buFont typeface="Arial" panose="020B0604020202020204" pitchFamily="34" charset="0"/>
              <a:buChar char="•"/>
            </a:pPr>
            <a:r>
              <a:rPr lang="en-IN" dirty="0">
                <a:solidFill>
                  <a:schemeClr val="tx1">
                    <a:lumMod val="95000"/>
                    <a:lumOff val="5000"/>
                  </a:schemeClr>
                </a:solidFill>
                <a:latin typeface="Segoe UI" panose="020B0502040204020203" pitchFamily="34" charset="0"/>
                <a:cs typeface="Segoe UI" panose="020B0502040204020203" pitchFamily="34" charset="0"/>
              </a:rPr>
              <a:t>| RENAME [TO|AS] new_tbl_name</a:t>
            </a:r>
          </a:p>
        </p:txBody>
      </p:sp>
      <p:pic>
        <p:nvPicPr>
          <p:cNvPr id="6" name="Picture 5">
            <a:extLst>
              <a:ext uri="{FF2B5EF4-FFF2-40B4-BE49-F238E27FC236}">
                <a16:creationId xmlns:a16="http://schemas.microsoft.com/office/drawing/2014/main" id="{C1EDA9AA-4740-4FE6-A791-91E021494DA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0B0CB633-64D9-409E-8F53-0AEF6000832A}"/>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9" name="Footer Placeholder 2">
            <a:extLst>
              <a:ext uri="{FF2B5EF4-FFF2-40B4-BE49-F238E27FC236}">
                <a16:creationId xmlns:a16="http://schemas.microsoft.com/office/drawing/2014/main" id="{5F061EC8-FA52-4D49-9D49-26DBA2A1CA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843052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88581" y="724686"/>
            <a:ext cx="6297699" cy="400058"/>
          </a:xfrm>
          <a:prstGeom prst="rect">
            <a:avLst/>
          </a:prstGeom>
        </p:spPr>
        <p:txBody>
          <a:bodyPr wrap="none">
            <a:spAutoFit/>
          </a:bodyPr>
          <a:lstStyle/>
          <a:p>
            <a:pPr fontAlgn="base"/>
            <a:r>
              <a:rPr lang="en-US" sz="2000" b="1" dirty="0">
                <a:solidFill>
                  <a:srgbClr val="444444"/>
                </a:solidFill>
                <a:latin typeface="Verdana" panose="020B0604030504040204"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59733295"/>
              </p:ext>
            </p:extLst>
          </p:nvPr>
        </p:nvGraphicFramePr>
        <p:xfrm>
          <a:off x="119320" y="1268760"/>
          <a:ext cx="11951772" cy="5070658"/>
        </p:xfrm>
        <a:graphic>
          <a:graphicData uri="http://schemas.openxmlformats.org/drawingml/2006/table">
            <a:tbl>
              <a:tblPr/>
              <a:tblGrid>
                <a:gridCol w="5975886">
                  <a:extLst>
                    <a:ext uri="{9D8B030D-6E8A-4147-A177-3AD203B41FA5}">
                      <a16:colId xmlns:a16="http://schemas.microsoft.com/office/drawing/2014/main" val="3406180870"/>
                    </a:ext>
                  </a:extLst>
                </a:gridCol>
                <a:gridCol w="5975886">
                  <a:extLst>
                    <a:ext uri="{9D8B030D-6E8A-4147-A177-3AD203B41FA5}">
                      <a16:colId xmlns:a16="http://schemas.microsoft.com/office/drawing/2014/main" val="814245111"/>
                    </a:ext>
                  </a:extLst>
                </a:gridCol>
              </a:tblGrid>
              <a:tr h="411360">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16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649251">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649251">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649251">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16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360">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923536">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and files.</a:t>
                      </a:r>
                      <a:endParaRPr lang="en-IN" sz="1800" b="0" dirty="0">
                        <a:effectLst/>
                        <a:latin typeface="Palatino Linotype" panose="02040502050505030304" pitchFamily="18" charset="0"/>
                      </a:endParaRP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pic>
        <p:nvPicPr>
          <p:cNvPr id="5" name="Picture 4">
            <a:extLst>
              <a:ext uri="{FF2B5EF4-FFF2-40B4-BE49-F238E27FC236}">
                <a16:creationId xmlns:a16="http://schemas.microsoft.com/office/drawing/2014/main" id="{A27B3625-3177-4F7B-8DD2-EBB262133C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A37546E5-3DF0-4D42-819A-E23A30D04C0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7731900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282439" y="1043069"/>
            <a:ext cx="11665296" cy="2769989"/>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Change Columns</a:t>
            </a:r>
            <a:r>
              <a:rPr lang="en-IN" dirty="0">
                <a:latin typeface="Palatino Linotype" panose="02040502050505030304" pitchFamily="18"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Modify Columns :- </a:t>
            </a:r>
            <a:r>
              <a:rPr lang="en-IN" dirty="0">
                <a:latin typeface="Palatino Linotype" panose="02040502050505030304" pitchFamily="18"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Dropping Columns :- </a:t>
            </a:r>
            <a:r>
              <a:rPr lang="en-IN" dirty="0">
                <a:latin typeface="Palatino Linotype" panose="02040502050505030304" pitchFamily="18"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282439" y="4221088"/>
            <a:ext cx="11665296" cy="1969770"/>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To convert a table from one storage engine to another, use an ALTER TABLE statement that indicates the new engine: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e.g.</a:t>
            </a: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ENGINE = InnoDB</a:t>
            </a: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B2F6B33-DE38-4FCC-A978-1BDD361FBDB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54269764"/>
      </p:ext>
    </p:extLst>
  </p:cSld>
  <p:clrMapOvr>
    <a:masterClrMapping/>
  </p:clrMapOvr>
  <p:transition/>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E4F8498B-A621-46FB-9E14-2D486B1505D4}"/>
              </a:ext>
            </a:extLst>
          </p:cNvPr>
          <p:cNvSpPr/>
          <p:nvPr/>
        </p:nvSpPr>
        <p:spPr>
          <a:xfrm>
            <a:off x="191018" y="3906922"/>
            <a:ext cx="10008644" cy="1754326"/>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ALTER</a:t>
            </a:r>
            <a:r>
              <a:rPr lang="en-IN" dirty="0">
                <a:solidFill>
                  <a:schemeClr val="tx1">
                    <a:lumMod val="95000"/>
                    <a:lumOff val="5000"/>
                  </a:schemeClr>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TABLE</a:t>
            </a:r>
            <a:r>
              <a:rPr lang="en-IN" dirty="0">
                <a:solidFill>
                  <a:schemeClr val="tx1">
                    <a:lumMod val="95000"/>
                    <a:lumOff val="5000"/>
                  </a:schemeClr>
                </a:solidFill>
                <a:latin typeface="Segoe UI" panose="020B0502040204020203" pitchFamily="34" charset="0"/>
                <a:cs typeface="Segoe UI" panose="020B0502040204020203" pitchFamily="34" charset="0"/>
              </a:rPr>
              <a:t> tbl_name [alter_specification [, alter_specification] ...]</a:t>
            </a:r>
          </a:p>
          <a:p>
            <a:endParaRPr lang="en-IN" dirty="0">
              <a:solidFill>
                <a:schemeClr val="tx1">
                  <a:lumMod val="95000"/>
                  <a:lumOff val="5000"/>
                </a:schemeClr>
              </a:solidFill>
              <a:latin typeface="Segoe UI" panose="020B0502040204020203" pitchFamily="34" charset="0"/>
              <a:cs typeface="Segoe UI" panose="020B0502040204020203" pitchFamily="34" charset="0"/>
            </a:endParaRPr>
          </a:p>
          <a:p>
            <a:r>
              <a:rPr lang="en-IN" dirty="0">
                <a:solidFill>
                  <a:schemeClr val="tx1">
                    <a:lumMod val="95000"/>
                    <a:lumOff val="5000"/>
                  </a:schemeClr>
                </a:solidFill>
                <a:latin typeface="Segoe UI" panose="020B0502040204020203" pitchFamily="34" charset="0"/>
                <a:cs typeface="Segoe UI" panose="020B0502040204020203" pitchFamily="34" charset="0"/>
              </a:rPr>
              <a:t>alter_specification</a:t>
            </a:r>
          </a:p>
          <a:p>
            <a:endParaRPr lang="en-IN" dirty="0">
              <a:solidFill>
                <a:schemeClr val="tx1">
                  <a:lumMod val="95000"/>
                  <a:lumOff val="5000"/>
                </a:schemeClr>
              </a:solidFill>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ADD</a:t>
            </a:r>
            <a:r>
              <a:rPr lang="en-IN" dirty="0">
                <a:solidFill>
                  <a:schemeClr val="tx1">
                    <a:lumMod val="95000"/>
                    <a:lumOff val="5000"/>
                  </a:schemeClr>
                </a:solidFill>
                <a:latin typeface="Segoe UI" panose="020B0502040204020203" pitchFamily="34" charset="0"/>
                <a:cs typeface="Segoe UI" panose="020B0502040204020203" pitchFamily="34" charset="0"/>
              </a:rPr>
              <a:t> [COLUMN] col_name column_definition [FIRST | AFTER col_name ]</a:t>
            </a:r>
          </a:p>
          <a:p>
            <a:pPr marL="285750" indent="-285750">
              <a:buFont typeface="Arial" panose="020B0604020202020204" pitchFamily="34" charset="0"/>
              <a:buChar char="•"/>
            </a:pPr>
            <a:r>
              <a:rPr lang="en-IN" dirty="0">
                <a:solidFill>
                  <a:schemeClr val="tx1">
                    <a:lumMod val="95000"/>
                    <a:lumOff val="5000"/>
                  </a:schemeClr>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ADD</a:t>
            </a:r>
            <a:r>
              <a:rPr lang="en-IN" dirty="0">
                <a:solidFill>
                  <a:schemeClr val="tx1">
                    <a:lumMod val="95000"/>
                    <a:lumOff val="5000"/>
                  </a:schemeClr>
                </a:solidFill>
                <a:latin typeface="Segoe UI" panose="020B0502040204020203" pitchFamily="34" charset="0"/>
                <a:cs typeface="Segoe UI" panose="020B0502040204020203" pitchFamily="34" charset="0"/>
              </a:rPr>
              <a:t> [COLUMN] (col_name column_definition,...)</a:t>
            </a:r>
          </a:p>
        </p:txBody>
      </p:sp>
      <p:sp>
        <p:nvSpPr>
          <p:cNvPr id="8" name="Rectangle 7">
            <a:extLst>
              <a:ext uri="{FF2B5EF4-FFF2-40B4-BE49-F238E27FC236}">
                <a16:creationId xmlns:a16="http://schemas.microsoft.com/office/drawing/2014/main" id="{DCABB0F7-8533-4605-A541-9EC1AFBEAF10}"/>
              </a:ext>
            </a:extLst>
          </p:cNvPr>
          <p:cNvSpPr/>
          <p:nvPr/>
        </p:nvSpPr>
        <p:spPr>
          <a:xfrm>
            <a:off x="191018"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499910941"/>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Add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a16="http://schemas.microsoft.com/office/drawing/2014/main" id="{014E1D01-2FA6-4420-9FF5-0FE188DCAFAD}"/>
              </a:ext>
            </a:extLst>
          </p:cNvPr>
          <p:cNvSpPr/>
          <p:nvPr/>
        </p:nvSpPr>
        <p:spPr>
          <a:xfrm>
            <a:off x="120835" y="1087576"/>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C00000"/>
                </a:solidFill>
                <a:latin typeface="Liberation Mono"/>
                <a:cs typeface="Arial" panose="020B0604020202020204" pitchFamily="34" charset="0"/>
              </a:rPr>
              <a:t>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234848" y="1057552"/>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unique</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auto</a:t>
            </a:r>
            <a:r>
              <a:rPr lang="en-IN" dirty="0">
                <a:latin typeface="Liberation Mono"/>
                <a:cs typeface="Arial" panose="020B0604020202020204" pitchFamily="34" charset="0"/>
              </a:rPr>
              <a:t>_</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increment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3" cstate="print"/>
          <a:stretch>
            <a:fillRect/>
          </a:stretch>
        </p:blipFill>
        <p:spPr>
          <a:xfrm>
            <a:off x="0" y="2564904"/>
            <a:ext cx="5955565"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4082" y="4347660"/>
            <a:ext cx="5837022"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(114, 2005,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4" cstate="print"/>
          <a:stretch>
            <a:fillRect/>
          </a:stretch>
        </p:blipFill>
        <p:spPr>
          <a:xfrm>
            <a:off x="6234848" y="2595588"/>
            <a:ext cx="5614892" cy="1980131"/>
          </a:xfrm>
          <a:prstGeom prst="rect">
            <a:avLst/>
          </a:prstGeom>
        </p:spPr>
      </p:pic>
    </p:spTree>
    <p:extLst>
      <p:ext uri="{BB962C8B-B14F-4D97-AF65-F5344CB8AC3E}">
        <p14:creationId xmlns:p14="http://schemas.microsoft.com/office/powerpoint/2010/main" val="2028301600"/>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3DD6E901-4817-47BA-8D2A-EC55F41E7206}"/>
              </a:ext>
            </a:extLst>
          </p:cNvPr>
          <p:cNvSpPr/>
          <p:nvPr/>
        </p:nvSpPr>
        <p:spPr>
          <a:xfrm>
            <a:off x="191018" y="3895888"/>
            <a:ext cx="10008644" cy="1477328"/>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ALTER</a:t>
            </a:r>
            <a:r>
              <a:rPr lang="en-IN" dirty="0">
                <a:solidFill>
                  <a:schemeClr val="tx1">
                    <a:lumMod val="95000"/>
                    <a:lumOff val="5000"/>
                  </a:schemeClr>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TABLE</a:t>
            </a:r>
            <a:r>
              <a:rPr lang="en-IN" dirty="0">
                <a:solidFill>
                  <a:schemeClr val="tx1">
                    <a:lumMod val="95000"/>
                    <a:lumOff val="5000"/>
                  </a:schemeClr>
                </a:solidFill>
                <a:latin typeface="Segoe UI" panose="020B0502040204020203" pitchFamily="34" charset="0"/>
                <a:cs typeface="Segoe UI" panose="020B0502040204020203" pitchFamily="34" charset="0"/>
              </a:rPr>
              <a:t> tbl_name [alter_specification [, alter_specification] ...]</a:t>
            </a:r>
          </a:p>
          <a:p>
            <a:endParaRPr lang="en-IN" dirty="0">
              <a:solidFill>
                <a:schemeClr val="tx1">
                  <a:lumMod val="95000"/>
                  <a:lumOff val="5000"/>
                </a:schemeClr>
              </a:solidFill>
              <a:latin typeface="Segoe UI" panose="020B0502040204020203" pitchFamily="34" charset="0"/>
              <a:cs typeface="Segoe UI" panose="020B0502040204020203" pitchFamily="34" charset="0"/>
            </a:endParaRPr>
          </a:p>
          <a:p>
            <a:r>
              <a:rPr lang="en-IN" dirty="0">
                <a:solidFill>
                  <a:schemeClr val="tx1">
                    <a:lumMod val="95000"/>
                    <a:lumOff val="5000"/>
                  </a:schemeClr>
                </a:solidFill>
                <a:latin typeface="Segoe UI" panose="020B0502040204020203" pitchFamily="34" charset="0"/>
                <a:cs typeface="Segoe UI" panose="020B0502040204020203" pitchFamily="34" charset="0"/>
              </a:rPr>
              <a:t>alter_specification</a:t>
            </a:r>
          </a:p>
          <a:p>
            <a:endParaRPr lang="en-IN" dirty="0">
              <a:solidFill>
                <a:schemeClr val="tx1">
                  <a:lumMod val="95000"/>
                  <a:lumOff val="5000"/>
                </a:schemeClr>
              </a:solidFill>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MODIFY</a:t>
            </a:r>
            <a:r>
              <a:rPr lang="en-IN" dirty="0">
                <a:solidFill>
                  <a:schemeClr val="tx1">
                    <a:lumMod val="95000"/>
                    <a:lumOff val="5000"/>
                  </a:schemeClr>
                </a:solidFill>
                <a:latin typeface="Segoe UI" panose="020B0502040204020203" pitchFamily="34" charset="0"/>
                <a:cs typeface="Segoe UI" panose="020B0502040204020203" pitchFamily="34" charset="0"/>
              </a:rPr>
              <a:t> [COLUMN] col_name column_definition [FIRST | AFTER col_name]</a:t>
            </a:r>
          </a:p>
        </p:txBody>
      </p:sp>
      <p:sp>
        <p:nvSpPr>
          <p:cNvPr id="8" name="Rectangle 7">
            <a:extLst>
              <a:ext uri="{FF2B5EF4-FFF2-40B4-BE49-F238E27FC236}">
                <a16:creationId xmlns:a16="http://schemas.microsoft.com/office/drawing/2014/main" id="{1CCF7153-E32C-42AB-852E-2A2341E0AD98}"/>
              </a:ext>
            </a:extLst>
          </p:cNvPr>
          <p:cNvSpPr/>
          <p:nvPr/>
        </p:nvSpPr>
        <p:spPr>
          <a:xfrm>
            <a:off x="191018"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581654155"/>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Modify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a16="http://schemas.microsoft.com/office/drawing/2014/main" id="{014E1D01-2FA6-4420-9FF5-0FE188DCAFAD}"/>
              </a:ext>
            </a:extLst>
          </p:cNvPr>
          <p:cNvSpPr/>
          <p:nvPr/>
        </p:nvSpPr>
        <p:spPr>
          <a:xfrm>
            <a:off x="290867" y="692696"/>
            <a:ext cx="4104456" cy="2308324"/>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C00000"/>
                </a:solidFill>
                <a:latin typeface="Liberation Mono"/>
                <a:cs typeface="Arial" panose="020B0604020202020204" pitchFamily="34" charset="0"/>
              </a:rPr>
              <a:t>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158" y="692696"/>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3" cstate="print"/>
          <a:stretch>
            <a:fillRect/>
          </a:stretch>
        </p:blipFill>
        <p:spPr>
          <a:xfrm>
            <a:off x="123517" y="3014814"/>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4" cstate="print"/>
          <a:stretch>
            <a:fillRect/>
          </a:stretch>
        </p:blipFill>
        <p:spPr>
          <a:xfrm>
            <a:off x="5882434" y="2952804"/>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3375" y="5180999"/>
            <a:ext cx="11742471"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 'A1', 'silver', '1000');</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 'AC1', 'white', '1000');</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 'D2', 'black', '1000');</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(114, 2005, 'Toyota', 'XL', 'red', '1000');</a:t>
            </a:r>
          </a:p>
        </p:txBody>
      </p:sp>
    </p:spTree>
    <p:extLst>
      <p:ext uri="{BB962C8B-B14F-4D97-AF65-F5344CB8AC3E}">
        <p14:creationId xmlns:p14="http://schemas.microsoft.com/office/powerpoint/2010/main" val="3184724118"/>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Rectangle 4">
            <a:extLst>
              <a:ext uri="{FF2B5EF4-FFF2-40B4-BE49-F238E27FC236}">
                <a16:creationId xmlns:a16="http://schemas.microsoft.com/office/drawing/2014/main" id="{F1F72D3B-F957-430F-BF3E-94F25B5CEEFC}"/>
              </a:ext>
            </a:extLst>
          </p:cNvPr>
          <p:cNvSpPr/>
          <p:nvPr/>
        </p:nvSpPr>
        <p:spPr>
          <a:xfrm>
            <a:off x="191018" y="3895888"/>
            <a:ext cx="11592820" cy="1477328"/>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ALTER</a:t>
            </a:r>
            <a:r>
              <a:rPr lang="en-IN" dirty="0">
                <a:solidFill>
                  <a:schemeClr val="tx1">
                    <a:lumMod val="95000"/>
                    <a:lumOff val="5000"/>
                  </a:schemeClr>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TABLE</a:t>
            </a:r>
            <a:r>
              <a:rPr lang="en-IN" dirty="0">
                <a:solidFill>
                  <a:schemeClr val="tx1">
                    <a:lumMod val="95000"/>
                    <a:lumOff val="5000"/>
                  </a:schemeClr>
                </a:solidFill>
                <a:latin typeface="Segoe UI" panose="020B0502040204020203" pitchFamily="34" charset="0"/>
                <a:cs typeface="Segoe UI" panose="020B0502040204020203" pitchFamily="34" charset="0"/>
              </a:rPr>
              <a:t> tbl_name [alter_specification [, alter_specification] ...]</a:t>
            </a:r>
          </a:p>
          <a:p>
            <a:endParaRPr lang="en-IN" dirty="0">
              <a:solidFill>
                <a:schemeClr val="tx1">
                  <a:lumMod val="95000"/>
                  <a:lumOff val="5000"/>
                </a:schemeClr>
              </a:solidFill>
              <a:latin typeface="Segoe UI" panose="020B0502040204020203" pitchFamily="34" charset="0"/>
              <a:cs typeface="Segoe UI" panose="020B0502040204020203" pitchFamily="34" charset="0"/>
            </a:endParaRPr>
          </a:p>
          <a:p>
            <a:r>
              <a:rPr lang="en-IN" dirty="0">
                <a:solidFill>
                  <a:schemeClr val="tx1">
                    <a:lumMod val="95000"/>
                    <a:lumOff val="5000"/>
                  </a:schemeClr>
                </a:solidFill>
                <a:latin typeface="Segoe UI" panose="020B0502040204020203" pitchFamily="34" charset="0"/>
                <a:cs typeface="Segoe UI" panose="020B0502040204020203" pitchFamily="34" charset="0"/>
              </a:rPr>
              <a:t>alter_specification</a:t>
            </a:r>
          </a:p>
          <a:p>
            <a:endParaRPr lang="en-IN" dirty="0">
              <a:solidFill>
                <a:schemeClr val="tx1">
                  <a:lumMod val="95000"/>
                  <a:lumOff val="5000"/>
                </a:schemeClr>
              </a:solidFill>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CHANGE</a:t>
            </a:r>
            <a:r>
              <a:rPr lang="en-IN" dirty="0">
                <a:solidFill>
                  <a:schemeClr val="tx1">
                    <a:lumMod val="95000"/>
                    <a:lumOff val="5000"/>
                  </a:schemeClr>
                </a:solidFill>
                <a:latin typeface="Segoe UI" panose="020B0502040204020203" pitchFamily="34" charset="0"/>
                <a:cs typeface="Segoe UI" panose="020B0502040204020203" pitchFamily="34" charset="0"/>
              </a:rPr>
              <a:t> [COLUMN] old_col_name new_col_name column_definition [ FIRST | AFTER col_name ] </a:t>
            </a:r>
          </a:p>
        </p:txBody>
      </p:sp>
      <p:sp>
        <p:nvSpPr>
          <p:cNvPr id="7" name="Rectangle 6">
            <a:extLst>
              <a:ext uri="{FF2B5EF4-FFF2-40B4-BE49-F238E27FC236}">
                <a16:creationId xmlns:a16="http://schemas.microsoft.com/office/drawing/2014/main" id="{7DBEE7C2-6CF0-4D31-AC68-B7740937C85D}"/>
              </a:ext>
            </a:extLst>
          </p:cNvPr>
          <p:cNvSpPr/>
          <p:nvPr/>
        </p:nvSpPr>
        <p:spPr>
          <a:xfrm>
            <a:off x="191018"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167939715"/>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Change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5" name="Rectangle 14">
            <a:extLst>
              <a:ext uri="{FF2B5EF4-FFF2-40B4-BE49-F238E27FC236}">
                <a16:creationId xmlns:a16="http://schemas.microsoft.com/office/drawing/2014/main" id="{F68E6F47-849A-46C3-B711-548DAEDCBE91}"/>
              </a:ext>
            </a:extLst>
          </p:cNvPr>
          <p:cNvSpPr/>
          <p:nvPr/>
        </p:nvSpPr>
        <p:spPr>
          <a:xfrm>
            <a:off x="5613695" y="1124744"/>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A10F3ABF-BEAB-4314-B313-D4ECC60C9CF2}"/>
              </a:ext>
            </a:extLst>
          </p:cNvPr>
          <p:cNvSpPr/>
          <p:nvPr/>
        </p:nvSpPr>
        <p:spPr>
          <a:xfrm>
            <a:off x="334567" y="1124744"/>
            <a:ext cx="4752528" cy="2308324"/>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3" cstate="print"/>
          <a:stretch>
            <a:fillRect/>
          </a:stretch>
        </p:blipFill>
        <p:spPr>
          <a:xfrm>
            <a:off x="118542" y="3648973"/>
            <a:ext cx="5603491" cy="1940267"/>
          </a:xfrm>
          <a:prstGeom prst="rect">
            <a:avLst/>
          </a:prstGeom>
        </p:spPr>
      </p:pic>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4" cstate="print"/>
          <a:stretch>
            <a:fillRect/>
          </a:stretch>
        </p:blipFill>
        <p:spPr>
          <a:xfrm>
            <a:off x="5807174" y="3622760"/>
            <a:ext cx="5792732" cy="1966480"/>
          </a:xfrm>
          <a:prstGeom prst="rect">
            <a:avLst/>
          </a:prstGeom>
        </p:spPr>
      </p:pic>
    </p:spTree>
    <p:extLst>
      <p:ext uri="{BB962C8B-B14F-4D97-AF65-F5344CB8AC3E}">
        <p14:creationId xmlns:p14="http://schemas.microsoft.com/office/powerpoint/2010/main" val="3022536653"/>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Change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5" name="Rectangle 14">
            <a:extLst>
              <a:ext uri="{FF2B5EF4-FFF2-40B4-BE49-F238E27FC236}">
                <a16:creationId xmlns:a16="http://schemas.microsoft.com/office/drawing/2014/main" id="{F68E6F47-849A-46C3-B711-548DAEDCBE91}"/>
              </a:ext>
            </a:extLst>
          </p:cNvPr>
          <p:cNvSpPr/>
          <p:nvPr/>
        </p:nvSpPr>
        <p:spPr>
          <a:xfrm>
            <a:off x="240250" y="509854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9" name="Rectangle 8">
            <a:extLst>
              <a:ext uri="{FF2B5EF4-FFF2-40B4-BE49-F238E27FC236}">
                <a16:creationId xmlns:a16="http://schemas.microsoft.com/office/drawing/2014/main" id="{FB128184-D43F-43F2-8DD6-75DFE1D4ED10}"/>
              </a:ext>
            </a:extLst>
          </p:cNvPr>
          <p:cNvSpPr/>
          <p:nvPr/>
        </p:nvSpPr>
        <p:spPr>
          <a:xfrm>
            <a:off x="329669" y="893619"/>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094" y="893619"/>
            <a:ext cx="67736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0250" y="292494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0250" y="5918577"/>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NULL, curdate(), curtime());</a:t>
            </a:r>
            <a:endParaRPr lang="en-IN" dirty="0">
              <a:latin typeface="Liberation Mono"/>
            </a:endParaRPr>
          </a:p>
        </p:txBody>
      </p:sp>
    </p:spTree>
    <p:extLst>
      <p:ext uri="{BB962C8B-B14F-4D97-AF65-F5344CB8AC3E}">
        <p14:creationId xmlns:p14="http://schemas.microsoft.com/office/powerpoint/2010/main" val="1900978705"/>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Rectangle 4">
            <a:extLst>
              <a:ext uri="{FF2B5EF4-FFF2-40B4-BE49-F238E27FC236}">
                <a16:creationId xmlns:a16="http://schemas.microsoft.com/office/drawing/2014/main" id="{ADDDADCE-6DDD-4496-8C2B-4D014B6C4DB3}"/>
              </a:ext>
            </a:extLst>
          </p:cNvPr>
          <p:cNvSpPr/>
          <p:nvPr/>
        </p:nvSpPr>
        <p:spPr>
          <a:xfrm>
            <a:off x="191018" y="3895888"/>
            <a:ext cx="10008644" cy="1477328"/>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ALTER</a:t>
            </a:r>
            <a:r>
              <a:rPr lang="en-IN" dirty="0">
                <a:solidFill>
                  <a:schemeClr val="tx1">
                    <a:lumMod val="95000"/>
                    <a:lumOff val="5000"/>
                  </a:schemeClr>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TABLE</a:t>
            </a:r>
            <a:r>
              <a:rPr lang="en-IN" dirty="0">
                <a:solidFill>
                  <a:schemeClr val="tx1">
                    <a:lumMod val="95000"/>
                    <a:lumOff val="5000"/>
                  </a:schemeClr>
                </a:solidFill>
                <a:latin typeface="Segoe UI" panose="020B0502040204020203" pitchFamily="34" charset="0"/>
                <a:cs typeface="Segoe UI" panose="020B0502040204020203" pitchFamily="34" charset="0"/>
              </a:rPr>
              <a:t> tbl_name [alter_specification [, alter_specification] ...]</a:t>
            </a:r>
          </a:p>
          <a:p>
            <a:endParaRPr lang="en-IN" dirty="0">
              <a:solidFill>
                <a:schemeClr val="tx1">
                  <a:lumMod val="95000"/>
                  <a:lumOff val="5000"/>
                </a:schemeClr>
              </a:solidFill>
              <a:latin typeface="Segoe UI" panose="020B0502040204020203" pitchFamily="34" charset="0"/>
              <a:cs typeface="Segoe UI" panose="020B0502040204020203" pitchFamily="34" charset="0"/>
            </a:endParaRPr>
          </a:p>
          <a:p>
            <a:r>
              <a:rPr lang="en-IN" dirty="0">
                <a:solidFill>
                  <a:schemeClr val="tx1">
                    <a:lumMod val="95000"/>
                    <a:lumOff val="5000"/>
                  </a:schemeClr>
                </a:solidFill>
                <a:latin typeface="Segoe UI" panose="020B0502040204020203" pitchFamily="34" charset="0"/>
                <a:cs typeface="Segoe UI" panose="020B0502040204020203" pitchFamily="34" charset="0"/>
              </a:rPr>
              <a:t>alter_specification</a:t>
            </a:r>
          </a:p>
          <a:p>
            <a:endParaRPr lang="en-IN" dirty="0">
              <a:solidFill>
                <a:schemeClr val="tx1">
                  <a:lumMod val="95000"/>
                  <a:lumOff val="5000"/>
                </a:schemeClr>
              </a:solidFill>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DROP</a:t>
            </a:r>
            <a:r>
              <a:rPr lang="en-IN" dirty="0">
                <a:solidFill>
                  <a:schemeClr val="tx1">
                    <a:lumMod val="95000"/>
                    <a:lumOff val="5000"/>
                  </a:schemeClr>
                </a:solidFill>
                <a:latin typeface="Segoe UI" panose="020B0502040204020203" pitchFamily="34" charset="0"/>
                <a:cs typeface="Segoe UI" panose="020B0502040204020203" pitchFamily="34" charset="0"/>
              </a:rPr>
              <a:t> [COLUMN] col_name</a:t>
            </a:r>
          </a:p>
        </p:txBody>
      </p:sp>
      <p:sp>
        <p:nvSpPr>
          <p:cNvPr id="7" name="Rectangle 6">
            <a:extLst>
              <a:ext uri="{FF2B5EF4-FFF2-40B4-BE49-F238E27FC236}">
                <a16:creationId xmlns:a16="http://schemas.microsoft.com/office/drawing/2014/main" id="{93A0A827-DBA9-419C-80B6-F47404C0DE94}"/>
              </a:ext>
            </a:extLst>
          </p:cNvPr>
          <p:cNvSpPr/>
          <p:nvPr/>
        </p:nvSpPr>
        <p:spPr>
          <a:xfrm>
            <a:off x="191018"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94104961"/>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Drop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Rectangle 16">
            <a:extLst>
              <a:ext uri="{FF2B5EF4-FFF2-40B4-BE49-F238E27FC236}">
                <a16:creationId xmlns:a16="http://schemas.microsoft.com/office/drawing/2014/main" id="{67252642-683F-4838-92AA-6D492EB23B05}"/>
              </a:ext>
            </a:extLst>
          </p:cNvPr>
          <p:cNvSpPr/>
          <p:nvPr/>
        </p:nvSpPr>
        <p:spPr>
          <a:xfrm>
            <a:off x="5735166" y="1182247"/>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3D46B735-BFDA-47BE-A6C4-A64E4224796A}"/>
              </a:ext>
            </a:extLst>
          </p:cNvPr>
          <p:cNvSpPr/>
          <p:nvPr/>
        </p:nvSpPr>
        <p:spPr>
          <a:xfrm>
            <a:off x="334566" y="1182247"/>
            <a:ext cx="4464027" cy="2308324"/>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model_color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3" cstate="print"/>
          <a:stretch>
            <a:fillRect/>
          </a:stretch>
        </p:blipFill>
        <p:spPr>
          <a:xfrm>
            <a:off x="118542"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4" cstate="print"/>
          <a:stretch>
            <a:fillRect/>
          </a:stretch>
        </p:blipFill>
        <p:spPr>
          <a:xfrm>
            <a:off x="5863732" y="3600118"/>
            <a:ext cx="5293038" cy="1250266"/>
          </a:xfrm>
          <a:prstGeom prst="rect">
            <a:avLst/>
          </a:prstGeom>
        </p:spPr>
      </p:pic>
    </p:spTree>
    <p:extLst>
      <p:ext uri="{BB962C8B-B14F-4D97-AF65-F5344CB8AC3E}">
        <p14:creationId xmlns:p14="http://schemas.microsoft.com/office/powerpoint/2010/main" val="13111250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448"/>
            <a:ext cx="9142809" cy="584699"/>
          </a:xfrm>
          <a:prstGeom prst="rect">
            <a:avLst/>
          </a:prstGeom>
          <a:noFill/>
        </p:spPr>
        <p:txBody>
          <a:bodyPr wrap="square">
            <a:spAutoFit/>
          </a:bodyPr>
          <a:lstStyle/>
          <a:p>
            <a:pPr algn="r"/>
            <a:r>
              <a:rPr lang="en-IN" sz="3200" b="1" i="1" dirty="0">
                <a:latin typeface="Arial" pitchFamily="34" charset="0"/>
                <a:cs typeface="Arial" pitchFamily="34" charset="0"/>
              </a:rPr>
              <a:t>relational database management system?</a:t>
            </a:r>
            <a:r>
              <a:rPr lang="en-US" sz="3200" b="1" i="1" dirty="0">
                <a:latin typeface="Arial" pitchFamily="34" charset="0"/>
                <a:cs typeface="Arial" pitchFamily="34" charset="0"/>
              </a:rPr>
              <a:t> </a:t>
            </a:r>
            <a:r>
              <a:rPr lang="en-IN" sz="3200" b="1" i="1" dirty="0">
                <a:latin typeface="Arial" pitchFamily="34" charset="0"/>
                <a:cs typeface="Arial" pitchFamily="34" charset="0"/>
              </a:rPr>
              <a:t> </a:t>
            </a:r>
          </a:p>
        </p:txBody>
      </p:sp>
      <p:sp>
        <p:nvSpPr>
          <p:cNvPr id="2" name="Rectangle 1"/>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9133" y="2426392"/>
            <a:ext cx="4911987" cy="1272651"/>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61547" y="3728152"/>
            <a:ext cx="1301829" cy="130182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75185" y="4251475"/>
            <a:ext cx="3455934" cy="2201467"/>
          </a:xfrm>
          <a:prstGeom prst="rect">
            <a:avLst/>
          </a:prstGeom>
        </p:spPr>
      </p:pic>
      <p:sp>
        <p:nvSpPr>
          <p:cNvPr id="8" name="Rectangle 7">
            <a:extLst>
              <a:ext uri="{FF2B5EF4-FFF2-40B4-BE49-F238E27FC236}">
                <a16:creationId xmlns:a16="http://schemas.microsoft.com/office/drawing/2014/main" id="{98B98928-9ADD-41A9-8076-C44946E143A6}"/>
              </a:ext>
            </a:extLst>
          </p:cNvPr>
          <p:cNvSpPr/>
          <p:nvPr/>
        </p:nvSpPr>
        <p:spPr>
          <a:xfrm>
            <a:off x="407315" y="914727"/>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B9A4D472-2C7B-4A87-8C8A-72269430BEB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0AB5CFED-6A13-48E5-97DC-E6E614E1B6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0880068"/>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a16="http://schemas.microsoft.com/office/drawing/2014/main" id="{014E1D01-2FA6-4420-9FF5-0FE188DCAFAD}"/>
              </a:ext>
            </a:extLst>
          </p:cNvPr>
          <p:cNvSpPr/>
          <p:nvPr/>
        </p:nvSpPr>
        <p:spPr>
          <a:xfrm>
            <a:off x="622599"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C00000"/>
                </a:solidFill>
                <a:latin typeface="Liberation Mono"/>
                <a:cs typeface="Arial" panose="020B0604020202020204" pitchFamily="34" charset="0"/>
              </a:rPr>
              <a:t>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951191" y="1159157"/>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5951191" y="763314"/>
            <a:ext cx="3332964"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22599" y="3157337"/>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2599" y="763314"/>
            <a:ext cx="1681871"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22599" y="2710815"/>
            <a:ext cx="1965603"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5951191" y="3140968"/>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5960967" y="2708920"/>
            <a:ext cx="2180405"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22598" y="4989475"/>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18" name="Rectangle 17">
            <a:extLst>
              <a:ext uri="{FF2B5EF4-FFF2-40B4-BE49-F238E27FC236}">
                <a16:creationId xmlns:a16="http://schemas.microsoft.com/office/drawing/2014/main" id="{93FD1A32-1F80-4437-B196-5E645FC50866}"/>
              </a:ext>
            </a:extLst>
          </p:cNvPr>
          <p:cNvSpPr/>
          <p:nvPr/>
        </p:nvSpPr>
        <p:spPr>
          <a:xfrm>
            <a:off x="622599" y="4542953"/>
            <a:ext cx="1948162"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DROP columns</a:t>
            </a: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28952648"/>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2856"/>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pic>
        <p:nvPicPr>
          <p:cNvPr id="4" name="Picture 3">
            <a:extLst>
              <a:ext uri="{FF2B5EF4-FFF2-40B4-BE49-F238E27FC236}">
                <a16:creationId xmlns:a16="http://schemas.microsoft.com/office/drawing/2014/main" id="{7A3E1CAF-1280-45EF-8DBE-7B7B632675D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07DE61FC-B02B-4685-8E68-F98207D4E0FA}"/>
              </a:ext>
            </a:extLst>
          </p:cNvPr>
          <p:cNvSpPr/>
          <p:nvPr/>
        </p:nvSpPr>
        <p:spPr>
          <a:xfrm>
            <a:off x="3754945" y="2924660"/>
            <a:ext cx="4680521"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TABLE removes one or more tables. </a:t>
            </a:r>
          </a:p>
        </p:txBody>
      </p:sp>
      <p:sp>
        <p:nvSpPr>
          <p:cNvPr id="7" name="Rectangle 6">
            <a:extLst>
              <a:ext uri="{FF2B5EF4-FFF2-40B4-BE49-F238E27FC236}">
                <a16:creationId xmlns:a16="http://schemas.microsoft.com/office/drawing/2014/main" id="{749322DB-FDB9-4040-BF03-C576238E2C97}"/>
              </a:ext>
            </a:extLst>
          </p:cNvPr>
          <p:cNvSpPr/>
          <p:nvPr/>
        </p:nvSpPr>
        <p:spPr>
          <a:xfrm>
            <a:off x="406574" y="3502204"/>
            <a:ext cx="11161240" cy="2677656"/>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DELETE operations can be rolled back (undone), while DROP and TRUNCATE operations cannot be rolled back.</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will not drops any view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also drops any triggers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also drops any index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If you try to drop a parent table, it will not get dropped.</a:t>
            </a:r>
            <a:endParaRPr lang="en-IN" dirty="0">
              <a:latin typeface="Palatino Linotype" panose="02040502050505030304" pitchFamily="18" charset="0"/>
              <a:cs typeface="Arial" panose="020B0604020202020204" pitchFamily="34" charset="0"/>
            </a:endParaRPr>
          </a:p>
        </p:txBody>
      </p:sp>
      <p:sp>
        <p:nvSpPr>
          <p:cNvPr id="8" name="Footer Placeholder 2">
            <a:extLst>
              <a:ext uri="{FF2B5EF4-FFF2-40B4-BE49-F238E27FC236}">
                <a16:creationId xmlns:a16="http://schemas.microsoft.com/office/drawing/2014/main" id="{D5515DE3-8B59-43B9-9759-A7C6076B715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74009359"/>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Drop Table</a:t>
            </a:r>
          </a:p>
        </p:txBody>
      </p:sp>
      <p:sp>
        <p:nvSpPr>
          <p:cNvPr id="6" name="Rectangle 5"/>
          <p:cNvSpPr/>
          <p:nvPr/>
        </p:nvSpPr>
        <p:spPr>
          <a:xfrm>
            <a:off x="208484" y="1419237"/>
            <a:ext cx="8838049" cy="369332"/>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DROP</a:t>
            </a:r>
            <a:r>
              <a:rPr lang="en-IN" dirty="0">
                <a:solidFill>
                  <a:schemeClr val="tx1">
                    <a:lumMod val="95000"/>
                    <a:lumOff val="5000"/>
                  </a:schemeClr>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TEMPORARY</a:t>
            </a:r>
            <a:r>
              <a:rPr lang="en-IN" dirty="0">
                <a:solidFill>
                  <a:schemeClr val="tx1">
                    <a:lumMod val="95000"/>
                    <a:lumOff val="5000"/>
                  </a:schemeClr>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TABLE</a:t>
            </a:r>
            <a:r>
              <a:rPr lang="en-IN" dirty="0">
                <a:solidFill>
                  <a:schemeClr val="tx1">
                    <a:lumMod val="95000"/>
                    <a:lumOff val="5000"/>
                  </a:schemeClr>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IF</a:t>
            </a:r>
            <a:r>
              <a:rPr lang="en-IN" dirty="0">
                <a:solidFill>
                  <a:schemeClr val="tx1">
                    <a:lumMod val="95000"/>
                    <a:lumOff val="5000"/>
                  </a:schemeClr>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EXISTS</a:t>
            </a:r>
            <a:r>
              <a:rPr lang="en-IN" dirty="0">
                <a:solidFill>
                  <a:schemeClr val="tx1">
                    <a:lumMod val="95000"/>
                    <a:lumOff val="5000"/>
                  </a:schemeClr>
                </a:solidFill>
                <a:latin typeface="Segoe UI" panose="020B0502040204020203" pitchFamily="34" charset="0"/>
                <a:cs typeface="Segoe UI" panose="020B0502040204020203" pitchFamily="34" charset="0"/>
              </a:rPr>
              <a:t>] tbl_name [, tbl_name] ...</a:t>
            </a:r>
            <a:endParaRPr lang="en-US" dirty="0">
              <a:solidFill>
                <a:schemeClr val="tx1">
                  <a:lumMod val="95000"/>
                  <a:lumOff val="5000"/>
                </a:schemeClr>
              </a:solidFill>
              <a:latin typeface="Segoe UI" panose="020B0502040204020203" pitchFamily="34" charset="0"/>
              <a:cs typeface="Segoe UI" panose="020B0502040204020203" pitchFamily="34" charset="0"/>
            </a:endParaRPr>
          </a:p>
        </p:txBody>
      </p:sp>
      <p:pic>
        <p:nvPicPr>
          <p:cNvPr id="7" name="Picture 6">
            <a:extLst>
              <a:ext uri="{FF2B5EF4-FFF2-40B4-BE49-F238E27FC236}">
                <a16:creationId xmlns:a16="http://schemas.microsoft.com/office/drawing/2014/main" id="{957D7E42-0008-46DD-B226-AE7EF036BAB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B78DCDC0-A8DF-4CE5-AE83-504CF6778F59}"/>
              </a:ext>
            </a:extLst>
          </p:cNvPr>
          <p:cNvSpPr/>
          <p:nvPr/>
        </p:nvSpPr>
        <p:spPr>
          <a:xfrm>
            <a:off x="208484" y="2561472"/>
            <a:ext cx="6174754" cy="861774"/>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table data and the table definition are removed.</a:t>
            </a:r>
            <a:endParaRPr lang="en-IN" dirty="0">
              <a:latin typeface="Palatino Linotype" panose="02040502050505030304" pitchFamily="18" charset="0"/>
            </a:endParaRPr>
          </a:p>
        </p:txBody>
      </p:sp>
      <p:sp>
        <p:nvSpPr>
          <p:cNvPr id="9" name="Rectangle 8">
            <a:extLst>
              <a:ext uri="{FF2B5EF4-FFF2-40B4-BE49-F238E27FC236}">
                <a16:creationId xmlns:a16="http://schemas.microsoft.com/office/drawing/2014/main" id="{174BDDEA-547C-41BB-8E8F-F763E13856E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2">
            <a:extLst>
              <a:ext uri="{FF2B5EF4-FFF2-40B4-BE49-F238E27FC236}">
                <a16:creationId xmlns:a16="http://schemas.microsoft.com/office/drawing/2014/main" id="{8BA2EC8C-C7B9-4944-B65F-CAA7EBE4C5A8}"/>
              </a:ext>
            </a:extLst>
          </p:cNvPr>
          <p:cNvSpPr/>
          <p:nvPr/>
        </p:nvSpPr>
        <p:spPr>
          <a:xfrm>
            <a:off x="329600" y="4005064"/>
            <a:ext cx="5333558"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
        <p:nvSpPr>
          <p:cNvPr id="8" name="Footer Placeholder 2">
            <a:extLst>
              <a:ext uri="{FF2B5EF4-FFF2-40B4-BE49-F238E27FC236}">
                <a16:creationId xmlns:a16="http://schemas.microsoft.com/office/drawing/2014/main" id="{C2875758-302F-42C6-9B29-206533D7C14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80173808"/>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pic>
        <p:nvPicPr>
          <p:cNvPr id="6" name="Picture 5">
            <a:extLst>
              <a:ext uri="{FF2B5EF4-FFF2-40B4-BE49-F238E27FC236}">
                <a16:creationId xmlns:a16="http://schemas.microsoft.com/office/drawing/2014/main" id="{C53F47E7-192F-4E29-86AB-0EB4650A53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F5F8C45-B1ED-4B5F-BA34-1319ED8D3DEE}"/>
              </a:ext>
            </a:extLst>
          </p:cNvPr>
          <p:cNvSpPr/>
          <p:nvPr/>
        </p:nvSpPr>
        <p:spPr>
          <a:xfrm>
            <a:off x="406574" y="3731548"/>
            <a:ext cx="11161240" cy="1969770"/>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DELETE operations can be rolled back (undone), while DROP and TRUNCATE operations cannot be rolled back.</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TRUNCATE TABLE statement removes all the data/rows of a table and resets the auto-increment value to zero.</a:t>
            </a:r>
          </a:p>
        </p:txBody>
      </p:sp>
      <p:cxnSp>
        <p:nvCxnSpPr>
          <p:cNvPr id="9" name="Straight Connector 8">
            <a:extLst>
              <a:ext uri="{FF2B5EF4-FFF2-40B4-BE49-F238E27FC236}">
                <a16:creationId xmlns:a16="http://schemas.microsoft.com/office/drawing/2014/main" id="{52E7AF9E-4AEB-4C78-B8ED-40E6B20B5656}"/>
              </a:ext>
            </a:extLst>
          </p:cNvPr>
          <p:cNvCxnSpPr/>
          <p:nvPr/>
        </p:nvCxnSpPr>
        <p:spPr>
          <a:xfrm>
            <a:off x="406574" y="580526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Truncate Table</a:t>
            </a:r>
          </a:p>
        </p:txBody>
      </p:sp>
      <p:sp>
        <p:nvSpPr>
          <p:cNvPr id="5" name="Rectangle 4"/>
          <p:cNvSpPr/>
          <p:nvPr/>
        </p:nvSpPr>
        <p:spPr>
          <a:xfrm>
            <a:off x="622598" y="797028"/>
            <a:ext cx="1130525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Logically, TRUNCATE TABLE is similar to a DELETE statement that deletes all rows, or a sequence of DROP TABLE and CREATE TABLE statements.</a:t>
            </a:r>
          </a:p>
        </p:txBody>
      </p:sp>
      <p:sp>
        <p:nvSpPr>
          <p:cNvPr id="6" name="Rectangle 5"/>
          <p:cNvSpPr/>
          <p:nvPr/>
        </p:nvSpPr>
        <p:spPr>
          <a:xfrm>
            <a:off x="622598" y="1617615"/>
            <a:ext cx="8838049" cy="369332"/>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TRUNCATE [TABLE] </a:t>
            </a:r>
            <a:r>
              <a:rPr lang="en-IN" dirty="0">
                <a:latin typeface="Segoe UI" panose="020B0502040204020203" pitchFamily="34" charset="0"/>
                <a:cs typeface="Segoe UI" panose="020B0502040204020203" pitchFamily="34" charset="0"/>
              </a:rPr>
              <a:t>tbl_name</a:t>
            </a:r>
            <a:endParaRPr lang="en-US" dirty="0">
              <a:solidFill>
                <a:srgbClr val="0077AA"/>
              </a:solidFill>
              <a:latin typeface="Segoe UI" panose="020B0502040204020203" pitchFamily="34" charset="0"/>
              <a:cs typeface="Segoe UI" panose="020B0502040204020203" pitchFamily="34" charset="0"/>
            </a:endParaRPr>
          </a:p>
        </p:txBody>
      </p:sp>
      <p:sp>
        <p:nvSpPr>
          <p:cNvPr id="7" name="Rectangle 6"/>
          <p:cNvSpPr/>
          <p:nvPr/>
        </p:nvSpPr>
        <p:spPr>
          <a:xfrm>
            <a:off x="298562" y="2348880"/>
            <a:ext cx="11593288" cy="2215991"/>
          </a:xfrm>
          <a:prstGeom prst="rect">
            <a:avLst/>
          </a:prstGeom>
          <a:solidFill>
            <a:schemeClr val="bg1"/>
          </a:solid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Truncate operations drop and re-create the table, which is much faster than deleting rows one by one.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Truncate operations cause an implicit commit, and so cannot be rolled back.</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Truncate does not cause ON DELETE triggers to fire.</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Truncate cannot be performed for parent-child foreign key relationships.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Truncate retain Identity and reset to the seed </a:t>
            </a:r>
            <a:r>
              <a:rPr lang="en-IN" dirty="0">
                <a:solidFill>
                  <a:srgbClr val="00B050"/>
                </a:solidFill>
                <a:latin typeface="Palatino Linotype" panose="02040502050505030304" pitchFamily="18" charset="0"/>
                <a:cs typeface="Arial" panose="020B0604020202020204" pitchFamily="34" charset="0"/>
              </a:rPr>
              <a:t>(start value) </a:t>
            </a:r>
            <a:r>
              <a:rPr lang="en-IN" dirty="0">
                <a:latin typeface="Palatino Linotype" panose="02040502050505030304" pitchFamily="18" charset="0"/>
                <a:cs typeface="Arial" panose="020B0604020202020204" pitchFamily="34" charset="0"/>
              </a:rPr>
              <a:t>value.</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Cannot truncate a table referenced in a foreign key constraint.</a:t>
            </a:r>
          </a:p>
        </p:txBody>
      </p:sp>
      <p:pic>
        <p:nvPicPr>
          <p:cNvPr id="8" name="Picture 7">
            <a:extLst>
              <a:ext uri="{FF2B5EF4-FFF2-40B4-BE49-F238E27FC236}">
                <a16:creationId xmlns:a16="http://schemas.microsoft.com/office/drawing/2014/main" id="{F5A8BDA3-B51B-4D3C-A284-A1AAE287FC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3" name="Straight Connector 2">
            <a:extLst>
              <a:ext uri="{FF2B5EF4-FFF2-40B4-BE49-F238E27FC236}">
                <a16:creationId xmlns:a16="http://schemas.microsoft.com/office/drawing/2014/main" id="{2E68C24E-6F18-4ABB-AA1A-F20B95AA3A98}"/>
              </a:ext>
            </a:extLst>
          </p:cNvPr>
          <p:cNvCxnSpPr/>
          <p:nvPr/>
        </p:nvCxnSpPr>
        <p:spPr>
          <a:xfrm>
            <a:off x="298562" y="4869160"/>
            <a:ext cx="1134126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A141149A-7D70-4700-969A-28D773B573D9}"/>
              </a:ext>
            </a:extLst>
          </p:cNvPr>
          <p:cNvSpPr/>
          <p:nvPr/>
        </p:nvSpPr>
        <p:spPr>
          <a:xfrm>
            <a:off x="329600" y="5169966"/>
            <a:ext cx="5333558"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TRUNCATE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TRUNCATE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p:txBody>
      </p:sp>
      <p:sp>
        <p:nvSpPr>
          <p:cNvPr id="10" name="Footer Placeholder 2">
            <a:extLst>
              <a:ext uri="{FF2B5EF4-FFF2-40B4-BE49-F238E27FC236}">
                <a16:creationId xmlns:a16="http://schemas.microsoft.com/office/drawing/2014/main" id="{9EA36EAF-256B-462E-B8E9-1C37868040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4589605"/>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3" name="Rectangle 2"/>
          <p:cNvSpPr/>
          <p:nvPr/>
        </p:nvSpPr>
        <p:spPr>
          <a:xfrm>
            <a:off x="478582" y="4255532"/>
            <a:ext cx="8838049" cy="369332"/>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RENAME TABLE </a:t>
            </a:r>
            <a:r>
              <a:rPr lang="en-IN" dirty="0">
                <a:latin typeface="Segoe UI" panose="020B0502040204020203" pitchFamily="34" charset="0"/>
                <a:cs typeface="Segoe UI" panose="020B0502040204020203" pitchFamily="34" charset="0"/>
              </a:rPr>
              <a:t>old_tbl_name</a:t>
            </a:r>
            <a:r>
              <a:rPr lang="en-IN" dirty="0">
                <a:solidFill>
                  <a:srgbClr val="0077AA"/>
                </a:solidFill>
                <a:latin typeface="Segoe UI" panose="020B0502040204020203" pitchFamily="34" charset="0"/>
                <a:cs typeface="Segoe UI" panose="020B0502040204020203" pitchFamily="34" charset="0"/>
              </a:rPr>
              <a:t> TO </a:t>
            </a:r>
            <a:r>
              <a:rPr lang="en-IN" dirty="0">
                <a:latin typeface="Segoe UI" panose="020B0502040204020203" pitchFamily="34" charset="0"/>
                <a:cs typeface="Segoe UI" panose="020B0502040204020203" pitchFamily="34" charset="0"/>
              </a:rPr>
              <a:t>new_tbl_name</a:t>
            </a:r>
            <a:endParaRPr lang="en-US" dirty="0">
              <a:solidFill>
                <a:srgbClr val="0077AA"/>
              </a:solidFill>
              <a:latin typeface="Segoe UI" panose="020B0502040204020203" pitchFamily="34" charset="0"/>
              <a:cs typeface="Segoe UI" panose="020B0502040204020203" pitchFamily="34" charset="0"/>
            </a:endParaRPr>
          </a:p>
        </p:txBody>
      </p:sp>
      <p:sp>
        <p:nvSpPr>
          <p:cNvPr id="4" name="Rectangle 3"/>
          <p:cNvSpPr/>
          <p:nvPr/>
        </p:nvSpPr>
        <p:spPr>
          <a:xfrm>
            <a:off x="478582" y="5023122"/>
            <a:ext cx="8838049" cy="338554"/>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RENAME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cs typeface="Arial" panose="020B0604020202020204" pitchFamily="34" charset="0"/>
              </a:rPr>
              <a:t>emp</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TO</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600" dirty="0">
                <a:latin typeface="Arial" panose="020B0604020202020204" pitchFamily="34" charset="0"/>
                <a:ea typeface="Times New Roman" panose="02020603050405020304" pitchFamily="18" charset="0"/>
                <a:cs typeface="Arial" panose="020B0604020202020204" pitchFamily="34" charset="0"/>
              </a:rPr>
              <a:t>employee</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a:t>
            </a:r>
          </a:p>
        </p:txBody>
      </p:sp>
      <p:pic>
        <p:nvPicPr>
          <p:cNvPr id="5" name="Picture 4">
            <a:extLst>
              <a:ext uri="{FF2B5EF4-FFF2-40B4-BE49-F238E27FC236}">
                <a16:creationId xmlns:a16="http://schemas.microsoft.com/office/drawing/2014/main" id="{234CB530-ABCE-435C-A4B2-5D9B28022F4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7D042484-61E1-4311-BA4B-188401649334}"/>
              </a:ext>
            </a:extLst>
          </p:cNvPr>
          <p:cNvSpPr/>
          <p:nvPr/>
        </p:nvSpPr>
        <p:spPr>
          <a:xfrm>
            <a:off x="4745055" y="3124200"/>
            <a:ext cx="2700301"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Change the table name. </a:t>
            </a:r>
          </a:p>
        </p:txBody>
      </p:sp>
      <p:sp>
        <p:nvSpPr>
          <p:cNvPr id="7" name="Footer Placeholder 2">
            <a:extLst>
              <a:ext uri="{FF2B5EF4-FFF2-40B4-BE49-F238E27FC236}">
                <a16:creationId xmlns:a16="http://schemas.microsoft.com/office/drawing/2014/main" id="{6BEE4C5A-9784-436C-BCA2-02F5BB2AF1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23907228"/>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pic>
        <p:nvPicPr>
          <p:cNvPr id="3" name="Picture 2">
            <a:extLst>
              <a:ext uri="{FF2B5EF4-FFF2-40B4-BE49-F238E27FC236}">
                <a16:creationId xmlns:a16="http://schemas.microsoft.com/office/drawing/2014/main" id="{9C291C8D-96E8-4895-BF1E-5B320839C1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D264443-A614-4FE4-923F-9D778D0A77B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8541641"/>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 ... LIKE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478582" y="1044934"/>
            <a:ext cx="1116124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504179" y="1984975"/>
            <a:ext cx="8838049" cy="369332"/>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CREATE TABLE [IF NOT EXISTS] </a:t>
            </a:r>
            <a:r>
              <a:rPr lang="en-IN" dirty="0">
                <a:latin typeface="Segoe UI" panose="020B0502040204020203" pitchFamily="34" charset="0"/>
                <a:cs typeface="Segoe UI" panose="020B0502040204020203" pitchFamily="34" charset="0"/>
              </a:rPr>
              <a:t>new_tbl_name</a:t>
            </a:r>
            <a:r>
              <a:rPr lang="en-IN" dirty="0">
                <a:solidFill>
                  <a:srgbClr val="0077AA"/>
                </a:solidFill>
                <a:latin typeface="Segoe UI" panose="020B0502040204020203" pitchFamily="34" charset="0"/>
                <a:cs typeface="Segoe UI" panose="020B0502040204020203" pitchFamily="34" charset="0"/>
              </a:rPr>
              <a:t> LIKE </a:t>
            </a:r>
            <a:r>
              <a:rPr lang="en-IN" dirty="0">
                <a:latin typeface="Segoe UI" panose="020B0502040204020203" pitchFamily="34" charset="0"/>
                <a:cs typeface="Segoe UI" panose="020B0502040204020203" pitchFamily="34" charset="0"/>
              </a:rPr>
              <a:t>orig_tbl_name</a:t>
            </a:r>
            <a:endParaRPr lang="en-US" dirty="0">
              <a:solidFill>
                <a:srgbClr val="0077AA"/>
              </a:solidFill>
              <a:latin typeface="Segoe UI" panose="020B0502040204020203" pitchFamily="34" charset="0"/>
              <a:cs typeface="Segoe UI" panose="020B0502040204020203" pitchFamily="34" charset="0"/>
            </a:endParaRPr>
          </a:p>
        </p:txBody>
      </p:sp>
      <p:sp>
        <p:nvSpPr>
          <p:cNvPr id="8" name="Rectangle 7"/>
          <p:cNvSpPr/>
          <p:nvPr/>
        </p:nvSpPr>
        <p:spPr>
          <a:xfrm>
            <a:off x="522970" y="3912401"/>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 TABLE</a:t>
            </a:r>
            <a:r>
              <a:rPr lang="en-IN" dirty="0">
                <a:latin typeface="Arial" panose="020B0604020202020204" pitchFamily="34" charset="0"/>
                <a:cs typeface="Arial" panose="020B0604020202020204" pitchFamily="34" charset="0"/>
              </a:rPr>
              <a:t>  newemployee </a:t>
            </a:r>
            <a:r>
              <a:rPr lang="en-IN" dirty="0">
                <a:solidFill>
                  <a:srgbClr val="0077AA"/>
                </a:solidFill>
                <a:latin typeface="Arial" panose="020B0604020202020204" pitchFamily="34" charset="0"/>
                <a:ea typeface="Times New Roman" panose="02020603050405020304" pitchFamily="18" charset="0"/>
              </a:rPr>
              <a:t>LIKE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employee</a:t>
            </a:r>
            <a:r>
              <a:rPr lang="en-IN" dirty="0">
                <a:latin typeface="Arial" panose="020B0604020202020204" pitchFamily="34" charset="0"/>
                <a:cs typeface="Arial" panose="020B0604020202020204" pitchFamily="34" charset="0"/>
              </a:rPr>
              <a:t>;</a:t>
            </a:r>
          </a:p>
        </p:txBody>
      </p:sp>
      <p:sp>
        <p:nvSpPr>
          <p:cNvPr id="6" name="Rectangle 5"/>
          <p:cNvSpPr/>
          <p:nvPr/>
        </p:nvSpPr>
        <p:spPr>
          <a:xfrm>
            <a:off x="478582" y="2555612"/>
            <a:ext cx="11017224" cy="861774"/>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endParaRPr lang="en-IN" sz="800" dirty="0">
              <a:solidFill>
                <a:srgbClr val="FF0000"/>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LIKE keyworks only for base tables, not for VIEWS.</a:t>
            </a:r>
          </a:p>
        </p:txBody>
      </p:sp>
      <p:pic>
        <p:nvPicPr>
          <p:cNvPr id="9" name="Picture 8">
            <a:extLst>
              <a:ext uri="{FF2B5EF4-FFF2-40B4-BE49-F238E27FC236}">
                <a16:creationId xmlns:a16="http://schemas.microsoft.com/office/drawing/2014/main" id="{E47FC938-ECB8-4F3B-A7B5-23258C7B372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302C5D4-823A-4471-8953-5E2536AA5A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07720200"/>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12</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A43D65F2-F7CC-49B5-BC22-E19ED39D74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D0C764F-03E7-42D3-9FFE-29C274E2F9B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73163021"/>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04210"/>
            <a:ext cx="8380909" cy="3139193"/>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Create View</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Update View</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Drop View</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Types of Views</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Create complex views</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Create Index</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Drop Index</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Index Constraints</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Creating Temporary Tables</a:t>
            </a:r>
            <a:endParaRPr lang="en-US"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Family tree and connect by</a:t>
            </a:r>
            <a:endParaRPr lang="en-US" dirty="0">
              <a:latin typeface="Palatino Linotype" panose="02040502050505030304" pitchFamily="18"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6717F7F0-4EF6-488F-911D-B2E11FE8FF1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A4706838-E649-49F1-9211-460A8B7D93F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108524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448"/>
            <a:ext cx="9142809" cy="584699"/>
          </a:xfrm>
          <a:prstGeom prst="rect">
            <a:avLst/>
          </a:prstGeom>
          <a:noFill/>
        </p:spPr>
        <p:txBody>
          <a:bodyPr wrap="square">
            <a:spAutoFit/>
          </a:bodyPr>
          <a:lstStyle/>
          <a:p>
            <a:pPr algn="r"/>
            <a:r>
              <a:rPr lang="en-IN" sz="3200" b="1" i="1" dirty="0">
                <a:latin typeface="Arial" pitchFamily="34" charset="0"/>
                <a:cs typeface="Arial" pitchFamily="34" charset="0"/>
              </a:rPr>
              <a:t>object relational database management system?</a:t>
            </a:r>
            <a:r>
              <a:rPr lang="en-US" sz="3200" b="1" i="1" dirty="0">
                <a:latin typeface="Arial" pitchFamily="34" charset="0"/>
                <a:cs typeface="Arial" pitchFamily="34" charset="0"/>
              </a:rPr>
              <a:t> </a:t>
            </a:r>
            <a:r>
              <a:rPr lang="en-IN" sz="3200" b="1" i="1" dirty="0">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15" y="1353054"/>
            <a:ext cx="11375783" cy="707794"/>
          </a:xfrm>
          <a:prstGeom prst="rect">
            <a:avLst/>
          </a:prstGeom>
        </p:spPr>
        <p:txBody>
          <a:bodyPr wrap="square">
            <a:spAutoFit/>
          </a:bodyPr>
          <a:lstStyle/>
          <a:p>
            <a:r>
              <a:rPr lang="en-US" sz="2000" dirty="0">
                <a:solidFill>
                  <a:srgbClr val="212121"/>
                </a:solidFill>
                <a:latin typeface="open sans" panose="020B0606030504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119320" y="3075103"/>
            <a:ext cx="11951772" cy="707794"/>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solidFill>
                  <a:schemeClr val="tx1">
                    <a:lumMod val="65000"/>
                    <a:lumOff val="35000"/>
                  </a:schemeClr>
                </a:solidFill>
                <a:latin typeface="open sans" panose="020B0606030504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endParaRPr>
          </a:p>
        </p:txBody>
      </p:sp>
      <p:pic>
        <p:nvPicPr>
          <p:cNvPr id="5" name="Picture 4">
            <a:extLst>
              <a:ext uri="{FF2B5EF4-FFF2-40B4-BE49-F238E27FC236}">
                <a16:creationId xmlns:a16="http://schemas.microsoft.com/office/drawing/2014/main" id="{2D0B2B3E-4DC3-4360-A6C9-7CA96345B4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C101DD7-A11A-4586-9121-989947DD300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61307748"/>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3" y="2636912"/>
            <a:ext cx="492308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4" name="Rectangle 3"/>
          <p:cNvSpPr/>
          <p:nvPr/>
        </p:nvSpPr>
        <p:spPr>
          <a:xfrm>
            <a:off x="262558" y="4277414"/>
            <a:ext cx="11089232" cy="1692771"/>
          </a:xfrm>
          <a:prstGeom prst="rect">
            <a:avLst/>
          </a:prstGeom>
        </p:spPr>
        <p:txBody>
          <a:bodyPr wrap="square">
            <a:spAutoFit/>
          </a:bodyPr>
          <a:lstStyle/>
          <a:p>
            <a:pPr algn="just"/>
            <a:r>
              <a:rPr lang="en-US" sz="2200" dirty="0">
                <a:solidFill>
                  <a:srgbClr val="FF0000"/>
                </a:solidFill>
                <a:latin typeface="Palatino Linotype" panose="02040502050505030304" pitchFamily="18" charset="0"/>
                <a:cs typeface="Arial" panose="020B0604020202020204" pitchFamily="34" charset="0"/>
              </a:rPr>
              <a:t>Note: </a:t>
            </a:r>
          </a:p>
          <a:p>
            <a:pPr algn="just"/>
            <a:endParaRPr lang="en-US" sz="800" dirty="0">
              <a:solidFill>
                <a:srgbClr val="FF0000"/>
              </a:solidFill>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can be described as virtual table which derived its data from one or more than one table. </a:t>
            </a: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is stored in the database. </a:t>
            </a: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is used to implement the security mechanism in the SQL.</a:t>
            </a:r>
          </a:p>
        </p:txBody>
      </p:sp>
      <p:sp>
        <p:nvSpPr>
          <p:cNvPr id="5" name="Rectangle 4">
            <a:extLst>
              <a:ext uri="{FF2B5EF4-FFF2-40B4-BE49-F238E27FC236}">
                <a16:creationId xmlns:a16="http://schemas.microsoft.com/office/drawing/2014/main" id="{F9E6E535-2ADD-49B7-8A54-8BE566AF2ABA}"/>
              </a:ext>
            </a:extLst>
          </p:cNvPr>
          <p:cNvSpPr/>
          <p:nvPr/>
        </p:nvSpPr>
        <p:spPr>
          <a:xfrm>
            <a:off x="118542" y="887815"/>
            <a:ext cx="5832648" cy="1477328"/>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 VIEW is a logical representation of one or more tables.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 VIEW contains no data itself. </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The tables upon which a VIEW is based are called </a:t>
            </a:r>
            <a:r>
              <a:rPr lang="en-IN" b="1" dirty="0">
                <a:solidFill>
                  <a:schemeClr val="tx1">
                    <a:lumMod val="85000"/>
                    <a:lumOff val="15000"/>
                  </a:schemeClr>
                </a:solidFill>
                <a:latin typeface="Palatino Linotype" panose="02040502050505030304" pitchFamily="18" charset="0"/>
                <a:cs typeface="Arial" panose="020B0604020202020204" pitchFamily="34" charset="0"/>
              </a:rPr>
              <a:t>BASE TABLES</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id="{B207C0B1-702B-415B-8DDC-950F4E6DD37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7F420A2F-A84F-483C-828C-8E4580C584C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pic>
        <p:nvPicPr>
          <p:cNvPr id="3" name="Picture 2">
            <a:extLst>
              <a:ext uri="{FF2B5EF4-FFF2-40B4-BE49-F238E27FC236}">
                <a16:creationId xmlns:a16="http://schemas.microsoft.com/office/drawing/2014/main" id="{1B12335E-12B6-4683-9723-DF59872CC3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88323" y="201380"/>
            <a:ext cx="6602091" cy="3227620"/>
          </a:xfrm>
          <a:prstGeom prst="rect">
            <a:avLst/>
          </a:prstGeom>
        </p:spPr>
      </p:pic>
    </p:spTree>
    <p:extLst>
      <p:ext uri="{BB962C8B-B14F-4D97-AF65-F5344CB8AC3E}">
        <p14:creationId xmlns:p14="http://schemas.microsoft.com/office/powerpoint/2010/main" val="3463879236"/>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View</a:t>
            </a:r>
          </a:p>
        </p:txBody>
      </p:sp>
      <p:sp>
        <p:nvSpPr>
          <p:cNvPr id="6" name="Rectangle 5"/>
          <p:cNvSpPr/>
          <p:nvPr/>
        </p:nvSpPr>
        <p:spPr>
          <a:xfrm>
            <a:off x="262558" y="5375538"/>
            <a:ext cx="6243248" cy="861774"/>
          </a:xfrm>
          <a:prstGeom prst="rect">
            <a:avLst/>
          </a:prstGeom>
        </p:spPr>
        <p:txBody>
          <a:bodyPr wrap="non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we drop the base table, the VIEW will not be dropped.</a:t>
            </a:r>
          </a:p>
        </p:txBody>
      </p:sp>
      <p:sp>
        <p:nvSpPr>
          <p:cNvPr id="7" name="Rectangle 6">
            <a:extLst>
              <a:ext uri="{FF2B5EF4-FFF2-40B4-BE49-F238E27FC236}">
                <a16:creationId xmlns:a16="http://schemas.microsoft.com/office/drawing/2014/main" id="{1F95D4BE-D31B-417B-B4D5-97700F0CD299}"/>
              </a:ext>
            </a:extLst>
          </p:cNvPr>
          <p:cNvSpPr/>
          <p:nvPr/>
        </p:nvSpPr>
        <p:spPr>
          <a:xfrm>
            <a:off x="262558" y="2452158"/>
            <a:ext cx="11738098" cy="2616101"/>
          </a:xfrm>
          <a:prstGeom prst="rect">
            <a:avLst/>
          </a:prstGeom>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 : </a:t>
            </a:r>
          </a:p>
          <a:p>
            <a:pPr marL="285750" indent="-285750">
              <a:buFont typeface="Arial" panose="020B0604020202020204" pitchFamily="34" charset="0"/>
              <a:buChar char="•"/>
            </a:pPr>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The definition cannot refer to a TEMPORARY table, and you cannot create a TEMPORARY VIEW.</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You cannot associate a TRIGGER with a VIEW.</a:t>
            </a:r>
          </a:p>
        </p:txBody>
      </p:sp>
      <p:cxnSp>
        <p:nvCxnSpPr>
          <p:cNvPr id="8" name="Straight Connector 7">
            <a:extLst>
              <a:ext uri="{FF2B5EF4-FFF2-40B4-BE49-F238E27FC236}">
                <a16:creationId xmlns:a16="http://schemas.microsoft.com/office/drawing/2014/main" id="{9235DB3F-25B1-4546-8B1E-4C03AF0998BF}"/>
              </a:ext>
            </a:extLst>
          </p:cNvPr>
          <p:cNvCxnSpPr/>
          <p:nvPr/>
        </p:nvCxnSpPr>
        <p:spPr>
          <a:xfrm>
            <a:off x="406574" y="5229200"/>
            <a:ext cx="11594082" cy="0"/>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134321FE-0BF1-4519-AC06-3EBFE704A3E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406557FB-2C61-4401-B440-36383F3B2E1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34690616-DFCD-4ECE-9D47-A39491D52350}"/>
              </a:ext>
            </a:extLst>
          </p:cNvPr>
          <p:cNvSpPr/>
          <p:nvPr/>
        </p:nvSpPr>
        <p:spPr>
          <a:xfrm>
            <a:off x="328221" y="654948"/>
            <a:ext cx="11449272" cy="1384995"/>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a:t>
            </a:r>
          </a:p>
          <a:p>
            <a:endParaRPr lang="en-US" sz="8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 join conditions, a group by clause, a order by clause.</a:t>
            </a:r>
          </a:p>
        </p:txBody>
      </p:sp>
    </p:spTree>
    <p:extLst>
      <p:ext uri="{BB962C8B-B14F-4D97-AF65-F5344CB8AC3E}">
        <p14:creationId xmlns:p14="http://schemas.microsoft.com/office/powerpoint/2010/main" val="985853838"/>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View</a:t>
            </a:r>
          </a:p>
        </p:txBody>
      </p:sp>
      <p:sp>
        <p:nvSpPr>
          <p:cNvPr id="3" name="Rectangle 2"/>
          <p:cNvSpPr/>
          <p:nvPr/>
        </p:nvSpPr>
        <p:spPr>
          <a:xfrm>
            <a:off x="257749" y="1095455"/>
            <a:ext cx="8990430" cy="769441"/>
          </a:xfrm>
          <a:prstGeom prst="rect">
            <a:avLst/>
          </a:prstGeom>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 </a:t>
            </a:r>
          </a:p>
          <a:p>
            <a:r>
              <a:rPr lang="en-IN" sz="2200" dirty="0">
                <a:solidFill>
                  <a:schemeClr val="bg2">
                    <a:lumMod val="10000"/>
                  </a:schemeClr>
                </a:solidFill>
                <a:latin typeface="Palatino Linotype" panose="02040502050505030304" pitchFamily="18" charset="0"/>
                <a:cs typeface="Arial" panose="020B0604020202020204" pitchFamily="34" charset="0"/>
              </a:rPr>
              <a:t>Views are not updatable in the following cases:</a:t>
            </a:r>
          </a:p>
        </p:txBody>
      </p:sp>
      <p:sp>
        <p:nvSpPr>
          <p:cNvPr id="5" name="Rectangle 4"/>
          <p:cNvSpPr/>
          <p:nvPr/>
        </p:nvSpPr>
        <p:spPr>
          <a:xfrm>
            <a:off x="257749" y="2128788"/>
            <a:ext cx="11521280" cy="2308324"/>
          </a:xfrm>
          <a:prstGeom prst="rect">
            <a:avLst/>
          </a:prstGeom>
          <a:solidFill>
            <a:schemeClr val="bg1"/>
          </a:solidFill>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a subquery in the SELECT clause.</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SQL statement defining the view joins tables.</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SELECT statement of the view contains an aggregate function such as SUM(), COUNT(), MAX(), MIN(), and so on, </a:t>
            </a:r>
            <a:r>
              <a:rPr lang="en-IN">
                <a:latin typeface="Palatino Linotype" panose="02040502050505030304" pitchFamily="18" charset="0"/>
                <a:cs typeface="Arial" panose="020B0604020202020204" pitchFamily="34" charset="0"/>
              </a:rPr>
              <a:t>window functions.</a:t>
            </a: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keywords DISTINCT, GROUP BY, HAVING, UNION, or UNION ALL appear in the defining SQL statement.</a:t>
            </a:r>
          </a:p>
        </p:txBody>
      </p:sp>
      <p:sp>
        <p:nvSpPr>
          <p:cNvPr id="2" name="Rectangle 1">
            <a:extLst>
              <a:ext uri="{FF2B5EF4-FFF2-40B4-BE49-F238E27FC236}">
                <a16:creationId xmlns:a16="http://schemas.microsoft.com/office/drawing/2014/main" id="{EFB4691C-2A8E-449E-BC3C-1BE0ED73EF47}"/>
              </a:ext>
            </a:extLst>
          </p:cNvPr>
          <p:cNvSpPr/>
          <p:nvPr/>
        </p:nvSpPr>
        <p:spPr>
          <a:xfrm>
            <a:off x="763992" y="323481"/>
            <a:ext cx="184731" cy="369332"/>
          </a:xfrm>
          <a:prstGeom prst="rect">
            <a:avLst/>
          </a:prstGeom>
        </p:spPr>
        <p:txBody>
          <a:bodyPr wrap="none">
            <a:spAutoFit/>
          </a:bodyPr>
          <a:lstStyle/>
          <a:p>
            <a:endParaRPr lang="en-US" dirty="0">
              <a:solidFill>
                <a:srgbClr val="FF0000"/>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C90269F3-02E2-4881-AE0B-DA88A87E96F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8" name="Straight Connector 7">
            <a:extLst>
              <a:ext uri="{FF2B5EF4-FFF2-40B4-BE49-F238E27FC236}">
                <a16:creationId xmlns:a16="http://schemas.microsoft.com/office/drawing/2014/main" id="{9038B816-3361-48A5-8A1E-FB8ED07E7AD6}"/>
              </a:ext>
            </a:extLst>
          </p:cNvPr>
          <p:cNvCxnSpPr/>
          <p:nvPr/>
        </p:nvCxnSpPr>
        <p:spPr>
          <a:xfrm>
            <a:off x="257749" y="4509120"/>
            <a:ext cx="1152128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Footer Placeholder 2">
            <a:extLst>
              <a:ext uri="{FF2B5EF4-FFF2-40B4-BE49-F238E27FC236}">
                <a16:creationId xmlns:a16="http://schemas.microsoft.com/office/drawing/2014/main" id="{1AC47C83-75AE-4739-988D-9C1A2CF6A00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77934503"/>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View</a:t>
            </a:r>
          </a:p>
        </p:txBody>
      </p:sp>
      <p:sp>
        <p:nvSpPr>
          <p:cNvPr id="6" name="Rectangle 5"/>
          <p:cNvSpPr/>
          <p:nvPr/>
        </p:nvSpPr>
        <p:spPr>
          <a:xfrm>
            <a:off x="478582" y="825786"/>
            <a:ext cx="8838049" cy="923330"/>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CREATE [OR REPLACE] VIEW </a:t>
            </a:r>
            <a:r>
              <a:rPr lang="en-IN" dirty="0">
                <a:latin typeface="Segoe UI" panose="020B0502040204020203" pitchFamily="34" charset="0"/>
                <a:cs typeface="Segoe UI" panose="020B0502040204020203" pitchFamily="34" charset="0"/>
              </a:rPr>
              <a:t>view_name </a:t>
            </a:r>
            <a:r>
              <a:rPr lang="en-IN" dirty="0">
                <a:solidFill>
                  <a:srgbClr val="0077AA"/>
                </a:solidFill>
                <a:latin typeface="Segoe UI" panose="020B0502040204020203" pitchFamily="34" charset="0"/>
                <a:cs typeface="Segoe UI" panose="020B0502040204020203" pitchFamily="34" charset="0"/>
              </a:rPr>
              <a:t>[(</a:t>
            </a:r>
            <a:r>
              <a:rPr lang="en-IN" dirty="0">
                <a:latin typeface="Segoe UI" panose="020B0502040204020203" pitchFamily="34" charset="0"/>
                <a:cs typeface="Segoe UI" panose="020B0502040204020203" pitchFamily="34" charset="0"/>
              </a:rPr>
              <a:t>column_list</a:t>
            </a:r>
            <a:r>
              <a:rPr lang="en-IN" dirty="0">
                <a:solidFill>
                  <a:srgbClr val="0077AA"/>
                </a:solidFill>
                <a:latin typeface="Segoe UI" panose="020B0502040204020203" pitchFamily="34" charset="0"/>
                <a:cs typeface="Segoe UI" panose="020B0502040204020203" pitchFamily="34" charset="0"/>
              </a:rPr>
              <a:t>)]</a:t>
            </a:r>
          </a:p>
          <a:p>
            <a:r>
              <a:rPr lang="en-IN" dirty="0">
                <a:solidFill>
                  <a:srgbClr val="0077AA"/>
                </a:solidFill>
                <a:latin typeface="Segoe UI" panose="020B0502040204020203" pitchFamily="34" charset="0"/>
                <a:cs typeface="Segoe UI" panose="020B0502040204020203" pitchFamily="34" charset="0"/>
              </a:rPr>
              <a:t>    AS select_statement</a:t>
            </a:r>
          </a:p>
          <a:p>
            <a:r>
              <a:rPr lang="en-IN" dirty="0">
                <a:solidFill>
                  <a:srgbClr val="0077AA"/>
                </a:solidFill>
                <a:latin typeface="Segoe UI" panose="020B0502040204020203" pitchFamily="34" charset="0"/>
                <a:cs typeface="Segoe UI" panose="020B0502040204020203" pitchFamily="34" charset="0"/>
              </a:rPr>
              <a:t>    [WITH CHECK OPTION]</a:t>
            </a:r>
            <a:endParaRPr lang="en-US" dirty="0">
              <a:solidFill>
                <a:srgbClr val="0077AA"/>
              </a:solidFill>
              <a:latin typeface="Segoe UI" panose="020B0502040204020203" pitchFamily="34" charset="0"/>
              <a:cs typeface="Segoe UI" panose="020B0502040204020203" pitchFamily="34" charset="0"/>
            </a:endParaRPr>
          </a:p>
        </p:txBody>
      </p:sp>
      <p:sp>
        <p:nvSpPr>
          <p:cNvPr id="7" name="Rectangle 6"/>
          <p:cNvSpPr/>
          <p:nvPr/>
        </p:nvSpPr>
        <p:spPr>
          <a:xfrm>
            <a:off x="460627" y="2060848"/>
            <a:ext cx="10945216" cy="3262432"/>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r>
              <a:rPr lang="en-IN" b="1" dirty="0">
                <a:latin typeface="Arial" panose="020B0604020202020204" pitchFamily="34" charset="0"/>
                <a:ea typeface="Times New Roman" panose="02020603050405020304" pitchFamily="18" charset="0"/>
              </a:rPr>
              <a:t>Simple View</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studentView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student;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studentID10View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student </a:t>
            </a:r>
            <a:r>
              <a:rPr lang="en-IN" dirty="0">
                <a:solidFill>
                  <a:srgbClr val="0077AA"/>
                </a:solidFill>
                <a:latin typeface="Liberation Mono"/>
              </a:rPr>
              <a:t>WHERE</a:t>
            </a:r>
            <a:r>
              <a:rPr lang="en-IN" dirty="0">
                <a:latin typeface="Liberation Mono"/>
                <a:cs typeface="Arial" panose="020B0604020202020204" pitchFamily="34" charset="0"/>
              </a:rPr>
              <a:t> ID = 10;</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studentViewWithCheck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student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CHECK</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OPTION</a:t>
            </a:r>
            <a:r>
              <a:rPr lang="en-IN" dirty="0">
                <a:latin typeface="Liberation Mono"/>
                <a:cs typeface="Arial" panose="020B0604020202020204" pitchFamily="34" charset="0"/>
              </a:rPr>
              <a:t>;</a:t>
            </a:r>
          </a:p>
          <a:p>
            <a:r>
              <a:rPr lang="en-IN" dirty="0">
                <a:solidFill>
                  <a:srgbClr val="FF0000"/>
                </a:solidFill>
                <a:latin typeface="Arial" panose="020B0604020202020204" pitchFamily="34" charset="0"/>
                <a:ea typeface="Times New Roman" panose="02020603050405020304" pitchFamily="18" charset="0"/>
              </a:rPr>
              <a:t>e.g.</a:t>
            </a:r>
          </a:p>
          <a:p>
            <a:r>
              <a:rPr lang="en-IN" b="1" dirty="0">
                <a:latin typeface="Arial" panose="020B0604020202020204" pitchFamily="34" charset="0"/>
                <a:ea typeface="Times New Roman" panose="02020603050405020304" pitchFamily="18" charset="0"/>
              </a:rPr>
              <a:t>Complex View</a:t>
            </a:r>
          </a:p>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VIEW</a:t>
            </a:r>
            <a:r>
              <a:rPr lang="en-US" dirty="0">
                <a:latin typeface="Liberation Mono"/>
                <a:cs typeface="Arial" panose="020B0604020202020204" pitchFamily="34" charset="0"/>
              </a:rPr>
              <a:t> studentTotalMarksView AS </a:t>
            </a:r>
            <a:r>
              <a:rPr lang="en-US" dirty="0">
                <a:solidFill>
                  <a:srgbClr val="0077AA"/>
                </a:solidFill>
                <a:latin typeface="Liberation Mono"/>
              </a:rPr>
              <a:t>SELECT</a:t>
            </a:r>
            <a:r>
              <a:rPr lang="en-US" dirty="0">
                <a:latin typeface="Liberation Mono"/>
                <a:ea typeface="Times New Roman" panose="02020603050405020304" pitchFamily="18" charset="0"/>
              </a:rPr>
              <a:t> studentID, </a:t>
            </a:r>
            <a:r>
              <a:rPr lang="en-US" dirty="0">
                <a:solidFill>
                  <a:srgbClr val="0077AA"/>
                </a:solidFill>
                <a:latin typeface="Liberation Mono"/>
              </a:rPr>
              <a:t>SUM</a:t>
            </a:r>
            <a:r>
              <a:rPr lang="en-US" dirty="0">
                <a:latin typeface="Liberation Mono"/>
                <a:ea typeface="Times New Roman" panose="02020603050405020304" pitchFamily="18" charset="0"/>
              </a:rPr>
              <a:t>(marks) "TOTAL MARKS OF 10TH, 12TH, AND DEGREE"  </a:t>
            </a:r>
            <a:r>
              <a:rPr lang="en-US" dirty="0">
                <a:solidFill>
                  <a:srgbClr val="0077AA"/>
                </a:solidFill>
                <a:latin typeface="Liberation Mono"/>
              </a:rPr>
              <a:t>FROM</a:t>
            </a:r>
            <a:r>
              <a:rPr lang="en-US" dirty="0">
                <a:latin typeface="Liberation Mono"/>
                <a:ea typeface="Times New Roman" panose="02020603050405020304" pitchFamily="18" charset="0"/>
              </a:rPr>
              <a:t> student_qualifications </a:t>
            </a:r>
            <a:r>
              <a:rPr lang="en-US" dirty="0">
                <a:solidFill>
                  <a:srgbClr val="0077AA"/>
                </a:solidFill>
                <a:latin typeface="Liberation Mono"/>
              </a:rPr>
              <a:t>GROUP BY </a:t>
            </a:r>
            <a:r>
              <a:rPr lang="en-US" dirty="0">
                <a:latin typeface="Liberation Mono"/>
                <a:ea typeface="Times New Roman" panose="02020603050405020304" pitchFamily="18" charset="0"/>
              </a:rPr>
              <a:t>studentID;</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342900" indent="-342900">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VIEW</a:t>
            </a:r>
            <a:r>
              <a:rPr lang="en-US" dirty="0">
                <a:latin typeface="Liberation Mono"/>
                <a:cs typeface="Arial" panose="020B0604020202020204" pitchFamily="34" charset="0"/>
              </a:rPr>
              <a:t> studentAddressView AS </a:t>
            </a:r>
            <a:r>
              <a:rPr lang="en-US" dirty="0">
                <a:solidFill>
                  <a:srgbClr val="0077AA"/>
                </a:solidFill>
                <a:latin typeface="Liberation Mono"/>
              </a:rPr>
              <a:t>SELECT</a:t>
            </a:r>
            <a:r>
              <a:rPr lang="en-US" dirty="0">
                <a:latin typeface="Liberation Mono"/>
                <a:cs typeface="Arial" panose="020B0604020202020204" pitchFamily="34" charset="0"/>
              </a:rPr>
              <a:t> student.*, address </a:t>
            </a:r>
            <a:r>
              <a:rPr lang="en-US" dirty="0">
                <a:solidFill>
                  <a:srgbClr val="0077AA"/>
                </a:solidFill>
                <a:latin typeface="Liberation Mono"/>
              </a:rPr>
              <a:t>FROM</a:t>
            </a:r>
            <a:r>
              <a:rPr lang="en-US" dirty="0">
                <a:latin typeface="Liberation Mono"/>
                <a:cs typeface="Arial" panose="020B0604020202020204" pitchFamily="34" charset="0"/>
              </a:rPr>
              <a:t> student, student_address </a:t>
            </a:r>
            <a:r>
              <a:rPr lang="en-US" dirty="0">
                <a:solidFill>
                  <a:srgbClr val="0077AA"/>
                </a:solidFill>
                <a:latin typeface="Liberation Mono"/>
              </a:rPr>
              <a:t>WHERE</a:t>
            </a:r>
            <a:r>
              <a:rPr lang="en-US" dirty="0">
                <a:latin typeface="Liberation Mono"/>
                <a:cs typeface="Arial" panose="020B0604020202020204" pitchFamily="34" charset="0"/>
              </a:rPr>
              <a:t> student.id = student_address.studentID;</a:t>
            </a:r>
            <a:endParaRPr lang="en-IN" dirty="0">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64B7BDD6-95CC-404E-8C05-D4B4DC6581F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81DC5EF0-4AC8-4868-8FE0-9327C37E56EA}"/>
              </a:ext>
            </a:extLst>
          </p:cNvPr>
          <p:cNvSpPr/>
          <p:nvPr/>
        </p:nvSpPr>
        <p:spPr>
          <a:xfrm>
            <a:off x="280606" y="5458579"/>
            <a:ext cx="11503231" cy="1138773"/>
          </a:xfrm>
          <a:prstGeom prst="rect">
            <a:avLst/>
          </a:prstGeom>
        </p:spPr>
        <p:txBody>
          <a:bodyPr wrap="square">
            <a:spAutoFit/>
          </a:bodyPr>
          <a:lstStyle/>
          <a:p>
            <a:r>
              <a:rPr lang="en-US" sz="2200" dirty="0">
                <a:solidFill>
                  <a:srgbClr val="FF0000"/>
                </a:solidFill>
                <a:latin typeface="Arial" panose="020B0604020202020204" pitchFamily="34" charset="0"/>
              </a:rPr>
              <a:t>Note:</a:t>
            </a:r>
          </a:p>
          <a:p>
            <a:endParaRPr lang="en-US" sz="800" dirty="0">
              <a:solidFill>
                <a:srgbClr val="FF0000"/>
              </a:solidFill>
              <a:latin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rPr>
              <a:t>CREATE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rPr>
              <a:t>VIEW</a:t>
            </a:r>
            <a:r>
              <a:rPr lang="en-US" dirty="0">
                <a:latin typeface="Arial" panose="020B0604020202020204" pitchFamily="34" charset="0"/>
                <a:cs typeface="Arial" panose="020B0604020202020204" pitchFamily="34" charset="0"/>
              </a:rPr>
              <a:t> studentAddressView AS </a:t>
            </a:r>
            <a:r>
              <a:rPr lang="en-US" dirty="0">
                <a:solidFill>
                  <a:srgbClr val="0077AA"/>
                </a:solidFill>
                <a:latin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rPr>
              <a:t>FROM</a:t>
            </a:r>
            <a:r>
              <a:rPr lang="en-US" dirty="0">
                <a:latin typeface="Arial" panose="020B0604020202020204" pitchFamily="34" charset="0"/>
                <a:cs typeface="Arial" panose="020B0604020202020204" pitchFamily="34" charset="0"/>
              </a:rPr>
              <a:t> student, student_address </a:t>
            </a:r>
            <a:r>
              <a:rPr lang="en-US" dirty="0">
                <a:solidFill>
                  <a:srgbClr val="0077AA"/>
                </a:solidFill>
                <a:latin typeface="Arial" panose="020B0604020202020204" pitchFamily="34" charset="0"/>
              </a:rPr>
              <a:t>WHERE</a:t>
            </a:r>
            <a:r>
              <a:rPr lang="en-US" dirty="0">
                <a:latin typeface="Arial" panose="020B0604020202020204" pitchFamily="34" charset="0"/>
                <a:cs typeface="Arial" panose="020B0604020202020204" pitchFamily="34" charset="0"/>
              </a:rPr>
              <a:t> student.id = student_address.studentID;  </a:t>
            </a:r>
            <a:r>
              <a:rPr lang="en-US" dirty="0">
                <a:solidFill>
                  <a:srgbClr val="00B050"/>
                </a:solidFill>
                <a:latin typeface="Arial" panose="020B0604020202020204" pitchFamily="34" charset="0"/>
                <a:cs typeface="Arial" panose="020B0604020202020204" pitchFamily="34" charset="0"/>
              </a:rPr>
              <a:t>#</a:t>
            </a:r>
            <a:r>
              <a:rPr lang="es-ES" dirty="0">
                <a:solidFill>
                  <a:srgbClr val="00B050"/>
                </a:solidFill>
                <a:latin typeface="Arial" panose="020B0604020202020204" pitchFamily="34" charset="0"/>
                <a:cs typeface="Arial" panose="020B0604020202020204" pitchFamily="34" charset="0"/>
              </a:rPr>
              <a:t>Error Duplicate column name 'ID'</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71883031"/>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4323EA6-E12F-406B-A68F-3B91101C06AD}"/>
              </a:ext>
            </a:extLst>
          </p:cNvPr>
          <p:cNvSpPr/>
          <p:nvPr/>
        </p:nvSpPr>
        <p:spPr>
          <a:xfrm>
            <a:off x="298562" y="1236816"/>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6">
                    <a:lumMod val="50000"/>
                  </a:schemeClr>
                </a:solidFill>
                <a:latin typeface="Liberation Mono"/>
                <a:ea typeface="Times New Roman" panose="02020603050405020304" pitchFamily="18" charset="0"/>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FF0000"/>
                </a:solidFill>
                <a:latin typeface="Liberation Mono"/>
                <a:ea typeface="Times New Roman" panose="02020603050405020304" pitchFamily="18" charset="0"/>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4" name="Rectangle 3"/>
          <p:cNvSpPr/>
          <p:nvPr/>
        </p:nvSpPr>
        <p:spPr>
          <a:xfrm>
            <a:off x="1523206" y="1"/>
            <a:ext cx="9144000" cy="584775"/>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View</a:t>
            </a:r>
          </a:p>
        </p:txBody>
      </p:sp>
      <p:sp>
        <p:nvSpPr>
          <p:cNvPr id="2" name="Rectangle 1">
            <a:extLst>
              <a:ext uri="{FF2B5EF4-FFF2-40B4-BE49-F238E27FC236}">
                <a16:creationId xmlns:a16="http://schemas.microsoft.com/office/drawing/2014/main" id="{C9E4509D-9485-4592-B2DC-1CE1BBE404AF}"/>
              </a:ext>
            </a:extLst>
          </p:cNvPr>
          <p:cNvSpPr/>
          <p:nvPr/>
        </p:nvSpPr>
        <p:spPr>
          <a:xfrm>
            <a:off x="281787" y="4976008"/>
            <a:ext cx="11593288" cy="132343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'saleel', 'description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'vrushali', 'description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'sharmin',  'description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'ruhan', 'description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1, NOW(), 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1, NOW(), 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2, NOW(), 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2, NOW(), 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2,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7" name="Picture 6">
            <a:extLst>
              <a:ext uri="{FF2B5EF4-FFF2-40B4-BE49-F238E27FC236}">
                <a16:creationId xmlns:a16="http://schemas.microsoft.com/office/drawing/2014/main" id="{25E693B3-61A2-4031-913E-B422A3E50E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B6E1870E-6B8D-416C-8B7A-E71E78495E3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3" name="Rectangle 2">
            <a:extLst>
              <a:ext uri="{FF2B5EF4-FFF2-40B4-BE49-F238E27FC236}">
                <a16:creationId xmlns:a16="http://schemas.microsoft.com/office/drawing/2014/main" id="{D6E698E5-8B13-40B9-8D70-AB604DF1C0A8}"/>
              </a:ext>
            </a:extLst>
          </p:cNvPr>
          <p:cNvSpPr/>
          <p:nvPr/>
        </p:nvSpPr>
        <p:spPr>
          <a:xfrm>
            <a:off x="328063" y="764704"/>
            <a:ext cx="3462887"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2916487094"/>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206" y="1"/>
            <a:ext cx="9144000" cy="584775"/>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258134" y="1276640"/>
            <a:ext cx="11527783" cy="1169551"/>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endParaRPr lang="en-IN" sz="800"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endParaRPr lang="en-IN" sz="800"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062" y="2848868"/>
            <a:ext cx="11387929" cy="2308324"/>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10,'S10',"D1", 10, 1,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IN" dirty="0">
              <a:solidFill>
                <a:srgbClr val="00B050"/>
              </a:solidFill>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a:t>
            </a:r>
            <a:r>
              <a:rPr lang="en-IN" dirty="0" err="1">
                <a:latin typeface="Liberation Mono"/>
                <a:cs typeface="Arial" panose="020B0604020202020204" pitchFamily="34" charset="0"/>
              </a:rPr>
              <a:t>neel</a:t>
            </a:r>
            <a:r>
              <a:rPr lang="en-IN" dirty="0">
                <a:latin typeface="Liberation Mono"/>
                <a:cs typeface="Arial" panose="020B0604020202020204" pitchFamily="34" charset="0"/>
              </a:rPr>
              <a:t>', 'description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6, 1,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D2200B02-450B-45CB-8C84-A3FB0828327E}"/>
              </a:ext>
            </a:extLst>
          </p:cNvPr>
          <p:cNvSpPr/>
          <p:nvPr/>
        </p:nvSpPr>
        <p:spPr>
          <a:xfrm>
            <a:off x="328063" y="764704"/>
            <a:ext cx="3462887"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Try Out</a:t>
            </a:r>
          </a:p>
        </p:txBody>
      </p:sp>
      <p:pic>
        <p:nvPicPr>
          <p:cNvPr id="6" name="Picture 5">
            <a:extLst>
              <a:ext uri="{FF2B5EF4-FFF2-40B4-BE49-F238E27FC236}">
                <a16:creationId xmlns:a16="http://schemas.microsoft.com/office/drawing/2014/main" id="{C104BC86-BC9E-4C9E-907F-FFB2AE7C493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79AB7A1-3B4E-46BC-9FEC-3554A8C3705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38126713"/>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182" y="1425714"/>
            <a:ext cx="8761859" cy="369332"/>
          </a:xfrm>
          <a:prstGeom prst="rect">
            <a:avLst/>
          </a:prstGeom>
          <a:solidFill>
            <a:schemeClr val="bg1"/>
          </a:solidFill>
        </p:spPr>
        <p:txBody>
          <a:bodyPr wrap="square">
            <a:spAutoFit/>
          </a:bodyPr>
          <a:lstStyle/>
          <a:p>
            <a:r>
              <a:rPr lang="en-US" dirty="0">
                <a:solidFill>
                  <a:srgbClr val="0077AA"/>
                </a:solidFill>
                <a:latin typeface="Segoe UI" panose="020B0502040204020203" pitchFamily="34" charset="0"/>
                <a:cs typeface="Segoe UI" panose="020B0502040204020203" pitchFamily="34" charset="0"/>
              </a:rPr>
              <a:t>SHOW CREATE VIEW </a:t>
            </a:r>
            <a:r>
              <a:rPr lang="en-US" dirty="0">
                <a:latin typeface="Segoe UI" panose="020B0502040204020203" pitchFamily="34" charset="0"/>
                <a:cs typeface="Segoe UI" panose="020B0502040204020203" pitchFamily="34" charset="0"/>
              </a:rPr>
              <a:t>view_name</a:t>
            </a:r>
            <a:endParaRPr lang="en-IN" dirty="0">
              <a:latin typeface="Segoe UI" panose="020B0502040204020203" pitchFamily="34" charset="0"/>
              <a:cs typeface="Segoe UI" panose="020B0502040204020203" pitchFamily="34" charset="0"/>
            </a:endParaRPr>
          </a:p>
        </p:txBody>
      </p:sp>
      <p:sp>
        <p:nvSpPr>
          <p:cNvPr id="3" name="Rectangle 2"/>
          <p:cNvSpPr/>
          <p:nvPr/>
        </p:nvSpPr>
        <p:spPr>
          <a:xfrm>
            <a:off x="1676182" y="18699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182" y="2706472"/>
            <a:ext cx="8761859" cy="646331"/>
          </a:xfrm>
          <a:prstGeom prst="rect">
            <a:avLst/>
          </a:prstGeom>
          <a:solidFill>
            <a:schemeClr val="bg1"/>
          </a:solidFill>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SHOW [FULL] TABLES [{FROM | IN} db_name]</a:t>
            </a:r>
          </a:p>
          <a:p>
            <a:r>
              <a:rPr lang="en-IN" dirty="0">
                <a:solidFill>
                  <a:srgbClr val="0077AA"/>
                </a:solidFill>
                <a:latin typeface="Segoe UI" panose="020B0502040204020203" pitchFamily="34" charset="0"/>
                <a:cs typeface="Segoe UI" panose="020B0502040204020203" pitchFamily="34" charset="0"/>
              </a:rPr>
              <a:t>      [LIKE 'pattern' | WHERE expr]</a:t>
            </a:r>
          </a:p>
        </p:txBody>
      </p:sp>
      <p:sp>
        <p:nvSpPr>
          <p:cNvPr id="8" name="Rectangle 7"/>
          <p:cNvSpPr/>
          <p:nvPr/>
        </p:nvSpPr>
        <p:spPr>
          <a:xfrm>
            <a:off x="1676182" y="36225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pic>
        <p:nvPicPr>
          <p:cNvPr id="9" name="Picture 8">
            <a:extLst>
              <a:ext uri="{FF2B5EF4-FFF2-40B4-BE49-F238E27FC236}">
                <a16:creationId xmlns:a16="http://schemas.microsoft.com/office/drawing/2014/main" id="{E15F548B-9F0A-4D1D-8A72-6DFEA151D8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D517EAD0-601A-4771-A5E5-8CAEA3808E5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33232275"/>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Alter / Drop View</a:t>
            </a:r>
          </a:p>
        </p:txBody>
      </p:sp>
      <p:sp>
        <p:nvSpPr>
          <p:cNvPr id="5" name="Rectangle 4"/>
          <p:cNvSpPr/>
          <p:nvPr/>
        </p:nvSpPr>
        <p:spPr>
          <a:xfrm>
            <a:off x="546264"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2454" y="1478547"/>
            <a:ext cx="8838049" cy="923330"/>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ALTER VIEW </a:t>
            </a:r>
            <a:r>
              <a:rPr lang="en-IN" dirty="0">
                <a:latin typeface="Segoe UI" panose="020B0502040204020203" pitchFamily="34" charset="0"/>
                <a:cs typeface="Segoe UI" panose="020B0502040204020203" pitchFamily="34" charset="0"/>
              </a:rPr>
              <a:t>view_name </a:t>
            </a:r>
            <a:r>
              <a:rPr lang="en-IN" dirty="0">
                <a:solidFill>
                  <a:srgbClr val="0077AA"/>
                </a:solidFill>
                <a:latin typeface="Segoe UI" panose="020B0502040204020203" pitchFamily="34" charset="0"/>
                <a:cs typeface="Segoe UI" panose="020B0502040204020203" pitchFamily="34" charset="0"/>
              </a:rPr>
              <a:t>[(</a:t>
            </a:r>
            <a:r>
              <a:rPr lang="en-IN" dirty="0">
                <a:latin typeface="Segoe UI" panose="020B0502040204020203" pitchFamily="34" charset="0"/>
                <a:cs typeface="Segoe UI" panose="020B0502040204020203" pitchFamily="34" charset="0"/>
              </a:rPr>
              <a:t>column_list</a:t>
            </a:r>
            <a:r>
              <a:rPr lang="en-IN" dirty="0">
                <a:solidFill>
                  <a:srgbClr val="0077AA"/>
                </a:solidFill>
                <a:latin typeface="Segoe UI" panose="020B0502040204020203" pitchFamily="34" charset="0"/>
                <a:cs typeface="Segoe UI" panose="020B0502040204020203" pitchFamily="34" charset="0"/>
              </a:rPr>
              <a:t>)]</a:t>
            </a:r>
          </a:p>
          <a:p>
            <a:r>
              <a:rPr lang="en-IN" dirty="0">
                <a:solidFill>
                  <a:srgbClr val="0077AA"/>
                </a:solidFill>
                <a:latin typeface="Segoe UI" panose="020B0502040204020203" pitchFamily="34" charset="0"/>
                <a:cs typeface="Segoe UI" panose="020B0502040204020203" pitchFamily="34" charset="0"/>
              </a:rPr>
              <a:t>    AS select_statement</a:t>
            </a:r>
          </a:p>
          <a:p>
            <a:r>
              <a:rPr lang="en-IN" dirty="0">
                <a:solidFill>
                  <a:srgbClr val="0077AA"/>
                </a:solidFill>
                <a:latin typeface="Segoe UI" panose="020B0502040204020203" pitchFamily="34" charset="0"/>
                <a:cs typeface="Segoe UI" panose="020B0502040204020203" pitchFamily="34" charset="0"/>
              </a:rPr>
              <a:t>    [WITH CHECK OPTION]</a:t>
            </a:r>
            <a:endParaRPr lang="en-US" dirty="0">
              <a:solidFill>
                <a:srgbClr val="0077AA"/>
              </a:solidFill>
              <a:latin typeface="Segoe UI" panose="020B0502040204020203" pitchFamily="34" charset="0"/>
              <a:cs typeface="Segoe UI" panose="020B0502040204020203" pitchFamily="34" charset="0"/>
            </a:endParaRPr>
          </a:p>
        </p:txBody>
      </p:sp>
      <p:sp>
        <p:nvSpPr>
          <p:cNvPr id="9" name="Rectangle 8"/>
          <p:cNvSpPr/>
          <p:nvPr/>
        </p:nvSpPr>
        <p:spPr>
          <a:xfrm>
            <a:off x="550732" y="3992142"/>
            <a:ext cx="8838049" cy="646331"/>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DROP VIEW [IF EXISTS]</a:t>
            </a:r>
          </a:p>
          <a:p>
            <a:r>
              <a:rPr lang="en-IN" dirty="0">
                <a:solidFill>
                  <a:srgbClr val="0077AA"/>
                </a:solidFill>
                <a:latin typeface="Segoe UI" panose="020B0502040204020203" pitchFamily="34" charset="0"/>
                <a:cs typeface="Segoe UI" panose="020B0502040204020203" pitchFamily="34" charset="0"/>
              </a:rPr>
              <a:t>    view_name [, view_name] ...</a:t>
            </a:r>
            <a:endParaRPr lang="en-US" dirty="0">
              <a:solidFill>
                <a:srgbClr val="0077AA"/>
              </a:solidFill>
              <a:latin typeface="Segoe UI" panose="020B0502040204020203" pitchFamily="34" charset="0"/>
              <a:cs typeface="Segoe UI" panose="020B0502040204020203" pitchFamily="34" charset="0"/>
            </a:endParaRPr>
          </a:p>
        </p:txBody>
      </p:sp>
      <p:sp>
        <p:nvSpPr>
          <p:cNvPr id="10" name="Rectangle 9"/>
          <p:cNvSpPr/>
          <p:nvPr/>
        </p:nvSpPr>
        <p:spPr>
          <a:xfrm>
            <a:off x="474542" y="350100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pic>
        <p:nvPicPr>
          <p:cNvPr id="7" name="Picture 6">
            <a:extLst>
              <a:ext uri="{FF2B5EF4-FFF2-40B4-BE49-F238E27FC236}">
                <a16:creationId xmlns:a16="http://schemas.microsoft.com/office/drawing/2014/main" id="{4178B473-E7CC-4164-807A-FF1BC17EF07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A193B986-F6C7-4DA4-8794-993E472DA552}"/>
              </a:ext>
            </a:extLst>
          </p:cNvPr>
          <p:cNvSpPr/>
          <p:nvPr/>
        </p:nvSpPr>
        <p:spPr>
          <a:xfrm>
            <a:off x="478582" y="4797152"/>
            <a:ext cx="10657184" cy="1569660"/>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4542" y="2420888"/>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12" name="Footer Placeholder 2">
            <a:extLst>
              <a:ext uri="{FF2B5EF4-FFF2-40B4-BE49-F238E27FC236}">
                <a16:creationId xmlns:a16="http://schemas.microsoft.com/office/drawing/2014/main" id="{B61D01FD-5890-407F-9D79-7BAD933EA84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59685060"/>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448"/>
            <a:ext cx="10546899"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Difference between Simple and Complex View</a:t>
            </a:r>
          </a:p>
        </p:txBody>
      </p:sp>
      <p:sp>
        <p:nvSpPr>
          <p:cNvPr id="246785" name="Rectangle 1"/>
          <p:cNvSpPr>
            <a:spLocks noChangeArrowheads="1"/>
          </p:cNvSpPr>
          <p:nvPr/>
        </p:nvSpPr>
        <p:spPr bwMode="auto">
          <a:xfrm>
            <a:off x="1523803" y="-368647"/>
            <a:ext cx="65" cy="738189"/>
          </a:xfrm>
          <a:prstGeom prst="rect">
            <a:avLst/>
          </a:prstGeom>
          <a:solidFill>
            <a:srgbClr val="FFFFFF"/>
          </a:solidFill>
          <a:ln w="9525">
            <a:noFill/>
            <a:miter lim="800000"/>
            <a:headEnd/>
            <a:tailEnd/>
          </a:ln>
          <a:effectLst/>
        </p:spPr>
        <p:txBody>
          <a:bodyPr vert="horz" wrap="none" lIns="0" tIns="0" rIns="0" bIns="182481"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nvGraphicFramePr>
        <p:xfrm>
          <a:off x="119516" y="738637"/>
          <a:ext cx="11951380" cy="4843108"/>
        </p:xfrm>
        <a:graphic>
          <a:graphicData uri="http://schemas.openxmlformats.org/drawingml/2006/table">
            <a:tbl>
              <a:tblPr>
                <a:tableStyleId>{8A107856-5554-42FB-B03E-39F5DBC370BA}</a:tableStyleId>
              </a:tblPr>
              <a:tblGrid>
                <a:gridCol w="5975690">
                  <a:extLst>
                    <a:ext uri="{9D8B030D-6E8A-4147-A177-3AD203B41FA5}">
                      <a16:colId xmlns:a16="http://schemas.microsoft.com/office/drawing/2014/main" val="20000"/>
                    </a:ext>
                  </a:extLst>
                </a:gridCol>
                <a:gridCol w="5975690">
                  <a:extLst>
                    <a:ext uri="{9D8B030D-6E8A-4147-A177-3AD203B41FA5}">
                      <a16:colId xmlns:a16="http://schemas.microsoft.com/office/drawing/2014/main" val="20001"/>
                    </a:ext>
                  </a:extLst>
                </a:gridCol>
              </a:tblGrid>
              <a:tr h="415982">
                <a:tc>
                  <a:txBody>
                    <a:bodyPr/>
                    <a:lstStyle/>
                    <a:p>
                      <a:pPr algn="ctr" fontAlgn="base"/>
                      <a:r>
                        <a:rPr lang="en-US" sz="2200" cap="all" dirty="0">
                          <a:solidFill>
                            <a:schemeClr val="accent6">
                              <a:lumMod val="50000"/>
                            </a:schemeClr>
                          </a:solidFill>
                        </a:rPr>
                        <a:t>SIMPLE VIEW</a:t>
                      </a:r>
                      <a:endParaRPr lang="en-US" sz="2200" b="1" cap="all" dirty="0">
                        <a:solidFill>
                          <a:schemeClr val="accent6">
                            <a:lumMod val="50000"/>
                          </a:schemeClr>
                        </a:solidFill>
                        <a:latin typeface="Arial" pitchFamily="34" charset="0"/>
                        <a:cs typeface="Arial" pitchFamily="34" charset="0"/>
                      </a:endParaRPr>
                    </a:p>
                  </a:txBody>
                  <a:tcPr marL="40373" marR="40373" marT="40373" marB="40373" anchor="ctr"/>
                </a:tc>
                <a:tc>
                  <a:txBody>
                    <a:bodyPr/>
                    <a:lstStyle/>
                    <a:p>
                      <a:pPr algn="ctr" fontAlgn="base"/>
                      <a:r>
                        <a:rPr lang="en-US" sz="2200" cap="all" dirty="0">
                          <a:solidFill>
                            <a:schemeClr val="accent6">
                              <a:lumMod val="50000"/>
                            </a:schemeClr>
                          </a:solidFill>
                        </a:rPr>
                        <a:t>COMPLEX VIEW</a:t>
                      </a:r>
                      <a:endParaRPr lang="en-US" sz="2200" b="1" cap="all" dirty="0">
                        <a:solidFill>
                          <a:schemeClr val="accent6">
                            <a:lumMod val="50000"/>
                          </a:schemeClr>
                        </a:solidFill>
                        <a:latin typeface="Arial" pitchFamily="34" charset="0"/>
                        <a:cs typeface="Arial" pitchFamily="34" charset="0"/>
                      </a:endParaRPr>
                    </a:p>
                  </a:txBody>
                  <a:tcPr marL="40373" marR="40373" marT="40373" marB="40373" anchor="ctr"/>
                </a:tc>
                <a:extLst>
                  <a:ext uri="{0D108BD9-81ED-4DB2-BD59-A6C34878D82A}">
                    <a16:rowId xmlns:a16="http://schemas.microsoft.com/office/drawing/2014/main" val="10000"/>
                  </a:ext>
                </a:extLst>
              </a:tr>
              <a:tr h="689591">
                <a:tc>
                  <a:txBody>
                    <a:bodyPr/>
                    <a:lstStyle/>
                    <a:p>
                      <a:pPr algn="l" fontAlgn="base"/>
                      <a:r>
                        <a:rPr lang="en-US" sz="1800" dirty="0"/>
                        <a:t>Contains only one base table or is created from only one table, it may include WHERE clause and ORDER BY clause. </a:t>
                      </a:r>
                      <a:endParaRPr lang="en-US" sz="1800" b="0" dirty="0">
                        <a:latin typeface="Arial" pitchFamily="34" charset="0"/>
                        <a:cs typeface="Arial" pitchFamily="34" charset="0"/>
                      </a:endParaRPr>
                    </a:p>
                  </a:txBody>
                  <a:tcPr marL="70652" marR="70652" marT="35325" marB="35325" anchor="ctr"/>
                </a:tc>
                <a:tc>
                  <a:txBody>
                    <a:bodyPr/>
                    <a:lstStyle/>
                    <a:p>
                      <a:pPr algn="l" fontAlgn="base"/>
                      <a:r>
                        <a:rPr lang="en-US" sz="1800" dirty="0"/>
                        <a:t>Contains more than one base tables or is created from more than one tables.</a:t>
                      </a:r>
                      <a:endParaRPr lang="en-US" sz="1800" b="0" dirty="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1"/>
                  </a:ext>
                </a:extLst>
              </a:tr>
              <a:tr h="535101">
                <a:tc>
                  <a:txBody>
                    <a:bodyPr/>
                    <a:lstStyle/>
                    <a:p>
                      <a:pPr algn="l" fontAlgn="base"/>
                      <a:r>
                        <a:rPr lang="en-US" sz="1800" dirty="0"/>
                        <a:t>We cannot use group functions like MAX(), COUNT(), etc.</a:t>
                      </a:r>
                      <a:endParaRPr lang="en-US" sz="1800" b="0" dirty="0">
                        <a:latin typeface="Arial" pitchFamily="34" charset="0"/>
                        <a:cs typeface="Arial" pitchFamily="34" charset="0"/>
                      </a:endParaRPr>
                    </a:p>
                  </a:txBody>
                  <a:tcPr marL="70652" marR="70652" marT="35325" marB="35325" anchor="ctr"/>
                </a:tc>
                <a:tc>
                  <a:txBody>
                    <a:bodyPr/>
                    <a:lstStyle/>
                    <a:p>
                      <a:pPr algn="l" fontAlgn="base"/>
                      <a:r>
                        <a:rPr lang="en-US" sz="1800" dirty="0"/>
                        <a:t>We can use group functions.</a:t>
                      </a:r>
                      <a:endParaRPr lang="en-US" sz="1800" b="0" dirty="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2"/>
                  </a:ext>
                </a:extLst>
              </a:tr>
              <a:tr h="380609">
                <a:tc>
                  <a:txBody>
                    <a:bodyPr/>
                    <a:lstStyle/>
                    <a:p>
                      <a:pPr algn="l" fontAlgn="base"/>
                      <a:r>
                        <a:rPr lang="en-US" sz="1800"/>
                        <a:t>Does not contain groups of data.</a:t>
                      </a:r>
                      <a:endParaRPr lang="en-US" sz="1800" b="0">
                        <a:latin typeface="Arial" pitchFamily="34" charset="0"/>
                        <a:cs typeface="Arial" pitchFamily="34" charset="0"/>
                      </a:endParaRPr>
                    </a:p>
                  </a:txBody>
                  <a:tcPr marL="70652" marR="70652" marT="35325" marB="35325" anchor="ctr"/>
                </a:tc>
                <a:tc>
                  <a:txBody>
                    <a:bodyPr/>
                    <a:lstStyle/>
                    <a:p>
                      <a:pPr algn="l" fontAlgn="base"/>
                      <a:r>
                        <a:rPr lang="en-US" sz="1800"/>
                        <a:t>It can conatin groups of data.</a:t>
                      </a:r>
                      <a:endParaRPr lang="en-US" sz="1800" b="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3"/>
                  </a:ext>
                </a:extLst>
              </a:tr>
              <a:tr h="619219">
                <a:tc>
                  <a:txBody>
                    <a:bodyPr/>
                    <a:lstStyle/>
                    <a:p>
                      <a:pPr algn="l" fontAlgn="base"/>
                      <a:r>
                        <a:rPr lang="en-US" sz="1800"/>
                        <a:t>DML operations could be performed through a simple view.</a:t>
                      </a:r>
                      <a:endParaRPr lang="en-US" sz="1800" b="0">
                        <a:latin typeface="Arial" pitchFamily="34" charset="0"/>
                        <a:cs typeface="Arial" pitchFamily="34" charset="0"/>
                      </a:endParaRPr>
                    </a:p>
                  </a:txBody>
                  <a:tcPr marL="70652" marR="70652" marT="35325" marB="35325" anchor="ctr"/>
                </a:tc>
                <a:tc>
                  <a:txBody>
                    <a:bodyPr/>
                    <a:lstStyle/>
                    <a:p>
                      <a:pPr algn="l" fontAlgn="base"/>
                      <a:r>
                        <a:rPr lang="en-US" sz="1800" dirty="0"/>
                        <a:t>DML operations could not always be performed through a complex view.</a:t>
                      </a:r>
                      <a:endParaRPr lang="en-US" sz="1800" b="0" dirty="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4"/>
                  </a:ext>
                </a:extLst>
              </a:tr>
              <a:tr h="619219">
                <a:tc>
                  <a:txBody>
                    <a:bodyPr/>
                    <a:lstStyle/>
                    <a:p>
                      <a:pPr algn="l" fontAlgn="base"/>
                      <a:r>
                        <a:rPr lang="en-US" sz="1800" dirty="0"/>
                        <a:t>INSERT, DELETE and UPDATE are directly possible on a simple view.</a:t>
                      </a:r>
                      <a:endParaRPr lang="en-US" sz="1800" b="0" dirty="0">
                        <a:latin typeface="Arial" pitchFamily="34" charset="0"/>
                        <a:cs typeface="Arial" pitchFamily="34" charset="0"/>
                      </a:endParaRPr>
                    </a:p>
                  </a:txBody>
                  <a:tcPr marL="70652" marR="70652" marT="35325" marB="35325" anchor="ctr"/>
                </a:tc>
                <a:tc>
                  <a:txBody>
                    <a:bodyPr/>
                    <a:lstStyle/>
                    <a:p>
                      <a:pPr algn="l" fontAlgn="base"/>
                      <a:r>
                        <a:rPr lang="en-US" sz="1800" dirty="0"/>
                        <a:t>We cannot apply INSERT, DELETE and UPDATE on complex view directly.</a:t>
                      </a:r>
                      <a:endParaRPr lang="en-US" sz="1800" b="0" dirty="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5"/>
                  </a:ext>
                </a:extLst>
              </a:tr>
              <a:tr h="893504">
                <a:tc>
                  <a:txBody>
                    <a:bodyPr/>
                    <a:lstStyle/>
                    <a:p>
                      <a:pPr algn="l" fontAlgn="base"/>
                      <a:r>
                        <a:rPr lang="en-US" sz="1800" dirty="0"/>
                        <a:t>Simple view does not contain group by, , having clause, limit clause, distinct, pseudo column like rownum, columns defined by expressions.</a:t>
                      </a:r>
                      <a:endParaRPr lang="en-US" sz="1800" b="0" dirty="0">
                        <a:latin typeface="Arial" pitchFamily="34" charset="0"/>
                        <a:cs typeface="Arial" pitchFamily="34" charset="0"/>
                      </a:endParaRPr>
                    </a:p>
                  </a:txBody>
                  <a:tcPr marL="70652" marR="70652" marT="35325" marB="35325" anchor="ctr"/>
                </a:tc>
                <a:tc>
                  <a:txBody>
                    <a:bodyPr/>
                    <a:lstStyle/>
                    <a:p>
                      <a:pPr algn="l" fontAlgn="base"/>
                      <a:r>
                        <a:rPr lang="en-US" sz="1800" dirty="0"/>
                        <a:t>It can contain group by, having clause, limit clause, distinct, pseudocolumn like rownum, columns defined by expressions.</a:t>
                      </a:r>
                      <a:endParaRPr lang="en-US" sz="1800" b="0" dirty="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6"/>
                  </a:ext>
                </a:extLst>
              </a:tr>
              <a:tr h="689591">
                <a:tc>
                  <a:txBody>
                    <a:bodyPr/>
                    <a:lstStyle/>
                    <a:p>
                      <a:pPr algn="l" fontAlgn="base"/>
                      <a:r>
                        <a:rPr lang="en-US" sz="1800"/>
                        <a:t>Does not include NOT NULL columns from base tables.</a:t>
                      </a:r>
                      <a:endParaRPr lang="en-US" sz="1800" b="0">
                        <a:latin typeface="Arial" pitchFamily="34" charset="0"/>
                        <a:cs typeface="Arial" pitchFamily="34" charset="0"/>
                      </a:endParaRPr>
                    </a:p>
                  </a:txBody>
                  <a:tcPr marL="70652" marR="70652" marT="35325" marB="35325" anchor="ctr"/>
                </a:tc>
                <a:tc>
                  <a:txBody>
                    <a:bodyPr/>
                    <a:lstStyle/>
                    <a:p>
                      <a:pPr algn="l" fontAlgn="base"/>
                      <a:r>
                        <a:rPr lang="en-US" sz="1800" dirty="0"/>
                        <a:t>NOT NULL columns that are not selected by simple view can be included in complex view.</a:t>
                      </a:r>
                      <a:endParaRPr lang="en-US" sz="1800" b="0" dirty="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7"/>
                  </a:ext>
                </a:extLst>
              </a:tr>
            </a:tbl>
          </a:graphicData>
        </a:graphic>
      </p:graphicFrame>
      <p:pic>
        <p:nvPicPr>
          <p:cNvPr id="2" name="Picture 1">
            <a:extLst>
              <a:ext uri="{FF2B5EF4-FFF2-40B4-BE49-F238E27FC236}">
                <a16:creationId xmlns:a16="http://schemas.microsoft.com/office/drawing/2014/main" id="{24A70F37-190B-4E1D-A770-F47A3781B4E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92E95A76-75DD-40E7-B6D1-EF84FC8B5E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62115593"/>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182" y="152400"/>
            <a:ext cx="8838049" cy="338554"/>
          </a:xfrm>
          <a:prstGeom prst="rect">
            <a:avLst/>
          </a:prstGeom>
          <a:solidFill>
            <a:schemeClr val="bg1"/>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p>
        </p:txBody>
      </p:sp>
      <p:sp>
        <p:nvSpPr>
          <p:cNvPr id="4" name="Rectangle 3"/>
          <p:cNvSpPr/>
          <p:nvPr/>
        </p:nvSpPr>
        <p:spPr>
          <a:xfrm>
            <a:off x="406574" y="3212976"/>
            <a:ext cx="11089232" cy="2431435"/>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p:txBody>
      </p:sp>
      <p:pic>
        <p:nvPicPr>
          <p:cNvPr id="5" name="Picture 4">
            <a:extLst>
              <a:ext uri="{FF2B5EF4-FFF2-40B4-BE49-F238E27FC236}">
                <a16:creationId xmlns:a16="http://schemas.microsoft.com/office/drawing/2014/main" id="{3DCEFCB1-FC7A-4EFC-A0AE-0CC0069B66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0C1908D-D743-4327-90A2-7CBD14BA30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547854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1538"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2558" y="44624"/>
            <a:ext cx="11305258" cy="830997"/>
          </a:xfrm>
          <a:prstGeom prst="rect">
            <a:avLst/>
          </a:prstGeom>
        </p:spPr>
        <p:txBody>
          <a:bodyPr wrap="square">
            <a:spAutoFit/>
          </a:bodyPr>
          <a:lstStyle/>
          <a:p>
            <a:r>
              <a:rPr lang="en-US" sz="2000" b="1" dirty="0">
                <a:latin typeface="Palatino Linotype" panose="02040502050505030304" pitchFamily="18" charset="0"/>
              </a:rPr>
              <a:t>DIKW Pyramid</a:t>
            </a:r>
            <a:r>
              <a:rPr lang="en-US" sz="2000" dirty="0">
                <a:latin typeface="Palatino Linotype" panose="02040502050505030304" pitchFamily="18" charset="0"/>
              </a:rPr>
              <a:t> describes how the data can be processed and transformed into </a:t>
            </a:r>
            <a:r>
              <a:rPr lang="en-US" sz="2400" b="1" dirty="0">
                <a:solidFill>
                  <a:schemeClr val="accent2">
                    <a:lumMod val="50000"/>
                  </a:schemeClr>
                </a:solidFill>
                <a:latin typeface="Palatino Linotype" panose="02040502050505030304" pitchFamily="18" charset="0"/>
              </a:rPr>
              <a:t>information</a:t>
            </a:r>
            <a:r>
              <a:rPr lang="en-US" sz="2000" dirty="0">
                <a:latin typeface="Palatino Linotype" panose="02040502050505030304" pitchFamily="18" charset="0"/>
              </a:rPr>
              <a:t>, </a:t>
            </a:r>
            <a:r>
              <a:rPr lang="en-US" sz="2400" b="1" dirty="0">
                <a:solidFill>
                  <a:schemeClr val="accent2">
                    <a:lumMod val="50000"/>
                  </a:schemeClr>
                </a:solidFill>
                <a:latin typeface="Palatino Linotype" panose="02040502050505030304" pitchFamily="18" charset="0"/>
              </a:rPr>
              <a:t>knowledge</a:t>
            </a:r>
            <a:r>
              <a:rPr lang="en-US" sz="2000" dirty="0">
                <a:latin typeface="Palatino Linotype" panose="02040502050505030304" pitchFamily="18" charset="0"/>
              </a:rPr>
              <a:t>, and </a:t>
            </a:r>
            <a:r>
              <a:rPr lang="en-US" sz="2400" b="1" dirty="0">
                <a:solidFill>
                  <a:schemeClr val="accent2">
                    <a:lumMod val="50000"/>
                  </a:schemeClr>
                </a:solidFill>
                <a:latin typeface="Palatino Linotype" panose="02040502050505030304" pitchFamily="18" charset="0"/>
              </a:rPr>
              <a:t>wisdom</a:t>
            </a:r>
            <a:r>
              <a:rPr lang="en-US" sz="2000" dirty="0">
                <a:latin typeface="Palatino Linotype" panose="02040502050505030304" pitchFamily="18" charset="0"/>
              </a:rPr>
              <a:t>.</a:t>
            </a:r>
            <a:endParaRPr lang="en-US" sz="2400" dirty="0">
              <a:latin typeface="Palatino Linotype" panose="02040502050505030304" pitchFamily="18" charset="0"/>
            </a:endParaRPr>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870"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2264" y="992228"/>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89731" y="3172906"/>
            <a:ext cx="4544834" cy="400110"/>
          </a:xfrm>
          <a:prstGeom prst="rect">
            <a:avLst/>
          </a:prstGeom>
        </p:spPr>
        <p:txBody>
          <a:bodyPr wrap="none">
            <a:spAutoFit/>
          </a:bodyPr>
          <a:lstStyle/>
          <a:p>
            <a:r>
              <a:rPr lang="en-IN" sz="2000" dirty="0">
                <a:latin typeface="Palatino Linotype" panose="02040502050505030304" pitchFamily="18" charset="0"/>
              </a:rPr>
              <a:t>learning about something or someone.</a:t>
            </a:r>
          </a:p>
        </p:txBody>
      </p:sp>
      <p:sp>
        <p:nvSpPr>
          <p:cNvPr id="7" name="Rectangle 6"/>
          <p:cNvSpPr/>
          <p:nvPr/>
        </p:nvSpPr>
        <p:spPr>
          <a:xfrm>
            <a:off x="3756812" y="2060848"/>
            <a:ext cx="8315058" cy="677108"/>
          </a:xfrm>
          <a:prstGeom prst="rect">
            <a:avLst/>
          </a:prstGeom>
        </p:spPr>
        <p:txBody>
          <a:bodyPr wrap="square">
            <a:spAutoFit/>
          </a:bodyPr>
          <a:lstStyle/>
          <a:p>
            <a:r>
              <a:rPr lang="en-IN" sz="1900" dirty="0">
                <a:latin typeface="Palatino Linotype" panose="02040502050505030304" pitchFamily="18" charset="0"/>
              </a:rPr>
              <a:t>skills acquired through education, </a:t>
            </a:r>
            <a:r>
              <a:rPr lang="en-US" sz="1900" dirty="0">
                <a:latin typeface="Palatino Linotype" panose="02040502050505030304" pitchFamily="18" charset="0"/>
              </a:rPr>
              <a:t>it can be theoretical or practical understanding of a subject.</a:t>
            </a:r>
          </a:p>
        </p:txBody>
      </p:sp>
      <p:sp>
        <p:nvSpPr>
          <p:cNvPr id="10" name="Rectangle 9"/>
          <p:cNvSpPr/>
          <p:nvPr/>
        </p:nvSpPr>
        <p:spPr>
          <a:xfrm>
            <a:off x="3206188" y="1084674"/>
            <a:ext cx="8631267" cy="400110"/>
          </a:xfrm>
          <a:prstGeom prst="rect">
            <a:avLst/>
          </a:prstGeom>
        </p:spPr>
        <p:txBody>
          <a:bodyPr wrap="square">
            <a:spAutoFit/>
          </a:bodyPr>
          <a:lstStyle/>
          <a:p>
            <a:r>
              <a:rPr lang="en-IN" sz="2000" dirty="0">
                <a:latin typeface="Palatino Linotype" panose="02040502050505030304" pitchFamily="18" charset="0"/>
              </a:rPr>
              <a:t>the quality of having experience, knowledge, and good judgement.</a:t>
            </a:r>
          </a:p>
        </p:txBody>
      </p:sp>
      <p:sp>
        <p:nvSpPr>
          <p:cNvPr id="5" name="Rectangle 4">
            <a:extLst>
              <a:ext uri="{FF2B5EF4-FFF2-40B4-BE49-F238E27FC236}">
                <a16:creationId xmlns:a16="http://schemas.microsoft.com/office/drawing/2014/main" id="{05256EC0-A8C9-41D3-A488-E7C4127D2426}"/>
              </a:ext>
            </a:extLst>
          </p:cNvPr>
          <p:cNvSpPr/>
          <p:nvPr/>
        </p:nvSpPr>
        <p:spPr>
          <a:xfrm>
            <a:off x="4865715" y="4345940"/>
            <a:ext cx="2406428" cy="523220"/>
          </a:xfrm>
          <a:prstGeom prst="rect">
            <a:avLst/>
          </a:prstGeom>
          <a:noFill/>
        </p:spPr>
        <p:txBody>
          <a:bodyPr wrap="none">
            <a:spAutoFit/>
          </a:bodyPr>
          <a:lstStyle/>
          <a:p>
            <a:pPr algn="just"/>
            <a:r>
              <a:rPr lang="en-IN" sz="2400" dirty="0">
                <a:solidFill>
                  <a:schemeClr val="bg1"/>
                </a:solidFill>
                <a:latin typeface="Palatino Linotype" panose="02040502050505030304" pitchFamily="18" charset="0"/>
              </a:rPr>
              <a:t>Sigma(</a:t>
            </a:r>
            <a:r>
              <a:rPr lang="el-GR" sz="2400" dirty="0">
                <a:solidFill>
                  <a:schemeClr val="bg1"/>
                </a:solidFill>
                <a:latin typeface="Palatino Linotype" panose="02040502050505030304" pitchFamily="18" charset="0"/>
                <a:ea typeface="Verdana" panose="020B0604030504040204" pitchFamily="34" charset="0"/>
              </a:rPr>
              <a:t>σ</a:t>
            </a:r>
            <a:r>
              <a:rPr lang="en-IN" sz="2400" dirty="0">
                <a:solidFill>
                  <a:schemeClr val="bg1"/>
                </a:solidFill>
                <a:latin typeface="Palatino Linotype" panose="02040502050505030304" pitchFamily="18" charset="0"/>
              </a:rPr>
              <a:t>)</a:t>
            </a:r>
            <a:r>
              <a:rPr lang="en-IN" sz="2400" dirty="0">
                <a:solidFill>
                  <a:schemeClr val="bg1"/>
                </a:solidFill>
                <a:latin typeface="Palatino Linotype" panose="02040502050505030304" pitchFamily="18" charset="0"/>
                <a:ea typeface="Verdana" panose="020B0604030504040204" pitchFamily="34" charset="0"/>
              </a:rPr>
              <a:t> </a:t>
            </a:r>
            <a:r>
              <a:rPr lang="en-US" sz="2400" dirty="0">
                <a:solidFill>
                  <a:schemeClr val="bg1"/>
                </a:solidFill>
                <a:latin typeface="Palatino Linotype" panose="02040502050505030304" pitchFamily="18" charset="0"/>
              </a:rPr>
              <a:t>(</a:t>
            </a:r>
            <a:r>
              <a:rPr lang="en-US" sz="2800" b="1" dirty="0">
                <a:solidFill>
                  <a:schemeClr val="bg1"/>
                </a:solidFill>
                <a:latin typeface="Palatino Linotype" panose="02040502050505030304" pitchFamily="18" charset="0"/>
              </a:rPr>
              <a:t>data</a:t>
            </a:r>
            <a:r>
              <a:rPr lang="en-US" sz="2400" dirty="0">
                <a:solidFill>
                  <a:schemeClr val="bg1"/>
                </a:solidFill>
                <a:latin typeface="Palatino Linotype" panose="02040502050505030304" pitchFamily="18" charset="0"/>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8542" y="4911551"/>
            <a:ext cx="7632848" cy="461665"/>
          </a:xfrm>
          <a:prstGeom prst="rect">
            <a:avLst/>
          </a:prstGeom>
        </p:spPr>
        <p:txBody>
          <a:bodyPr wrap="square">
            <a:spAutoFit/>
          </a:bodyPr>
          <a:lstStyle/>
          <a:p>
            <a:pPr algn="just"/>
            <a:r>
              <a:rPr lang="en-IN" sz="2400" dirty="0">
                <a:solidFill>
                  <a:schemeClr val="bg1"/>
                </a:solidFill>
                <a:latin typeface="-apple-system"/>
              </a:rPr>
              <a:t>Let’s take another example.</a:t>
            </a:r>
            <a:endParaRPr lang="en-US" sz="2400" dirty="0">
              <a:solidFill>
                <a:schemeClr val="bg1"/>
              </a:solidFill>
              <a:latin typeface="-apple-system"/>
            </a:endParaRPr>
          </a:p>
        </p:txBody>
      </p:sp>
      <p:sp>
        <p:nvSpPr>
          <p:cNvPr id="4" name="Rectangle 3">
            <a:extLst>
              <a:ext uri="{FF2B5EF4-FFF2-40B4-BE49-F238E27FC236}">
                <a16:creationId xmlns:a16="http://schemas.microsoft.com/office/drawing/2014/main" id="{E463AD67-4E16-4043-88A5-8173D87C8B1D}"/>
              </a:ext>
            </a:extLst>
          </p:cNvPr>
          <p:cNvSpPr/>
          <p:nvPr/>
        </p:nvSpPr>
        <p:spPr>
          <a:xfrm>
            <a:off x="4843217" y="4007965"/>
            <a:ext cx="3180871" cy="646331"/>
          </a:xfrm>
          <a:prstGeom prst="rect">
            <a:avLst/>
          </a:prstGeom>
        </p:spPr>
        <p:txBody>
          <a:bodyPr wrap="none">
            <a:spAutoFit/>
          </a:bodyPr>
          <a:lstStyle/>
          <a:p>
            <a:r>
              <a:rPr lang="en-US" dirty="0">
                <a:latin typeface="Palatino Linotype" panose="02040502050505030304" pitchFamily="18" charset="0"/>
                <a:cs typeface="Arial" pitchFamily="34" charset="0"/>
              </a:rPr>
              <a:t>Data is any </a:t>
            </a:r>
            <a:r>
              <a:rPr lang="en-US" b="1" dirty="0">
                <a:solidFill>
                  <a:srgbClr val="0070C0"/>
                </a:solidFill>
                <a:latin typeface="Palatino Linotype" panose="02040502050505030304" pitchFamily="18" charset="0"/>
                <a:cs typeface="Arial" pitchFamily="34" charset="0"/>
              </a:rPr>
              <a:t>facts</a:t>
            </a:r>
            <a:r>
              <a:rPr lang="en-US" dirty="0">
                <a:latin typeface="Palatino Linotype" panose="02040502050505030304" pitchFamily="18" charset="0"/>
                <a:cs typeface="Arial" pitchFamily="34" charset="0"/>
              </a:rPr>
              <a:t>.</a:t>
            </a:r>
          </a:p>
          <a:p>
            <a:r>
              <a:rPr lang="en-US" dirty="0">
                <a:latin typeface="Palatino Linotype" panose="02040502050505030304" pitchFamily="18" charset="0"/>
                <a:cs typeface="Arial" pitchFamily="34" charset="0"/>
              </a:rPr>
              <a:t>Data is always in raw format.</a:t>
            </a:r>
            <a:endParaRPr lang="en-IN" dirty="0">
              <a:latin typeface="Palatino Linotype" panose="02040502050505030304" pitchFamily="18" charset="0"/>
            </a:endParaRPr>
          </a:p>
        </p:txBody>
      </p:sp>
      <p:sp>
        <p:nvSpPr>
          <p:cNvPr id="8" name="Rectangle 7">
            <a:extLst>
              <a:ext uri="{FF2B5EF4-FFF2-40B4-BE49-F238E27FC236}">
                <a16:creationId xmlns:a16="http://schemas.microsoft.com/office/drawing/2014/main" id="{F517EB0B-4532-45C2-8BFB-7F059FBD2BA2}"/>
              </a:ext>
            </a:extLst>
          </p:cNvPr>
          <p:cNvSpPr/>
          <p:nvPr/>
        </p:nvSpPr>
        <p:spPr>
          <a:xfrm>
            <a:off x="4389731" y="3560371"/>
            <a:ext cx="5449890" cy="461665"/>
          </a:xfrm>
          <a:prstGeom prst="rect">
            <a:avLst/>
          </a:prstGeom>
        </p:spPr>
        <p:txBody>
          <a:bodyPr wrap="square">
            <a:spAutoFit/>
          </a:bodyPr>
          <a:lstStyle/>
          <a:p>
            <a:r>
              <a:rPr lang="en-IN" sz="2400" dirty="0">
                <a:solidFill>
                  <a:schemeClr val="bg1"/>
                </a:solidFill>
                <a:latin typeface="Palatino Linotype" panose="02040502050505030304" pitchFamily="18" charset="0"/>
              </a:rPr>
              <a:t>as SELECT (symbol: </a:t>
            </a:r>
            <a:r>
              <a:rPr lang="el-GR" sz="2400" dirty="0">
                <a:solidFill>
                  <a:schemeClr val="bg1"/>
                </a:solidFill>
                <a:latin typeface="Palatino Linotype" panose="02040502050505030304" pitchFamily="18" charset="0"/>
                <a:ea typeface="Verdana" panose="020B0604030504040204" pitchFamily="34" charset="0"/>
              </a:rPr>
              <a:t>σ</a:t>
            </a:r>
            <a:r>
              <a:rPr lang="el-GR" sz="2400" dirty="0">
                <a:solidFill>
                  <a:schemeClr val="bg1"/>
                </a:solidFill>
                <a:latin typeface="Palatino Linotype" panose="02040502050505030304" pitchFamily="18" charset="0"/>
              </a:rPr>
              <a:t>)</a:t>
            </a:r>
            <a:r>
              <a:rPr lang="en-IN" sz="2400" dirty="0">
                <a:solidFill>
                  <a:schemeClr val="bg1"/>
                </a:solidFill>
                <a:latin typeface="Palatino Linotype" panose="02040502050505030304" pitchFamily="18" charset="0"/>
              </a:rPr>
              <a:t> </a:t>
            </a:r>
            <a:r>
              <a:rPr lang="en-US" sz="2400" dirty="0">
                <a:solidFill>
                  <a:schemeClr val="bg1"/>
                </a:solidFill>
                <a:latin typeface="Palatino Linotype" panose="02040502050505030304" pitchFamily="18" charset="0"/>
              </a:rPr>
              <a:t>(</a:t>
            </a:r>
            <a:r>
              <a:rPr lang="en-US" sz="2400" b="1" dirty="0">
                <a:solidFill>
                  <a:schemeClr val="bg1"/>
                </a:solidFill>
                <a:latin typeface="Palatino Linotype" panose="02040502050505030304" pitchFamily="18" charset="0"/>
              </a:rPr>
              <a:t>information</a:t>
            </a:r>
            <a:r>
              <a:rPr lang="en-US" sz="2400" dirty="0">
                <a:solidFill>
                  <a:schemeClr val="bg1"/>
                </a:solidFill>
                <a:latin typeface="Palatino Linotype" panose="02040502050505030304" pitchFamily="18" charset="0"/>
              </a:rPr>
              <a:t>)</a:t>
            </a:r>
          </a:p>
        </p:txBody>
      </p:sp>
      <p:sp>
        <p:nvSpPr>
          <p:cNvPr id="9" name="Rectangle 8">
            <a:extLst>
              <a:ext uri="{FF2B5EF4-FFF2-40B4-BE49-F238E27FC236}">
                <a16:creationId xmlns:a16="http://schemas.microsoft.com/office/drawing/2014/main" id="{2AB3A71C-E2E8-47D2-A5C8-BD691E4653C6}"/>
              </a:ext>
            </a:extLst>
          </p:cNvPr>
          <p:cNvSpPr/>
          <p:nvPr/>
        </p:nvSpPr>
        <p:spPr>
          <a:xfrm>
            <a:off x="3855785" y="2677796"/>
            <a:ext cx="4540025" cy="461665"/>
          </a:xfrm>
          <a:prstGeom prst="rect">
            <a:avLst/>
          </a:prstGeom>
        </p:spPr>
        <p:txBody>
          <a:bodyPr wrap="none">
            <a:spAutoFit/>
          </a:bodyPr>
          <a:lstStyle/>
          <a:p>
            <a:r>
              <a:rPr lang="en-IN" sz="2400" dirty="0">
                <a:solidFill>
                  <a:schemeClr val="bg1"/>
                </a:solidFill>
                <a:latin typeface="Palatino Linotype" panose="02040502050505030304" pitchFamily="18" charset="0"/>
              </a:rPr>
              <a:t>SELECT  </a:t>
            </a:r>
            <a:r>
              <a:rPr lang="en-US" sz="2400" dirty="0">
                <a:solidFill>
                  <a:schemeClr val="bg1"/>
                </a:solidFill>
                <a:latin typeface="Palatino Linotype" panose="02040502050505030304" pitchFamily="18" charset="0"/>
              </a:rPr>
              <a:t>potential (</a:t>
            </a:r>
            <a:r>
              <a:rPr lang="en-US" sz="2400" b="1" dirty="0">
                <a:solidFill>
                  <a:schemeClr val="bg1"/>
                </a:solidFill>
                <a:latin typeface="Palatino Linotype" panose="02040502050505030304" pitchFamily="18" charset="0"/>
              </a:rPr>
              <a:t>knowledge</a:t>
            </a:r>
            <a:r>
              <a:rPr lang="en-US" sz="2400" dirty="0">
                <a:solidFill>
                  <a:schemeClr val="bg1"/>
                </a:solidFill>
                <a:latin typeface="Palatino Linotype" panose="02040502050505030304" pitchFamily="18" charset="0"/>
              </a:rPr>
              <a:t>)</a:t>
            </a:r>
          </a:p>
        </p:txBody>
      </p:sp>
      <p:sp>
        <p:nvSpPr>
          <p:cNvPr id="12" name="Rectangle 11">
            <a:extLst>
              <a:ext uri="{FF2B5EF4-FFF2-40B4-BE49-F238E27FC236}">
                <a16:creationId xmlns:a16="http://schemas.microsoft.com/office/drawing/2014/main" id="{768BBCA6-2242-46CE-9418-03CBCA3CFBD5}"/>
              </a:ext>
            </a:extLst>
          </p:cNvPr>
          <p:cNvSpPr/>
          <p:nvPr/>
        </p:nvSpPr>
        <p:spPr>
          <a:xfrm>
            <a:off x="3256646" y="1412776"/>
            <a:ext cx="6904006" cy="461665"/>
          </a:xfrm>
          <a:prstGeom prst="rect">
            <a:avLst/>
          </a:prstGeom>
        </p:spPr>
        <p:txBody>
          <a:bodyPr wrap="none">
            <a:spAutoFit/>
          </a:bodyPr>
          <a:lstStyle/>
          <a:p>
            <a:r>
              <a:rPr lang="en-US" sz="2400" dirty="0">
                <a:solidFill>
                  <a:schemeClr val="bg1"/>
                </a:solidFill>
                <a:latin typeface="Palatino Linotype" panose="02040502050505030304" pitchFamily="18" charset="0"/>
              </a:rPr>
              <a:t>you decide when to use and how to use(</a:t>
            </a:r>
            <a:r>
              <a:rPr lang="en-US" sz="2400" b="1" dirty="0">
                <a:solidFill>
                  <a:schemeClr val="bg1"/>
                </a:solidFill>
                <a:latin typeface="Palatino Linotype" panose="02040502050505030304" pitchFamily="18" charset="0"/>
              </a:rPr>
              <a:t>wisdom</a:t>
            </a:r>
            <a:r>
              <a:rPr lang="en-US" sz="2400" dirty="0">
                <a:solidFill>
                  <a:schemeClr val="bg1"/>
                </a:solidFill>
                <a:latin typeface="Palatino Linotype" panose="02040502050505030304" pitchFamily="18" charset="0"/>
              </a:rPr>
              <a:t>)</a:t>
            </a:r>
            <a:endParaRPr lang="en-IN" sz="2400" dirty="0">
              <a:solidFill>
                <a:schemeClr val="bg1"/>
              </a:solidFill>
              <a:latin typeface="Palatino Linotype" panose="02040502050505030304" pitchFamily="18" charset="0"/>
            </a:endParaRPr>
          </a:p>
        </p:txBody>
      </p:sp>
      <p:sp>
        <p:nvSpPr>
          <p:cNvPr id="15" name="Footer Placeholder 2">
            <a:extLst>
              <a:ext uri="{FF2B5EF4-FFF2-40B4-BE49-F238E27FC236}">
                <a16:creationId xmlns:a16="http://schemas.microsoft.com/office/drawing/2014/main" id="{BC11BB07-EFA1-4ECE-93F4-D37790773A6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44353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90000" y="723600"/>
            <a:ext cx="5461752" cy="400110"/>
          </a:xfrm>
          <a:prstGeom prst="rect">
            <a:avLst/>
          </a:prstGeom>
        </p:spPr>
        <p:txBody>
          <a:bodyPr wrap="none">
            <a:spAutoFit/>
          </a:bodyPr>
          <a:lstStyle/>
          <a:p>
            <a:pPr fontAlgn="base"/>
            <a:r>
              <a:rPr lang="en-US" sz="2000" b="1" dirty="0">
                <a:solidFill>
                  <a:srgbClr val="444444"/>
                </a:solidFill>
                <a:latin typeface="Verdana" panose="020B0604030504040204" pitchFamily="34" charset="0"/>
              </a:rPr>
              <a:t>difference between </a:t>
            </a:r>
            <a:r>
              <a:rPr lang="en-IN" sz="2000" b="1" dirty="0">
                <a:solidFill>
                  <a:srgbClr val="444444"/>
                </a:solidFill>
                <a:latin typeface="Verdana" panose="020B0604030504040204" pitchFamily="34" charset="0"/>
              </a:rPr>
              <a:t>dbms </a:t>
            </a:r>
            <a:r>
              <a:rPr lang="en-US" sz="2000" b="1" dirty="0">
                <a:solidFill>
                  <a:srgbClr val="444444"/>
                </a:solidFill>
                <a:latin typeface="Verdana" panose="020B0604030504040204" pitchFamily="34" charset="0"/>
              </a:rPr>
              <a:t>and r</a:t>
            </a:r>
            <a:r>
              <a:rPr lang="en-IN" sz="2000" b="1" dirty="0">
                <a:solidFill>
                  <a:srgbClr val="444444"/>
                </a:solidFill>
                <a:latin typeface="Verdana" panose="020B0604030504040204" pitchFamily="34" charset="0"/>
              </a:rPr>
              <a:t>dbms</a:t>
            </a:r>
            <a:endParaRPr lang="en-US" sz="2000" b="1" dirty="0">
              <a:solidFill>
                <a:srgbClr val="444444"/>
              </a:solidFill>
              <a:latin typeface="Verdana" panose="020B060403050404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284961753"/>
              </p:ext>
            </p:extLst>
          </p:nvPr>
        </p:nvGraphicFramePr>
        <p:xfrm>
          <a:off x="119320" y="1267200"/>
          <a:ext cx="11951772" cy="4319917"/>
        </p:xfrm>
        <a:graphic>
          <a:graphicData uri="http://schemas.openxmlformats.org/drawingml/2006/table">
            <a:tbl>
              <a:tblPr>
                <a:tableStyleId>{BDBED569-4797-4DF1-A0F4-6AAB3CD982D8}</a:tableStyleId>
              </a:tblPr>
              <a:tblGrid>
                <a:gridCol w="5975886">
                  <a:extLst>
                    <a:ext uri="{9D8B030D-6E8A-4147-A177-3AD203B41FA5}">
                      <a16:colId xmlns:a16="http://schemas.microsoft.com/office/drawing/2014/main" val="3406180870"/>
                    </a:ext>
                  </a:extLst>
                </a:gridCol>
                <a:gridCol w="5975886">
                  <a:extLst>
                    <a:ext uri="{9D8B030D-6E8A-4147-A177-3AD203B41FA5}">
                      <a16:colId xmlns:a16="http://schemas.microsoft.com/office/drawing/2014/main" val="814245111"/>
                    </a:ext>
                  </a:extLst>
                </a:gridCol>
              </a:tblGrid>
              <a:tr h="506185">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1" marR="50341" marT="50341" marB="50341"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1" marR="50341" marT="50341" marB="50341" anchor="ctr"/>
                </a:tc>
                <a:extLst>
                  <a:ext uri="{0D108BD9-81ED-4DB2-BD59-A6C34878D82A}">
                    <a16:rowId xmlns:a16="http://schemas.microsoft.com/office/drawing/2014/main" val="1900950636"/>
                  </a:ext>
                </a:extLst>
              </a:tr>
              <a:tr h="559160">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1" marR="50341" marT="50341" marB="50341"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1" marR="50341" marT="50341" marB="50341" anchor="ctr"/>
                </a:tc>
                <a:extLst>
                  <a:ext uri="{0D108BD9-81ED-4DB2-BD59-A6C34878D82A}">
                    <a16:rowId xmlns:a16="http://schemas.microsoft.com/office/drawing/2014/main" val="1976220946"/>
                  </a:ext>
                </a:extLst>
              </a:tr>
              <a:tr h="7707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1" marR="34381" marT="34381" marB="34381"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1" marR="34381" marT="34381" marB="34381" anchor="ctr"/>
                </a:tc>
                <a:extLst>
                  <a:ext uri="{0D108BD9-81ED-4DB2-BD59-A6C34878D82A}">
                    <a16:rowId xmlns:a16="http://schemas.microsoft.com/office/drawing/2014/main" val="60521205"/>
                  </a:ext>
                </a:extLst>
              </a:tr>
              <a:tr h="428283">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1" marR="34381" marT="34381" marB="34381"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1" marR="34381" marT="34381" marB="34381" anchor="ctr"/>
                </a:tc>
                <a:extLst>
                  <a:ext uri="{0D108BD9-81ED-4DB2-BD59-A6C34878D82A}">
                    <a16:rowId xmlns:a16="http://schemas.microsoft.com/office/drawing/2014/main" val="1102398876"/>
                  </a:ext>
                </a:extLst>
              </a:tr>
              <a:tr h="428283">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1" marR="34381" marT="34381" marB="34381"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1" marR="34381" marT="34381" marB="34381" anchor="ctr"/>
                </a:tc>
                <a:extLst>
                  <a:ext uri="{0D108BD9-81ED-4DB2-BD59-A6C34878D82A}">
                    <a16:rowId xmlns:a16="http://schemas.microsoft.com/office/drawing/2014/main" val="1056554043"/>
                  </a:ext>
                </a:extLst>
              </a:tr>
              <a:tr h="428283">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1" marR="34381" marT="34381" marB="34381"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1" marR="34381" marT="34381" marB="34381" anchor="ctr"/>
                </a:tc>
                <a:extLst>
                  <a:ext uri="{0D108BD9-81ED-4DB2-BD59-A6C34878D82A}">
                    <a16:rowId xmlns:a16="http://schemas.microsoft.com/office/drawing/2014/main" val="164864743"/>
                  </a:ext>
                </a:extLst>
              </a:tr>
              <a:tr h="428283">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1" marR="34381" marT="34381" marB="34381"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1" marR="34381" marT="34381" marB="34381" anchor="ctr"/>
                </a:tc>
                <a:extLst>
                  <a:ext uri="{0D108BD9-81ED-4DB2-BD59-A6C34878D82A}">
                    <a16:rowId xmlns:a16="http://schemas.microsoft.com/office/drawing/2014/main" val="4288000239"/>
                  </a:ext>
                </a:extLst>
              </a:tr>
              <a:tr h="7707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1" marR="34381" marT="34381" marB="34381"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1" marR="34381" marT="34381" marB="34381" anchor="ctr"/>
                </a:tc>
                <a:extLst>
                  <a:ext uri="{0D108BD9-81ED-4DB2-BD59-A6C34878D82A}">
                    <a16:rowId xmlns:a16="http://schemas.microsoft.com/office/drawing/2014/main" val="792765653"/>
                  </a:ext>
                </a:extLst>
              </a:tr>
            </a:tbl>
          </a:graphicData>
        </a:graphic>
      </p:graphicFrame>
      <p:pic>
        <p:nvPicPr>
          <p:cNvPr id="4" name="Picture 3">
            <a:extLst>
              <a:ext uri="{FF2B5EF4-FFF2-40B4-BE49-F238E27FC236}">
                <a16:creationId xmlns:a16="http://schemas.microsoft.com/office/drawing/2014/main" id="{9333E792-5AC8-40A5-AC32-8130A12506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C6A792FF-8397-4B12-98D7-C8999385B35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57620465"/>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Index</a:t>
            </a:r>
          </a:p>
        </p:txBody>
      </p:sp>
      <p:sp>
        <p:nvSpPr>
          <p:cNvPr id="3" name="Rectangle 2"/>
          <p:cNvSpPr/>
          <p:nvPr/>
        </p:nvSpPr>
        <p:spPr>
          <a:xfrm>
            <a:off x="334566" y="1103674"/>
            <a:ext cx="11377264" cy="1200329"/>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334566" y="2708920"/>
            <a:ext cx="11377264" cy="1354217"/>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To find the rows matching a WHERE clause quickly.</a:t>
            </a:r>
          </a:p>
          <a:p>
            <a:endParaRPr lang="en-IN" sz="1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table has a multiple-column index, any left 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Palatino Linotype" panose="02040502050505030304" pitchFamily="18" charset="0"/>
              <a:cs typeface="Arial" panose="020B0604020202020204" pitchFamily="34" charset="0"/>
            </a:endParaRPr>
          </a:p>
        </p:txBody>
      </p:sp>
      <p:sp>
        <p:nvSpPr>
          <p:cNvPr id="7" name="Rectangle 6"/>
          <p:cNvSpPr/>
          <p:nvPr/>
        </p:nvSpPr>
        <p:spPr>
          <a:xfrm>
            <a:off x="334566" y="4685074"/>
            <a:ext cx="10255856" cy="400110"/>
          </a:xfrm>
          <a:prstGeom prst="rect">
            <a:avLst/>
          </a:prstGeom>
          <a:solidFill>
            <a:srgbClr val="FFFF00"/>
          </a:solidFill>
        </p:spPr>
        <p:txBody>
          <a:bodyPr wrap="square">
            <a:spAutoFit/>
          </a:bodyPr>
          <a:lstStyle/>
          <a:p>
            <a:r>
              <a:rPr lang="en-IN" sz="2000" dirty="0">
                <a:latin typeface="Palatino Linotype" panose="02040502050505030304" pitchFamily="18" charset="0"/>
                <a:cs typeface="Arial" panose="020B0604020202020204" pitchFamily="34" charset="0"/>
              </a:rPr>
              <a:t>If we drop the base table, the INDEX will be dropped automatically.</a:t>
            </a:r>
            <a:endParaRPr lang="en-IN" sz="2000" b="1" dirty="0">
              <a:latin typeface="Palatino Linotype" panose="02040502050505030304" pitchFamily="18" charset="0"/>
              <a:cs typeface="Arial" panose="020B0604020202020204" pitchFamily="34" charset="0"/>
            </a:endParaRPr>
          </a:p>
        </p:txBody>
      </p:sp>
      <p:pic>
        <p:nvPicPr>
          <p:cNvPr id="8" name="Picture 7">
            <a:extLst>
              <a:ext uri="{FF2B5EF4-FFF2-40B4-BE49-F238E27FC236}">
                <a16:creationId xmlns:a16="http://schemas.microsoft.com/office/drawing/2014/main" id="{D110F99B-57EE-48E2-9941-97215B33AD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E5443E86-D6C4-49DD-A32F-B26E64024BB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2552594"/>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Index</a:t>
            </a:r>
          </a:p>
        </p:txBody>
      </p:sp>
      <p:sp>
        <p:nvSpPr>
          <p:cNvPr id="3" name="Rectangle 2"/>
          <p:cNvSpPr/>
          <p:nvPr/>
        </p:nvSpPr>
        <p:spPr>
          <a:xfrm>
            <a:off x="554773" y="1001736"/>
            <a:ext cx="10035649"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Indexes are used to find rows with specific column values quickly.</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478582" y="1763737"/>
            <a:ext cx="10035649" cy="646331"/>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CREATE [UNIQUE] INDEX </a:t>
            </a:r>
            <a:r>
              <a:rPr lang="en-IN" dirty="0">
                <a:latin typeface="Segoe UI" panose="020B0502040204020203" pitchFamily="34" charset="0"/>
                <a:cs typeface="Segoe UI" panose="020B0502040204020203" pitchFamily="34" charset="0"/>
              </a:rPr>
              <a:t>index_name</a:t>
            </a:r>
          </a:p>
          <a:p>
            <a:r>
              <a:rPr lang="en-IN" dirty="0">
                <a:solidFill>
                  <a:srgbClr val="0077AA"/>
                </a:solidFill>
                <a:latin typeface="Segoe UI" panose="020B0502040204020203" pitchFamily="34" charset="0"/>
                <a:cs typeface="Segoe UI" panose="020B0502040204020203" pitchFamily="34" charset="0"/>
              </a:rPr>
              <a:t>    ON </a:t>
            </a:r>
            <a:r>
              <a:rPr lang="en-IN" dirty="0">
                <a:latin typeface="Segoe UI" panose="020B0502040204020203" pitchFamily="34" charset="0"/>
                <a:cs typeface="Segoe UI" panose="020B0502040204020203" pitchFamily="34" charset="0"/>
              </a:rPr>
              <a:t>tbl_name</a:t>
            </a:r>
            <a:r>
              <a:rPr lang="en-IN" dirty="0">
                <a:solidFill>
                  <a:srgbClr val="0077AA"/>
                </a:solidFill>
                <a:latin typeface="Segoe UI" panose="020B0502040204020203" pitchFamily="34" charset="0"/>
                <a:cs typeface="Segoe UI" panose="020B0502040204020203" pitchFamily="34" charset="0"/>
              </a:rPr>
              <a:t> (</a:t>
            </a:r>
            <a:r>
              <a:rPr lang="en-IN" dirty="0">
                <a:latin typeface="Segoe UI" panose="020B0502040204020203" pitchFamily="34" charset="0"/>
                <a:cs typeface="Segoe UI" panose="020B0502040204020203" pitchFamily="34" charset="0"/>
              </a:rPr>
              <a:t>index_col_name, . . . </a:t>
            </a:r>
            <a:r>
              <a:rPr lang="en-IN" dirty="0">
                <a:solidFill>
                  <a:srgbClr val="0077AA"/>
                </a:solidFill>
                <a:latin typeface="Segoe UI" panose="020B0502040204020203" pitchFamily="34" charset="0"/>
                <a:cs typeface="Segoe UI" panose="020B0502040204020203" pitchFamily="34" charset="0"/>
              </a:rPr>
              <a:t>)</a:t>
            </a:r>
            <a:endParaRPr lang="en-US" dirty="0">
              <a:solidFill>
                <a:srgbClr val="0077AA"/>
              </a:solidFill>
              <a:latin typeface="Segoe UI" panose="020B0502040204020203" pitchFamily="34" charset="0"/>
              <a:cs typeface="Segoe UI" panose="020B0502040204020203" pitchFamily="34" charset="0"/>
            </a:endParaRPr>
          </a:p>
        </p:txBody>
      </p:sp>
      <p:sp>
        <p:nvSpPr>
          <p:cNvPr id="7" name="Rectangle 6"/>
          <p:cNvSpPr/>
          <p:nvPr/>
        </p:nvSpPr>
        <p:spPr>
          <a:xfrm>
            <a:off x="478582" y="2656431"/>
            <a:ext cx="10035649" cy="1896032"/>
          </a:xfrm>
          <a:prstGeom prst="rect">
            <a:avLst/>
          </a:prstGeom>
        </p:spPr>
        <p:txBody>
          <a:bodyPr wrap="square">
            <a:spAutoFit/>
          </a:bodyPr>
          <a:lstStyle/>
          <a:p>
            <a:pPr>
              <a:lnSpc>
                <a:spcPct val="150000"/>
              </a:lnSpc>
            </a:pPr>
            <a:r>
              <a:rPr lang="en-IN"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ea typeface="Arial Unicode MS"/>
                <a:cs typeface="Arial" panose="020B0604020202020204" pitchFamily="34" charset="0"/>
              </a:rPr>
              <a:t> </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ea typeface="Arial Unicode MS"/>
                <a:cs typeface="Arial" panose="020B0604020202020204" pitchFamily="34" charset="0"/>
              </a:rPr>
              <a:t> </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pic>
        <p:nvPicPr>
          <p:cNvPr id="8" name="Picture 7">
            <a:extLst>
              <a:ext uri="{FF2B5EF4-FFF2-40B4-BE49-F238E27FC236}">
                <a16:creationId xmlns:a16="http://schemas.microsoft.com/office/drawing/2014/main" id="{11A3AD8A-7E1D-4BE8-9841-150C57C2D9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B658628C-32F9-4674-95F0-FD961E94315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11072054"/>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5" name="Rectangle 4"/>
          <p:cNvSpPr/>
          <p:nvPr/>
        </p:nvSpPr>
        <p:spPr>
          <a:xfrm>
            <a:off x="609520" y="2058970"/>
            <a:ext cx="8761859" cy="1200329"/>
          </a:xfrm>
          <a:prstGeom prst="rect">
            <a:avLst/>
          </a:prstGeom>
          <a:solidFill>
            <a:schemeClr val="bg1"/>
          </a:solidFill>
        </p:spPr>
        <p:txBody>
          <a:bodyPr wrap="square">
            <a:spAutoFit/>
          </a:bodyPr>
          <a:lstStyle/>
          <a:p>
            <a:r>
              <a:rPr lang="en-US" dirty="0">
                <a:solidFill>
                  <a:srgbClr val="0077AA"/>
                </a:solidFill>
                <a:latin typeface="Segoe UI" panose="020B0502040204020203" pitchFamily="34" charset="0"/>
                <a:cs typeface="Segoe UI" panose="020B0502040204020203" pitchFamily="34" charset="0"/>
              </a:rPr>
              <a:t>SHOW {INDEX | INDEXES | KEYS}</a:t>
            </a:r>
          </a:p>
          <a:p>
            <a:r>
              <a:rPr lang="en-US" dirty="0">
                <a:solidFill>
                  <a:srgbClr val="0077AA"/>
                </a:solidFill>
                <a:latin typeface="Segoe UI" panose="020B0502040204020203" pitchFamily="34" charset="0"/>
                <a:cs typeface="Segoe UI" panose="020B0502040204020203" pitchFamily="34" charset="0"/>
              </a:rPr>
              <a:t>    {FROM | IN} </a:t>
            </a:r>
            <a:r>
              <a:rPr lang="en-US" dirty="0">
                <a:latin typeface="Segoe UI" panose="020B0502040204020203" pitchFamily="34" charset="0"/>
                <a:cs typeface="Segoe UI" panose="020B0502040204020203" pitchFamily="34" charset="0"/>
              </a:rPr>
              <a:t>tbl_name</a:t>
            </a:r>
          </a:p>
          <a:p>
            <a:r>
              <a:rPr lang="en-US" dirty="0">
                <a:solidFill>
                  <a:srgbClr val="0077AA"/>
                </a:solidFill>
                <a:latin typeface="Segoe UI" panose="020B0502040204020203" pitchFamily="34" charset="0"/>
                <a:cs typeface="Segoe UI" panose="020B0502040204020203" pitchFamily="34" charset="0"/>
              </a:rPr>
              <a:t>    [{FROM | IN} </a:t>
            </a:r>
            <a:r>
              <a:rPr lang="en-US" dirty="0">
                <a:latin typeface="Segoe UI" panose="020B0502040204020203" pitchFamily="34" charset="0"/>
                <a:cs typeface="Segoe UI" panose="020B0502040204020203" pitchFamily="34" charset="0"/>
              </a:rPr>
              <a:t>db_name</a:t>
            </a:r>
            <a:r>
              <a:rPr lang="en-US" dirty="0">
                <a:solidFill>
                  <a:srgbClr val="0077AA"/>
                </a:solidFill>
                <a:latin typeface="Segoe UI" panose="020B0502040204020203" pitchFamily="34" charset="0"/>
                <a:cs typeface="Segoe UI" panose="020B0502040204020203" pitchFamily="34" charset="0"/>
              </a:rPr>
              <a:t>]</a:t>
            </a:r>
          </a:p>
          <a:p>
            <a:r>
              <a:rPr lang="en-US" dirty="0">
                <a:solidFill>
                  <a:srgbClr val="0077AA"/>
                </a:solidFill>
                <a:latin typeface="Segoe UI" panose="020B0502040204020203" pitchFamily="34" charset="0"/>
                <a:cs typeface="Segoe UI" panose="020B0502040204020203" pitchFamily="34" charset="0"/>
              </a:rPr>
              <a:t>    [WHERE expr]</a:t>
            </a:r>
            <a:endParaRPr lang="en-IN" dirty="0">
              <a:solidFill>
                <a:srgbClr val="0077AA"/>
              </a:solidFill>
              <a:latin typeface="Segoe UI" panose="020B0502040204020203" pitchFamily="34" charset="0"/>
              <a:cs typeface="Segoe UI" panose="020B0502040204020203" pitchFamily="34" charset="0"/>
            </a:endParaRPr>
          </a:p>
        </p:txBody>
      </p:sp>
      <p:sp>
        <p:nvSpPr>
          <p:cNvPr id="3" name="Rectangle 2"/>
          <p:cNvSpPr/>
          <p:nvPr/>
        </p:nvSpPr>
        <p:spPr>
          <a:xfrm>
            <a:off x="609520" y="3493846"/>
            <a:ext cx="8838049" cy="1339341"/>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sz="1600"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sz="1600" dirty="0">
                <a:solidFill>
                  <a:srgbClr val="0077AA"/>
                </a:solidFill>
                <a:latin typeface="Liberation Mono"/>
                <a:ea typeface="Times New Roman" panose="02020603050405020304" pitchFamily="18" charset="0"/>
              </a:rPr>
              <a:t>INDEX</a:t>
            </a:r>
            <a:r>
              <a:rPr lang="en-IN" sz="1600" dirty="0">
                <a:latin typeface="Liberation Mono"/>
                <a:ea typeface="Arial Unicode MS"/>
                <a:cs typeface="Arial" panose="020B0604020202020204" pitchFamily="34" charset="0"/>
              </a:rPr>
              <a:t> </a:t>
            </a:r>
            <a:r>
              <a:rPr lang="en-IN" sz="1600" dirty="0">
                <a:solidFill>
                  <a:srgbClr val="0077AA"/>
                </a:solidFill>
                <a:latin typeface="Liberation Mono"/>
                <a:ea typeface="Times New Roman" panose="02020603050405020304" pitchFamily="18" charset="0"/>
              </a:rPr>
              <a:t>FROM</a:t>
            </a:r>
            <a:r>
              <a:rPr lang="en-IN" sz="1600"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sz="1600" dirty="0">
                <a:solidFill>
                  <a:srgbClr val="0077AA"/>
                </a:solidFill>
                <a:latin typeface="Liberation Mono"/>
              </a:rPr>
              <a:t>SHOW</a:t>
            </a:r>
            <a:r>
              <a:rPr lang="en-US" sz="1600" dirty="0">
                <a:latin typeface="Liberation Mono"/>
                <a:ea typeface="Arial Unicode MS"/>
                <a:cs typeface="Arial" panose="020B0604020202020204" pitchFamily="34" charset="0"/>
              </a:rPr>
              <a:t> </a:t>
            </a:r>
            <a:r>
              <a:rPr lang="en-US" sz="1600" dirty="0">
                <a:solidFill>
                  <a:srgbClr val="0077AA"/>
                </a:solidFill>
                <a:latin typeface="Liberation Mono"/>
              </a:rPr>
              <a:t>INDEX</a:t>
            </a:r>
            <a:r>
              <a:rPr lang="en-US" sz="1600" dirty="0">
                <a:latin typeface="Liberation Mono"/>
                <a:ea typeface="Arial Unicode MS"/>
                <a:cs typeface="Arial" panose="020B0604020202020204" pitchFamily="34" charset="0"/>
              </a:rPr>
              <a:t> </a:t>
            </a:r>
            <a:r>
              <a:rPr lang="en-US" sz="1600" dirty="0">
                <a:solidFill>
                  <a:srgbClr val="0077AA"/>
                </a:solidFill>
                <a:latin typeface="Liberation Mono"/>
              </a:rPr>
              <a:t>FROM</a:t>
            </a:r>
            <a:r>
              <a:rPr lang="en-US" sz="1600" dirty="0">
                <a:latin typeface="Liberation Mono"/>
                <a:ea typeface="Arial Unicode MS"/>
                <a:cs typeface="Arial" panose="020B0604020202020204" pitchFamily="34" charset="0"/>
              </a:rPr>
              <a:t> student_qualifications;</a:t>
            </a:r>
            <a:endParaRPr lang="en-IN" sz="1600" dirty="0">
              <a:latin typeface="Liberation Mono"/>
              <a:ea typeface="Arial Unicode MS"/>
              <a:cs typeface="Arial" panose="020B0604020202020204" pitchFamily="34" charset="0"/>
            </a:endParaRPr>
          </a:p>
        </p:txBody>
      </p:sp>
      <p:pic>
        <p:nvPicPr>
          <p:cNvPr id="7" name="Picture 6">
            <a:extLst>
              <a:ext uri="{FF2B5EF4-FFF2-40B4-BE49-F238E27FC236}">
                <a16:creationId xmlns:a16="http://schemas.microsoft.com/office/drawing/2014/main" id="{A4F18A22-E140-43DB-B4BB-F113EF45EE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C67BE6DF-0D1F-46BF-8B8E-3BCD0ADE2114}"/>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
        <p:nvSpPr>
          <p:cNvPr id="8" name="Footer Placeholder 2">
            <a:extLst>
              <a:ext uri="{FF2B5EF4-FFF2-40B4-BE49-F238E27FC236}">
                <a16:creationId xmlns:a16="http://schemas.microsoft.com/office/drawing/2014/main" id="{FB64D486-6075-4BA9-A736-DBAE3F444E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62863113"/>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Drop Index</a:t>
            </a:r>
          </a:p>
        </p:txBody>
      </p:sp>
      <p:sp>
        <p:nvSpPr>
          <p:cNvPr id="3" name="Rectangle 2"/>
          <p:cNvSpPr/>
          <p:nvPr/>
        </p:nvSpPr>
        <p:spPr>
          <a:xfrm>
            <a:off x="1599992" y="1054225"/>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1676182" y="1641738"/>
            <a:ext cx="8761859" cy="369332"/>
          </a:xfrm>
          <a:prstGeom prst="rect">
            <a:avLst/>
          </a:prstGeom>
          <a:solidFill>
            <a:schemeClr val="bg1"/>
          </a:solidFill>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DROP INDEX </a:t>
            </a:r>
            <a:r>
              <a:rPr lang="en-IN" dirty="0">
                <a:latin typeface="Segoe UI" panose="020B0502040204020203" pitchFamily="34" charset="0"/>
                <a:cs typeface="Segoe UI" panose="020B0502040204020203" pitchFamily="34" charset="0"/>
              </a:rPr>
              <a:t>index_name</a:t>
            </a:r>
            <a:r>
              <a:rPr lang="en-IN" dirty="0">
                <a:solidFill>
                  <a:srgbClr val="0077AA"/>
                </a:solidFill>
                <a:latin typeface="Segoe UI" panose="020B0502040204020203" pitchFamily="34" charset="0"/>
                <a:cs typeface="Segoe UI" panose="020B0502040204020203" pitchFamily="34" charset="0"/>
              </a:rPr>
              <a:t> ON </a:t>
            </a:r>
            <a:r>
              <a:rPr lang="en-IN" dirty="0">
                <a:latin typeface="Segoe UI" panose="020B0502040204020203" pitchFamily="34" charset="0"/>
                <a:cs typeface="Segoe UI" panose="020B0502040204020203" pitchFamily="34" charset="0"/>
              </a:rPr>
              <a:t>tbl_name</a:t>
            </a:r>
          </a:p>
        </p:txBody>
      </p:sp>
      <p:pic>
        <p:nvPicPr>
          <p:cNvPr id="7" name="Picture 6">
            <a:extLst>
              <a:ext uri="{FF2B5EF4-FFF2-40B4-BE49-F238E27FC236}">
                <a16:creationId xmlns:a16="http://schemas.microsoft.com/office/drawing/2014/main" id="{9BF913CA-95F4-4D9F-B488-B13DFC4C3A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3057B16C-3F3A-4AB3-8540-74C9376874FD}"/>
              </a:ext>
            </a:extLst>
          </p:cNvPr>
          <p:cNvSpPr/>
          <p:nvPr/>
        </p:nvSpPr>
        <p:spPr>
          <a:xfrm>
            <a:off x="1676182" y="2321585"/>
            <a:ext cx="5686365" cy="1323439"/>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
        <p:nvSpPr>
          <p:cNvPr id="8" name="Footer Placeholder 2">
            <a:extLst>
              <a:ext uri="{FF2B5EF4-FFF2-40B4-BE49-F238E27FC236}">
                <a16:creationId xmlns:a16="http://schemas.microsoft.com/office/drawing/2014/main" id="{855BE2A2-CD40-4F9D-9E6A-BD90A53F5D6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78899422"/>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1447611"/>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B826FF9C-1147-499D-80D8-C78B4F97D976}"/>
              </a:ext>
            </a:extLst>
          </p:cNvPr>
          <p:cNvSpPr txBox="1"/>
          <p:nvPr/>
        </p:nvSpPr>
        <p:spPr>
          <a:xfrm>
            <a:off x="191320" y="3573016"/>
            <a:ext cx="5471896" cy="2584986"/>
          </a:xfrm>
          <a:prstGeom prst="rect">
            <a:avLst/>
          </a:prstGeom>
          <a:solidFill>
            <a:schemeClr val="bg1"/>
          </a:solidFill>
        </p:spPr>
        <p:txBody>
          <a:bodyPr wrap="square" rtlCol="0">
            <a:spAutoFit/>
          </a:bodyPr>
          <a:lstStyle/>
          <a:p>
            <a:pPr marL="342866" indent="-342866" algn="just">
              <a:buFont typeface="Arial" panose="020B0604020202020204" pitchFamily="34" charset="0"/>
              <a:buChar char="•"/>
            </a:pPr>
            <a:r>
              <a:rPr lang="en-IN" dirty="0">
                <a:solidFill>
                  <a:srgbClr val="4BACC6"/>
                </a:solidFill>
                <a:latin typeface="Palatino Linotype" panose="02040502050505030304" pitchFamily="18" charset="0"/>
              </a:rPr>
              <a:t>MEMORY tables are visible to another client.</a:t>
            </a:r>
          </a:p>
          <a:p>
            <a:pPr marL="342866" indent="-342866" algn="just">
              <a:buFont typeface="Arial" panose="020B0604020202020204" pitchFamily="34" charset="0"/>
              <a:buChar char="•"/>
            </a:pPr>
            <a:r>
              <a:rPr lang="en-IN" dirty="0">
                <a:solidFill>
                  <a:srgbClr val="4BACC6"/>
                </a:solidFill>
                <a:latin typeface="Palatino Linotype" panose="02040502050505030304" pitchFamily="18" charset="0"/>
              </a:rPr>
              <a:t>Structure is stored and rows will be removed, after exit</a:t>
            </a:r>
          </a:p>
          <a:p>
            <a:pPr marL="342866" indent="-342866" algn="just">
              <a:buFont typeface="Arial" panose="020B0604020202020204" pitchFamily="34" charset="0"/>
              <a:buChar char="•"/>
            </a:pPr>
            <a:endParaRPr lang="en-IN" dirty="0">
              <a:solidFill>
                <a:srgbClr val="4BACC6"/>
              </a:solidFill>
              <a:latin typeface="Palatino Linotype" panose="02040502050505030304" pitchFamily="18" charset="0"/>
            </a:endParaRPr>
          </a:p>
          <a:p>
            <a:pPr algn="just"/>
            <a:r>
              <a:rPr lang="en-IN" dirty="0">
                <a:solidFill>
                  <a:srgbClr val="FF0000"/>
                </a:solidFill>
                <a:latin typeface="Palatino Linotype" panose="02040502050505030304" pitchFamily="18" charset="0"/>
              </a:rPr>
              <a:t>e.g. </a:t>
            </a:r>
            <a:r>
              <a:rPr lang="en-US" dirty="0">
                <a:solidFill>
                  <a:srgbClr val="0077AA"/>
                </a:solidFill>
                <a:latin typeface="Liberation Mono"/>
              </a:rPr>
              <a:t>CREATE</a:t>
            </a:r>
            <a:r>
              <a:rPr lang="en-US" dirty="0">
                <a:solidFill>
                  <a:srgbClr val="000000"/>
                </a:solidFill>
                <a:latin typeface="Liberation Mono"/>
              </a:rPr>
              <a:t> </a:t>
            </a:r>
            <a:r>
              <a:rPr lang="en-US" dirty="0">
                <a:solidFill>
                  <a:srgbClr val="0077AA"/>
                </a:solidFill>
                <a:latin typeface="Liberation Mono"/>
              </a:rPr>
              <a:t>TABLE</a:t>
            </a:r>
            <a:r>
              <a:rPr lang="en-US" dirty="0">
                <a:solidFill>
                  <a:srgbClr val="000000"/>
                </a:solidFill>
                <a:latin typeface="Liberation Mono"/>
              </a:rPr>
              <a:t> t </a:t>
            </a:r>
            <a:r>
              <a:rPr lang="en-US" dirty="0">
                <a:solidFill>
                  <a:srgbClr val="999999"/>
                </a:solidFill>
                <a:latin typeface="Liberation Mono"/>
              </a:rPr>
              <a:t>(</a:t>
            </a:r>
            <a:r>
              <a:rPr lang="en-US" dirty="0">
                <a:solidFill>
                  <a:srgbClr val="000000"/>
                </a:solidFill>
                <a:latin typeface="Liberation Mono"/>
              </a:rPr>
              <a:t>i </a:t>
            </a:r>
            <a:r>
              <a:rPr lang="en-US" dirty="0">
                <a:solidFill>
                  <a:srgbClr val="834689"/>
                </a:solidFill>
                <a:latin typeface="Liberation Mono"/>
              </a:rPr>
              <a:t>INT</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ENGINE</a:t>
            </a:r>
            <a:r>
              <a:rPr lang="en-US" dirty="0">
                <a:solidFill>
                  <a:srgbClr val="000000"/>
                </a:solidFill>
                <a:latin typeface="Liberation Mono"/>
              </a:rPr>
              <a:t> </a:t>
            </a:r>
            <a:r>
              <a:rPr lang="en-US" dirty="0">
                <a:solidFill>
                  <a:srgbClr val="A67F59"/>
                </a:solidFill>
                <a:latin typeface="Liberation Mono"/>
              </a:rPr>
              <a:t>=</a:t>
            </a:r>
            <a:r>
              <a:rPr lang="en-US" dirty="0">
                <a:solidFill>
                  <a:srgbClr val="000000"/>
                </a:solidFill>
                <a:latin typeface="Liberation Mono"/>
              </a:rPr>
              <a:t> </a:t>
            </a:r>
            <a:r>
              <a:rPr lang="en-US" dirty="0">
                <a:solidFill>
                  <a:srgbClr val="0077AA"/>
                </a:solidFill>
                <a:latin typeface="Liberation Mono"/>
              </a:rPr>
              <a:t>MEMORY</a:t>
            </a:r>
            <a:r>
              <a:rPr lang="en-US" dirty="0">
                <a:latin typeface="Liberation Mono"/>
              </a:rPr>
              <a:t>;</a:t>
            </a:r>
            <a:r>
              <a:rPr lang="en-US" dirty="0">
                <a:solidFill>
                  <a:srgbClr val="999999"/>
                </a:solidFill>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Palatino Linotype" panose="02040502050505030304" pitchFamily="18" charset="0"/>
              </a:rPr>
              <a:t> </a:t>
            </a:r>
            <a:r>
              <a:rPr lang="en-IN" dirty="0">
                <a:solidFill>
                  <a:srgbClr val="0077AA"/>
                </a:solidFill>
                <a:latin typeface="Liberation Mono"/>
              </a:rPr>
              <a:t>INTO</a:t>
            </a:r>
            <a:r>
              <a:rPr lang="en-IN" dirty="0">
                <a:solidFill>
                  <a:srgbClr val="FF0000"/>
                </a:solidFill>
                <a:latin typeface="Palatino Linotype" panose="02040502050505030304" pitchFamily="18" charset="0"/>
              </a:rPr>
              <a:t> </a:t>
            </a:r>
            <a:r>
              <a:rPr lang="en-IN" dirty="0">
                <a:latin typeface="Palatino Linotype" panose="02040502050505030304" pitchFamily="18" charset="0"/>
              </a:rPr>
              <a:t>t</a:t>
            </a:r>
            <a:r>
              <a:rPr lang="en-IN" dirty="0">
                <a:solidFill>
                  <a:srgbClr val="FF0000"/>
                </a:solidFill>
                <a:latin typeface="Palatino Linotype" panose="02040502050505030304" pitchFamily="18" charset="0"/>
              </a:rPr>
              <a:t> </a:t>
            </a:r>
            <a:r>
              <a:rPr lang="en-IN" dirty="0">
                <a:solidFill>
                  <a:srgbClr val="0077AA"/>
                </a:solidFill>
                <a:latin typeface="Liberation Mono"/>
              </a:rPr>
              <a:t>VALUES</a:t>
            </a:r>
            <a:r>
              <a:rPr lang="en-IN" dirty="0">
                <a:latin typeface="Palatino Linotype" panose="02040502050505030304" pitchFamily="18" charset="0"/>
              </a:rPr>
              <a:t>(1);</a:t>
            </a:r>
          </a:p>
          <a:p>
            <a:pPr algn="just"/>
            <a:r>
              <a:rPr lang="en-IN" dirty="0">
                <a:latin typeface="Palatino Linotype" panose="02040502050505030304" pitchFamily="18" charset="0"/>
              </a:rPr>
              <a:t>       </a:t>
            </a:r>
            <a:r>
              <a:rPr lang="en-IN" dirty="0">
                <a:solidFill>
                  <a:srgbClr val="0077AA"/>
                </a:solidFill>
                <a:latin typeface="Liberation Mono"/>
              </a:rPr>
              <a:t>SELECT</a:t>
            </a:r>
            <a:r>
              <a:rPr lang="en-IN" dirty="0">
                <a:latin typeface="Palatino Linotype" panose="02040502050505030304" pitchFamily="18" charset="0"/>
              </a:rPr>
              <a:t> * </a:t>
            </a:r>
            <a:r>
              <a:rPr lang="en-IN" dirty="0">
                <a:solidFill>
                  <a:srgbClr val="0077AA"/>
                </a:solidFill>
                <a:latin typeface="Liberation Mono"/>
              </a:rPr>
              <a:t>FROM</a:t>
            </a:r>
            <a:r>
              <a:rPr lang="en-IN" dirty="0">
                <a:latin typeface="Palatino Linotype" panose="02040502050505030304" pitchFamily="18" charset="0"/>
              </a:rPr>
              <a:t> t;</a:t>
            </a:r>
          </a:p>
          <a:p>
            <a:pPr algn="just"/>
            <a:r>
              <a:rPr lang="en-US" dirty="0">
                <a:solidFill>
                  <a:srgbClr val="00B050"/>
                </a:solidFill>
                <a:latin typeface="Liberation Mono"/>
              </a:rPr>
              <a:t>        re-start mysql server.</a:t>
            </a:r>
            <a:endParaRPr lang="en-IN" dirty="0">
              <a:solidFill>
                <a:srgbClr val="00B050"/>
              </a:solidFill>
            </a:endParaRPr>
          </a:p>
          <a:p>
            <a:pPr algn="just"/>
            <a:r>
              <a:rPr lang="en-IN" dirty="0">
                <a:solidFill>
                  <a:srgbClr val="0077AA"/>
                </a:solidFill>
                <a:latin typeface="Liberation Mono"/>
              </a:rPr>
              <a:t>        SELECT</a:t>
            </a:r>
            <a:r>
              <a:rPr lang="en-IN" dirty="0">
                <a:latin typeface="Palatino Linotype" panose="02040502050505030304" pitchFamily="18" charset="0"/>
              </a:rPr>
              <a:t> * </a:t>
            </a:r>
            <a:r>
              <a:rPr lang="en-IN" dirty="0">
                <a:solidFill>
                  <a:srgbClr val="0077AA"/>
                </a:solidFill>
                <a:latin typeface="Liberation Mono"/>
              </a:rPr>
              <a:t>FROM</a:t>
            </a:r>
            <a:r>
              <a:rPr lang="en-IN" dirty="0">
                <a:latin typeface="Palatino Linotype" panose="02040502050505030304" pitchFamily="18" charset="0"/>
              </a:rPr>
              <a:t> t;</a:t>
            </a:r>
          </a:p>
        </p:txBody>
      </p:sp>
      <p:sp>
        <p:nvSpPr>
          <p:cNvPr id="7" name="TextBox 6">
            <a:extLst>
              <a:ext uri="{FF2B5EF4-FFF2-40B4-BE49-F238E27FC236}">
                <a16:creationId xmlns:a16="http://schemas.microsoft.com/office/drawing/2014/main" id="{5CD01372-835D-450E-85D7-8482CEAEDF4F}"/>
              </a:ext>
            </a:extLst>
          </p:cNvPr>
          <p:cNvSpPr txBox="1"/>
          <p:nvPr/>
        </p:nvSpPr>
        <p:spPr>
          <a:xfrm>
            <a:off x="5879210" y="3595343"/>
            <a:ext cx="5975886" cy="2031061"/>
          </a:xfrm>
          <a:prstGeom prst="rect">
            <a:avLst/>
          </a:prstGeom>
          <a:solidFill>
            <a:schemeClr val="bg1"/>
          </a:solidFill>
        </p:spPr>
        <p:txBody>
          <a:bodyPr wrap="square" rtlCol="0">
            <a:spAutoFit/>
          </a:bodyPr>
          <a:lstStyle/>
          <a:p>
            <a:pPr marL="342866" indent="-342866" algn="just">
              <a:buFont typeface="Arial" panose="020B0604020202020204" pitchFamily="34" charset="0"/>
              <a:buChar char="•"/>
            </a:pPr>
            <a:r>
              <a:rPr lang="en-IN" dirty="0">
                <a:solidFill>
                  <a:srgbClr val="4BACC6"/>
                </a:solidFill>
                <a:latin typeface="Palatino Linotype" panose="02040502050505030304" pitchFamily="18" charset="0"/>
              </a:rPr>
              <a:t>TEMPORARY tables are not visible to another client.</a:t>
            </a:r>
          </a:p>
          <a:p>
            <a:pPr marL="342866" indent="-342866" algn="just">
              <a:buFont typeface="Arial" panose="020B0604020202020204" pitchFamily="34" charset="0"/>
              <a:buChar char="•"/>
            </a:pPr>
            <a:r>
              <a:rPr lang="en-IN" dirty="0">
                <a:solidFill>
                  <a:srgbClr val="4BACC6"/>
                </a:solidFill>
                <a:latin typeface="Palatino Linotype" panose="02040502050505030304" pitchFamily="18" charset="0"/>
              </a:rPr>
              <a:t>Structure and rows is removed, after exit</a:t>
            </a:r>
          </a:p>
          <a:p>
            <a:pPr marL="342866" indent="-342866" algn="just">
              <a:buFont typeface="Arial" panose="020B0604020202020204" pitchFamily="34" charset="0"/>
              <a:buChar char="•"/>
            </a:pPr>
            <a:endParaRPr lang="en-IN" dirty="0">
              <a:solidFill>
                <a:srgbClr val="4BACC6"/>
              </a:solidFill>
              <a:latin typeface="Palatino Linotype" panose="02040502050505030304" pitchFamily="18" charset="0"/>
            </a:endParaRPr>
          </a:p>
          <a:p>
            <a:pPr algn="just"/>
            <a:r>
              <a:rPr lang="en-IN" dirty="0">
                <a:solidFill>
                  <a:srgbClr val="FF0000"/>
                </a:solidFill>
                <a:latin typeface="Palatino Linotype" panose="02040502050505030304" pitchFamily="18" charset="0"/>
              </a:rPr>
              <a:t>e.g. </a:t>
            </a:r>
            <a:r>
              <a:rPr lang="en-US" dirty="0">
                <a:solidFill>
                  <a:srgbClr val="0077AA"/>
                </a:solidFill>
                <a:latin typeface="Liberation Mono"/>
              </a:rPr>
              <a:t>CREATE</a:t>
            </a:r>
            <a:r>
              <a:rPr lang="en-US" dirty="0">
                <a:solidFill>
                  <a:srgbClr val="000000"/>
                </a:solidFill>
                <a:latin typeface="Liberation Mono"/>
              </a:rPr>
              <a:t> </a:t>
            </a:r>
            <a:r>
              <a:rPr lang="en-US" dirty="0">
                <a:solidFill>
                  <a:srgbClr val="0077AA"/>
                </a:solidFill>
                <a:latin typeface="Liberation Mono"/>
              </a:rPr>
              <a:t>TABLE</a:t>
            </a:r>
            <a:r>
              <a:rPr lang="en-US" dirty="0">
                <a:solidFill>
                  <a:srgbClr val="000000"/>
                </a:solidFill>
                <a:latin typeface="Liberation Mono"/>
              </a:rPr>
              <a:t> t </a:t>
            </a:r>
            <a:r>
              <a:rPr lang="en-US" dirty="0">
                <a:solidFill>
                  <a:srgbClr val="999999"/>
                </a:solidFill>
                <a:latin typeface="Liberation Mono"/>
              </a:rPr>
              <a:t>(</a:t>
            </a:r>
            <a:r>
              <a:rPr lang="en-US" dirty="0">
                <a:solidFill>
                  <a:srgbClr val="000000"/>
                </a:solidFill>
                <a:latin typeface="Liberation Mono"/>
              </a:rPr>
              <a:t>i </a:t>
            </a:r>
            <a:r>
              <a:rPr lang="en-US" dirty="0">
                <a:solidFill>
                  <a:srgbClr val="834689"/>
                </a:solidFill>
                <a:latin typeface="Liberation Mono"/>
              </a:rPr>
              <a:t>INT</a:t>
            </a:r>
            <a:r>
              <a:rPr lang="en-US" dirty="0">
                <a:solidFill>
                  <a:srgbClr val="999999"/>
                </a:solidFill>
                <a:latin typeface="Liberation Mono"/>
              </a:rPr>
              <a:t>)</a:t>
            </a:r>
            <a:r>
              <a:rPr lang="en-US" dirty="0">
                <a:latin typeface="Liberation Mono"/>
              </a:rPr>
              <a:t>;</a:t>
            </a:r>
            <a:r>
              <a:rPr lang="en-US" dirty="0">
                <a:solidFill>
                  <a:srgbClr val="999999"/>
                </a:solidFill>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Palatino Linotype" panose="02040502050505030304" pitchFamily="18" charset="0"/>
              </a:rPr>
              <a:t> </a:t>
            </a:r>
            <a:r>
              <a:rPr lang="en-IN" dirty="0">
                <a:solidFill>
                  <a:srgbClr val="0077AA"/>
                </a:solidFill>
                <a:latin typeface="Liberation Mono"/>
              </a:rPr>
              <a:t>INTO</a:t>
            </a:r>
            <a:r>
              <a:rPr lang="en-IN" dirty="0">
                <a:solidFill>
                  <a:srgbClr val="FF0000"/>
                </a:solidFill>
                <a:latin typeface="Palatino Linotype" panose="02040502050505030304" pitchFamily="18" charset="0"/>
              </a:rPr>
              <a:t> </a:t>
            </a:r>
            <a:r>
              <a:rPr lang="en-IN" dirty="0">
                <a:latin typeface="Palatino Linotype" panose="02040502050505030304" pitchFamily="18" charset="0"/>
              </a:rPr>
              <a:t>t</a:t>
            </a:r>
            <a:r>
              <a:rPr lang="en-IN" dirty="0">
                <a:solidFill>
                  <a:srgbClr val="FF0000"/>
                </a:solidFill>
                <a:latin typeface="Palatino Linotype" panose="02040502050505030304" pitchFamily="18" charset="0"/>
              </a:rPr>
              <a:t> </a:t>
            </a:r>
            <a:r>
              <a:rPr lang="en-IN" dirty="0">
                <a:solidFill>
                  <a:srgbClr val="0077AA"/>
                </a:solidFill>
                <a:latin typeface="Liberation Mono"/>
              </a:rPr>
              <a:t>VALUES</a:t>
            </a:r>
            <a:r>
              <a:rPr lang="en-IN" dirty="0">
                <a:latin typeface="Palatino Linotype" panose="02040502050505030304" pitchFamily="18" charset="0"/>
              </a:rPr>
              <a:t>(1);</a:t>
            </a:r>
          </a:p>
          <a:p>
            <a:pPr algn="just"/>
            <a:r>
              <a:rPr lang="en-IN" dirty="0">
                <a:latin typeface="Palatino Linotype" panose="02040502050505030304" pitchFamily="18" charset="0"/>
              </a:rPr>
              <a:t>       </a:t>
            </a:r>
            <a:r>
              <a:rPr lang="en-IN" dirty="0">
                <a:solidFill>
                  <a:srgbClr val="0077AA"/>
                </a:solidFill>
                <a:latin typeface="Liberation Mono"/>
              </a:rPr>
              <a:t>SELECT</a:t>
            </a:r>
            <a:r>
              <a:rPr lang="en-IN" dirty="0">
                <a:latin typeface="Palatino Linotype" panose="02040502050505030304" pitchFamily="18" charset="0"/>
              </a:rPr>
              <a:t> * </a:t>
            </a:r>
            <a:r>
              <a:rPr lang="en-IN" dirty="0">
                <a:solidFill>
                  <a:srgbClr val="0077AA"/>
                </a:solidFill>
                <a:latin typeface="Liberation Mono"/>
              </a:rPr>
              <a:t>FROM</a:t>
            </a:r>
            <a:r>
              <a:rPr lang="en-IN" dirty="0">
                <a:latin typeface="Palatino Linotype" panose="02040502050505030304" pitchFamily="18" charset="0"/>
              </a:rPr>
              <a:t> t;</a:t>
            </a:r>
          </a:p>
          <a:p>
            <a:pPr marL="342866" indent="-342866" algn="just">
              <a:buFont typeface="Arial" panose="020B0604020202020204" pitchFamily="34" charset="0"/>
              <a:buChar char="•"/>
            </a:pPr>
            <a:r>
              <a:rPr lang="en-IN" dirty="0">
                <a:solidFill>
                  <a:srgbClr val="4BACC6"/>
                </a:solidFill>
                <a:latin typeface="Palatino Linotype" panose="02040502050505030304" pitchFamily="18" charset="0"/>
              </a:rPr>
              <a:t> </a:t>
            </a:r>
            <a:r>
              <a:rPr lang="en-IN" dirty="0">
                <a:solidFill>
                  <a:srgbClr val="0077AA"/>
                </a:solidFill>
                <a:latin typeface="Liberation Mono"/>
              </a:rPr>
              <a:t>EXIT</a:t>
            </a:r>
          </a:p>
        </p:txBody>
      </p:sp>
      <p:pic>
        <p:nvPicPr>
          <p:cNvPr id="4" name="Picture 3">
            <a:extLst>
              <a:ext uri="{FF2B5EF4-FFF2-40B4-BE49-F238E27FC236}">
                <a16:creationId xmlns:a16="http://schemas.microsoft.com/office/drawing/2014/main" id="{9C982FA0-3DCF-4EAB-BF96-4EBF2235EB7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6DD4140F-E2FC-4321-AB60-E3B7ADF961C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06208493"/>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Temporary Table</a:t>
            </a:r>
            <a:endParaRPr lang="en-IN" sz="36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BDECBBB6-488E-4345-9C43-EFE145FBDD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6A388273-EC03-4E62-AD94-B6D15B2E11D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pSp>
        <p:nvGrpSpPr>
          <p:cNvPr id="8" name="Group 7">
            <a:extLst>
              <a:ext uri="{FF2B5EF4-FFF2-40B4-BE49-F238E27FC236}">
                <a16:creationId xmlns:a16="http://schemas.microsoft.com/office/drawing/2014/main" id="{415E7D10-38D9-4ECA-BBF0-AFCF06190A28}"/>
              </a:ext>
            </a:extLst>
          </p:cNvPr>
          <p:cNvGrpSpPr/>
          <p:nvPr/>
        </p:nvGrpSpPr>
        <p:grpSpPr>
          <a:xfrm>
            <a:off x="262558" y="869754"/>
            <a:ext cx="11665296" cy="5664882"/>
            <a:chOff x="262558" y="869754"/>
            <a:chExt cx="11665296" cy="5664882"/>
          </a:xfrm>
        </p:grpSpPr>
        <p:sp>
          <p:nvSpPr>
            <p:cNvPr id="2" name="Rectangle 1"/>
            <p:cNvSpPr/>
            <p:nvPr/>
          </p:nvSpPr>
          <p:spPr>
            <a:xfrm>
              <a:off x="262558" y="869754"/>
              <a:ext cx="11665296" cy="5201424"/>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use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 A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permanent (original) table becomes hidden (inaccessible) to the client who creates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issue a DROP TABLE statement,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is removed and the original table reappears, it is possible, only when then original </a:t>
              </a:r>
              <a:r>
                <a:rPr lang="en-IN"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and temporary </a:t>
              </a:r>
              <a:r>
                <a:rPr lang="en-IN"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are same.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original table also reappears if you rename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a:t>
              </a:r>
            </a:p>
            <a:p>
              <a:pPr marL="285750" indent="-285750">
                <a:buFont typeface="Arial" panose="020B0604020202020204" pitchFamily="34" charset="0"/>
                <a:buChar char="•"/>
              </a:pPr>
              <a:endParaRPr lang="en-IN" sz="2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r>
                <a:rPr lang="en-IN" dirty="0">
                  <a:latin typeface="Palatino Linotype" panose="02040502050505030304" pitchFamily="18" charset="0"/>
                  <a:cs typeface="Arial" panose="020B0604020202020204" pitchFamily="34" charset="0"/>
                </a:rPr>
                <a:t> </a:t>
              </a:r>
              <a:r>
                <a:rPr lang="en-US" dirty="0">
                  <a:solidFill>
                    <a:srgbClr val="0077AA"/>
                  </a:solidFill>
                  <a:latin typeface="Liberation Mono"/>
                </a:rPr>
                <a:t>ALTER</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dept </a:t>
              </a:r>
              <a:r>
                <a:rPr lang="en-US" dirty="0">
                  <a:solidFill>
                    <a:srgbClr val="0077AA"/>
                  </a:solidFill>
                  <a:latin typeface="Liberation Mono"/>
                </a:rPr>
                <a:t>RENAME</a:t>
              </a:r>
              <a:r>
                <a:rPr lang="en-US" dirty="0">
                  <a:latin typeface="Liberation Mono"/>
                  <a:cs typeface="Arial" panose="020B0604020202020204" pitchFamily="34" charset="0"/>
                </a:rPr>
                <a:t> </a:t>
              </a:r>
              <a:r>
                <a:rPr lang="en-US" dirty="0">
                  <a:solidFill>
                    <a:srgbClr val="0077AA"/>
                  </a:solidFill>
                  <a:latin typeface="Liberation Mono"/>
                </a:rPr>
                <a:t>TO</a:t>
              </a:r>
              <a:r>
                <a:rPr lang="en-US" dirty="0">
                  <a:latin typeface="Liberation Mono"/>
                  <a:cs typeface="Arial" panose="020B0604020202020204" pitchFamily="34" charset="0"/>
                </a:rPr>
                <a:t> d; </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536AF6FE-BD3E-44B7-89F2-08D3646E411F}"/>
                </a:ext>
              </a:extLst>
            </p:cNvPr>
            <p:cNvGrpSpPr/>
            <p:nvPr/>
          </p:nvGrpSpPr>
          <p:grpSpPr>
            <a:xfrm>
              <a:off x="1342678" y="5969900"/>
              <a:ext cx="2391675" cy="564736"/>
              <a:chOff x="1342678" y="5969900"/>
              <a:chExt cx="2391675" cy="564736"/>
            </a:xfrm>
          </p:grpSpPr>
          <p:cxnSp>
            <p:nvCxnSpPr>
              <p:cNvPr id="7" name="Connector: Elbow 6">
                <a:extLst>
                  <a:ext uri="{FF2B5EF4-FFF2-40B4-BE49-F238E27FC236}">
                    <a16:creationId xmlns:a16="http://schemas.microsoft.com/office/drawing/2014/main" id="{F4CC5E3F-D67F-4D6F-9794-B9A96B5155CE}"/>
                  </a:ext>
                </a:extLst>
              </p:cNvPr>
              <p:cNvCxnSpPr>
                <a:cxnSpLocks/>
              </p:cNvCxnSpPr>
              <p:nvPr/>
            </p:nvCxnSpPr>
            <p:spPr>
              <a:xfrm rot="5400000">
                <a:off x="2260449" y="5988234"/>
                <a:ext cx="324699" cy="288032"/>
              </a:xfrm>
              <a:prstGeom prst="bentConnector3">
                <a:avLst>
                  <a:gd name="adj1" fmla="val 50000"/>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8D26A911-16CD-4612-8104-4BE0212BBEA7}"/>
                  </a:ext>
                </a:extLst>
              </p:cNvPr>
              <p:cNvSpPr txBox="1"/>
              <p:nvPr/>
            </p:nvSpPr>
            <p:spPr>
              <a:xfrm>
                <a:off x="1342678" y="6165304"/>
                <a:ext cx="2391675" cy="369332"/>
              </a:xfrm>
              <a:prstGeom prst="rect">
                <a:avLst/>
              </a:prstGeom>
              <a:noFill/>
            </p:spPr>
            <p:txBody>
              <a:bodyPr wrap="square">
                <a:spAutoFit/>
              </a:bodyPr>
              <a:lstStyle/>
              <a:p>
                <a:r>
                  <a:rPr lang="en-US" dirty="0">
                    <a:solidFill>
                      <a:schemeClr val="accent6">
                        <a:lumMod val="50000"/>
                      </a:schemeClr>
                    </a:solidFill>
                    <a:latin typeface="Liberation Mono"/>
                  </a:rPr>
                  <a:t>Temporary table_name</a:t>
                </a:r>
                <a:endParaRPr lang="en-IN" dirty="0">
                  <a:solidFill>
                    <a:schemeClr val="accent6">
                      <a:lumMod val="50000"/>
                    </a:schemeClr>
                  </a:solidFill>
                </a:endParaRPr>
              </a:p>
            </p:txBody>
          </p:sp>
        </p:grpSp>
      </p:grpSp>
    </p:spTree>
    <p:extLst>
      <p:ext uri="{BB962C8B-B14F-4D97-AF65-F5344CB8AC3E}">
        <p14:creationId xmlns:p14="http://schemas.microsoft.com/office/powerpoint/2010/main" val="1754068448"/>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Temporary Table</a:t>
            </a:r>
            <a:endParaRPr lang="en-IN" sz="36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BDECBBB6-488E-4345-9C43-EFE145FBDD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a16="http://schemas.microsoft.com/office/drawing/2014/main" id="{C9367697-6A3C-41D3-90A7-34D56D35944E}"/>
              </a:ext>
            </a:extLst>
          </p:cNvPr>
          <p:cNvSpPr/>
          <p:nvPr/>
        </p:nvSpPr>
        <p:spPr>
          <a:xfrm>
            <a:off x="406574" y="908720"/>
            <a:ext cx="796516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latin typeface="Liberation Mono"/>
                <a:cs typeface="Arial" panose="020B0604020202020204" pitchFamily="34" charset="0"/>
              </a:rPr>
              <a:t>CREATE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'PUNE',</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as</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4566"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Footer Placeholder 2">
            <a:extLst>
              <a:ext uri="{FF2B5EF4-FFF2-40B4-BE49-F238E27FC236}">
                <a16:creationId xmlns:a16="http://schemas.microsoft.com/office/drawing/2014/main" id="{10533D84-72C5-41A7-AF31-C18212F5102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74050128"/>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TEMPORARY TABLE ... LIKE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550590"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0590" y="1529510"/>
            <a:ext cx="10039832" cy="369332"/>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CREATE TEMPORARY TABLE [IF NOT EXISTS] </a:t>
            </a:r>
            <a:r>
              <a:rPr lang="en-IN" dirty="0">
                <a:latin typeface="Segoe UI" panose="020B0502040204020203" pitchFamily="34" charset="0"/>
                <a:cs typeface="Segoe UI" panose="020B0502040204020203" pitchFamily="34" charset="0"/>
              </a:rPr>
              <a:t>new_tbl_name</a:t>
            </a:r>
            <a:r>
              <a:rPr lang="en-IN" dirty="0">
                <a:solidFill>
                  <a:srgbClr val="0077AA"/>
                </a:solidFill>
                <a:latin typeface="Segoe UI" panose="020B0502040204020203" pitchFamily="34" charset="0"/>
                <a:cs typeface="Segoe UI" panose="020B0502040204020203" pitchFamily="34" charset="0"/>
              </a:rPr>
              <a:t> LIKE </a:t>
            </a:r>
            <a:r>
              <a:rPr lang="en-IN" dirty="0" err="1">
                <a:latin typeface="Segoe UI" panose="020B0502040204020203" pitchFamily="34" charset="0"/>
                <a:cs typeface="Segoe UI" panose="020B0502040204020203" pitchFamily="34" charset="0"/>
              </a:rPr>
              <a:t>orig_tbl_name</a:t>
            </a:r>
            <a:endParaRPr lang="en-US" dirty="0">
              <a:solidFill>
                <a:srgbClr val="0077AA"/>
              </a:solidFill>
              <a:latin typeface="Segoe UI" panose="020B0502040204020203" pitchFamily="34" charset="0"/>
              <a:cs typeface="Segoe UI" panose="020B0502040204020203" pitchFamily="34" charset="0"/>
            </a:endParaRPr>
          </a:p>
        </p:txBody>
      </p:sp>
      <p:sp>
        <p:nvSpPr>
          <p:cNvPr id="9" name="Rectangle 8"/>
          <p:cNvSpPr/>
          <p:nvPr/>
        </p:nvSpPr>
        <p:spPr>
          <a:xfrm>
            <a:off x="550590" y="2974935"/>
            <a:ext cx="10039832" cy="1969770"/>
          </a:xfrm>
          <a:prstGeom prst="rect">
            <a:avLst/>
          </a:prstGeom>
          <a:solidFill>
            <a:schemeClr val="bg1"/>
          </a:solid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LIKE works only for base tables, not for VIEWS.</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pic>
        <p:nvPicPr>
          <p:cNvPr id="11" name="Picture 10">
            <a:extLst>
              <a:ext uri="{FF2B5EF4-FFF2-40B4-BE49-F238E27FC236}">
                <a16:creationId xmlns:a16="http://schemas.microsoft.com/office/drawing/2014/main" id="{B2DC5B41-2766-42E6-A3BC-B363E5DAFB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FF06E146-1C16-49A1-A715-796A25D7056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4" name="Rectangle 13">
            <a:extLst>
              <a:ext uri="{FF2B5EF4-FFF2-40B4-BE49-F238E27FC236}">
                <a16:creationId xmlns:a16="http://schemas.microsoft.com/office/drawing/2014/main" id="{1082A4D4-CBDA-49DD-89B9-82B0964A50A2}"/>
              </a:ext>
            </a:extLst>
          </p:cNvPr>
          <p:cNvSpPr/>
          <p:nvPr/>
        </p:nvSpPr>
        <p:spPr>
          <a:xfrm>
            <a:off x="551384" y="2333205"/>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prstClr val="black"/>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solidFill>
                  <a:prstClr val="black"/>
                </a:solidFill>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solidFill>
                  <a:prstClr val="black"/>
                </a:solidFill>
                <a:latin typeface="Liberation Mono"/>
                <a:cs typeface="Arial" panose="020B0604020202020204" pitchFamily="34" charset="0"/>
              </a:rPr>
              <a:t> employee;</a:t>
            </a:r>
          </a:p>
        </p:txBody>
      </p:sp>
      <p:sp>
        <p:nvSpPr>
          <p:cNvPr id="15" name="TextBox 14">
            <a:extLst>
              <a:ext uri="{FF2B5EF4-FFF2-40B4-BE49-F238E27FC236}">
                <a16:creationId xmlns:a16="http://schemas.microsoft.com/office/drawing/2014/main" id="{574E7637-6022-423D-8E63-D51CDCCEA5EA}"/>
              </a:ext>
            </a:extLst>
          </p:cNvPr>
          <p:cNvSpPr txBox="1"/>
          <p:nvPr/>
        </p:nvSpPr>
        <p:spPr>
          <a:xfrm>
            <a:off x="578416" y="5259974"/>
            <a:ext cx="9766055"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solidFill>
                  <a:srgbClr val="000000"/>
                </a:solidFill>
                <a:latin typeface="Liberation Mono"/>
              </a:rPr>
              <a:t> </a:t>
            </a:r>
            <a:r>
              <a:rPr lang="en-US" dirty="0">
                <a:solidFill>
                  <a:srgbClr val="0077AA"/>
                </a:solidFill>
                <a:latin typeface="Liberation Mono"/>
              </a:rPr>
              <a:t>TEMPORARY</a:t>
            </a:r>
            <a:r>
              <a:rPr lang="en-US" dirty="0">
                <a:solidFill>
                  <a:srgbClr val="000000"/>
                </a:solidFill>
                <a:latin typeface="Liberation Mono"/>
              </a:rPr>
              <a:t> </a:t>
            </a:r>
            <a:r>
              <a:rPr lang="en-US" dirty="0">
                <a:solidFill>
                  <a:srgbClr val="0077AA"/>
                </a:solidFill>
                <a:latin typeface="Liberation Mono"/>
              </a:rPr>
              <a:t>TABLE</a:t>
            </a:r>
            <a:r>
              <a:rPr lang="en-US" dirty="0">
                <a:solidFill>
                  <a:srgbClr val="000000"/>
                </a:solidFill>
                <a:latin typeface="Liberation Mono"/>
              </a:rPr>
              <a:t> </a:t>
            </a:r>
            <a:r>
              <a:rPr lang="en-US" i="1" dirty="0">
                <a:solidFill>
                  <a:srgbClr val="000000"/>
                </a:solidFill>
                <a:latin typeface="Liberation Mono"/>
              </a:rPr>
              <a:t>new_tbl</a:t>
            </a:r>
            <a:r>
              <a:rPr lang="en-US" dirty="0">
                <a:solidFill>
                  <a:srgbClr val="000000"/>
                </a:solidFill>
                <a:latin typeface="Liberation Mono"/>
              </a:rPr>
              <a:t> </a:t>
            </a:r>
            <a:r>
              <a:rPr lang="en-US" dirty="0">
                <a:solidFill>
                  <a:srgbClr val="0077AA"/>
                </a:solidFill>
                <a:latin typeface="Liberation Mono"/>
              </a:rPr>
              <a:t>SELECT</a:t>
            </a:r>
            <a:r>
              <a:rPr lang="en-US" dirty="0">
                <a:solidFill>
                  <a:srgbClr val="000000"/>
                </a:solidFill>
                <a:latin typeface="Liberation Mono"/>
              </a:rPr>
              <a:t> </a:t>
            </a:r>
            <a:r>
              <a:rPr lang="en-US" dirty="0">
                <a:solidFill>
                  <a:srgbClr val="A67F59"/>
                </a:solidFill>
                <a:latin typeface="Liberation Mono"/>
              </a:rPr>
              <a:t>*</a:t>
            </a:r>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i="1" dirty="0">
                <a:solidFill>
                  <a:srgbClr val="000000"/>
                </a:solidFill>
                <a:latin typeface="Liberation Mono"/>
              </a:rPr>
              <a:t>orig_tbl</a:t>
            </a:r>
            <a:r>
              <a:rPr lang="en-US" dirty="0">
                <a:solidFill>
                  <a:srgbClr val="000000"/>
                </a:solidFill>
                <a:latin typeface="Liberation Mono"/>
              </a:rPr>
              <a:t> </a:t>
            </a:r>
            <a:r>
              <a:rPr lang="en-US" dirty="0">
                <a:solidFill>
                  <a:srgbClr val="0077AA"/>
                </a:solidFill>
                <a:latin typeface="Liberation Mono"/>
              </a:rPr>
              <a:t>LIMIT</a:t>
            </a:r>
            <a:r>
              <a:rPr lang="en-US" dirty="0">
                <a:solidFill>
                  <a:srgbClr val="000000"/>
                </a:solidFill>
                <a:latin typeface="Liberation Mono"/>
              </a:rPr>
              <a:t> </a:t>
            </a:r>
            <a:r>
              <a:rPr lang="en-US" dirty="0">
                <a:solidFill>
                  <a:srgbClr val="990055"/>
                </a:solidFill>
                <a:latin typeface="Liberation Mono"/>
              </a:rPr>
              <a:t>0</a:t>
            </a:r>
            <a:r>
              <a:rPr lang="en-US" dirty="0">
                <a:solidFill>
                  <a:srgbClr val="999999"/>
                </a:solidFill>
                <a:latin typeface="Liberation Mono"/>
              </a:rPr>
              <a:t>;</a:t>
            </a:r>
            <a:endParaRPr lang="en-IN" dirty="0">
              <a:solidFill>
                <a:prstClr val="black"/>
              </a:solidFill>
              <a:latin typeface="Gill Sans MT"/>
            </a:endParaRPr>
          </a:p>
        </p:txBody>
      </p:sp>
    </p:spTree>
    <p:extLst>
      <p:ext uri="{BB962C8B-B14F-4D97-AF65-F5344CB8AC3E}">
        <p14:creationId xmlns:p14="http://schemas.microsoft.com/office/powerpoint/2010/main" val="2862947995"/>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334566" y="4111912"/>
            <a:ext cx="11521280" cy="1200329"/>
          </a:xfrm>
          <a:prstGeom prst="rect">
            <a:avLst/>
          </a:prstGeom>
        </p:spPr>
        <p:txBody>
          <a:bodyPr wrap="square">
            <a:spAutoFit/>
          </a:bodyPr>
          <a:lstStyle/>
          <a:p>
            <a:r>
              <a:rPr lang="en-US"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pic>
        <p:nvPicPr>
          <p:cNvPr id="5" name="Picture 4">
            <a:extLst>
              <a:ext uri="{FF2B5EF4-FFF2-40B4-BE49-F238E27FC236}">
                <a16:creationId xmlns:a16="http://schemas.microsoft.com/office/drawing/2014/main" id="{9FB804DF-8A25-4A8D-A5F8-E092740A62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AB44486-E18A-4EBB-9AAA-506D24DD20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Rectangle 7">
            <a:extLst>
              <a:ext uri="{FF2B5EF4-FFF2-40B4-BE49-F238E27FC236}">
                <a16:creationId xmlns:a16="http://schemas.microsoft.com/office/drawing/2014/main" id="{526C2D52-D94B-4C8B-8084-9E26AA8E7468}"/>
              </a:ext>
            </a:extLst>
          </p:cNvPr>
          <p:cNvSpPr/>
          <p:nvPr/>
        </p:nvSpPr>
        <p:spPr>
          <a:xfrm>
            <a:off x="191344" y="720566"/>
            <a:ext cx="11809312" cy="2431435"/>
          </a:xfrm>
          <a:prstGeom prst="rect">
            <a:avLst/>
          </a:prstGeom>
        </p:spPr>
        <p:txBody>
          <a:bodyPr wrap="square">
            <a:spAutoFit/>
          </a:bodyPr>
          <a:lstStyle/>
          <a:p>
            <a:pPr marL="342900" indent="-342900">
              <a:buFont typeface="Arial" panose="020B0604020202020204" pitchFamily="34" charset="0"/>
              <a:buChar char="•"/>
            </a:pPr>
            <a:r>
              <a:rPr lang="en-US"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dirty="0">
                <a:latin typeface="Liberation Mono"/>
                <a:cs typeface="Arial" panose="020B0604020202020204" pitchFamily="34" charset="0"/>
              </a:rPr>
              <a:t> d:\bk.sql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-P 3306 -h 192.168.100.26 -usaleel -psaleel db_name </a:t>
            </a:r>
            <a:r>
              <a:rPr lang="en-US" sz="2000" dirty="0">
                <a:solidFill>
                  <a:srgbClr val="2658E6"/>
                </a:solidFill>
                <a:latin typeface="Liberation Mono"/>
                <a:cs typeface="Arial" panose="020B0604020202020204" pitchFamily="34" charset="0"/>
              </a:rPr>
              <a:t>&gt;</a:t>
            </a:r>
            <a:r>
              <a:rPr lang="en-US"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dirty="0">
                <a:latin typeface="Liberation Mono"/>
                <a:cs typeface="Arial" panose="020B0604020202020204" pitchFamily="34" charset="0"/>
              </a:rPr>
              <a:t>-P 3306 -h 192.168.100.26 -usaleel -psaleel db_name </a:t>
            </a:r>
            <a:r>
              <a:rPr lang="en-US" sz="2000" dirty="0">
                <a:solidFill>
                  <a:srgbClr val="2658E6"/>
                </a:solidFill>
                <a:latin typeface="Liberation Mono"/>
                <a:cs typeface="Arial" panose="020B0604020202020204" pitchFamily="34" charset="0"/>
              </a:rPr>
              <a:t>&gt;</a:t>
            </a:r>
            <a:r>
              <a:rPr lang="en-US"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 -P 3306 –h192.168.100.74  -uroot -proot db2 </a:t>
            </a:r>
            <a:r>
              <a:rPr lang="en-US" sz="2000" dirty="0">
                <a:solidFill>
                  <a:srgbClr val="2658E6"/>
                </a:solidFill>
                <a:latin typeface="Liberation Mono"/>
                <a:cs typeface="Arial" panose="020B0604020202020204" pitchFamily="34" charset="0"/>
              </a:rPr>
              <a:t>&lt;</a:t>
            </a:r>
            <a:r>
              <a:rPr lang="en-US" dirty="0">
                <a:latin typeface="Liberation Mono"/>
                <a:cs typeface="Arial" panose="020B0604020202020204" pitchFamily="34" charset="0"/>
              </a:rPr>
              <a:t> D:\ backup_fileName.sql</a:t>
            </a:r>
          </a:p>
          <a:p>
            <a:pPr marL="342900" indent="-342900">
              <a:buFont typeface="Arial" panose="020B0604020202020204" pitchFamily="34" charset="0"/>
              <a:buChar char="•"/>
            </a:pPr>
            <a:r>
              <a:rPr lang="en-US" dirty="0">
                <a:latin typeface="Liberation Mono"/>
                <a:cs typeface="Arial" panose="020B0604020202020204" pitchFamily="34" charset="0"/>
              </a:rPr>
              <a:t>mysql -P 3306 –h192.168.100.74  -uroot -proot </a:t>
            </a:r>
            <a:r>
              <a:rPr lang="en-US" sz="2000" dirty="0">
                <a:solidFill>
                  <a:srgbClr val="2658E6"/>
                </a:solidFill>
                <a:latin typeface="Liberation Mono"/>
                <a:cs typeface="Arial" panose="020B0604020202020204" pitchFamily="34" charset="0"/>
              </a:rPr>
              <a:t>&lt;</a:t>
            </a:r>
            <a:r>
              <a:rPr lang="en-US" dirty="0">
                <a:latin typeface="Liberation Mono"/>
                <a:cs typeface="Arial" panose="020B0604020202020204" pitchFamily="34" charset="0"/>
              </a:rPr>
              <a:t> D:\ backup_fileName.sql db2</a:t>
            </a:r>
          </a:p>
        </p:txBody>
      </p:sp>
      <p:cxnSp>
        <p:nvCxnSpPr>
          <p:cNvPr id="9" name="Straight Connector 8">
            <a:extLst>
              <a:ext uri="{FF2B5EF4-FFF2-40B4-BE49-F238E27FC236}">
                <a16:creationId xmlns:a16="http://schemas.microsoft.com/office/drawing/2014/main" id="{DF91DF14-D8DA-4B77-AB5F-DB6FC02417BF}"/>
              </a:ext>
            </a:extLst>
          </p:cNvPr>
          <p:cNvCxnSpPr/>
          <p:nvPr/>
        </p:nvCxnSpPr>
        <p:spPr>
          <a:xfrm>
            <a:off x="191344" y="3212976"/>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1773340"/>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3573016"/>
            <a:ext cx="8836898" cy="685711"/>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15" y="4224909"/>
            <a:ext cx="4740873" cy="258498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4583038" y="5057889"/>
            <a:ext cx="7333020" cy="1323439"/>
          </a:xfrm>
          <a:prstGeom prst="rect">
            <a:avLst/>
          </a:prstGeom>
          <a:noFill/>
        </p:spPr>
        <p:txBody>
          <a:bodyPr wrap="square">
            <a:spAutoFit/>
          </a:bodyPr>
          <a:lstStyle/>
          <a:p>
            <a:r>
              <a:rPr lang="en-IN" sz="2000" dirty="0">
                <a:solidFill>
                  <a:srgbClr val="0077AA"/>
                </a:solidFill>
                <a:latin typeface="Segoe UI" panose="020B0502040204020203" pitchFamily="34" charset="0"/>
                <a:cs typeface="Segoe UI" panose="020B0502040204020203" pitchFamily="34" charset="0"/>
              </a:rPr>
              <a:t>LOAD DATA INFILE </a:t>
            </a:r>
            <a:r>
              <a:rPr lang="en-IN" sz="2000" dirty="0">
                <a:latin typeface="Segoe UI" panose="020B0502040204020203" pitchFamily="34" charset="0"/>
                <a:cs typeface="Segoe UI" panose="020B0502040204020203" pitchFamily="34" charset="0"/>
              </a:rPr>
              <a:t>'path/file-name.csv' </a:t>
            </a:r>
            <a:r>
              <a:rPr lang="en-IN" sz="2000" dirty="0">
                <a:solidFill>
                  <a:srgbClr val="0077AA"/>
                </a:solidFill>
                <a:latin typeface="Segoe UI" panose="020B0502040204020203" pitchFamily="34" charset="0"/>
                <a:cs typeface="Segoe UI" panose="020B0502040204020203" pitchFamily="34" charset="0"/>
              </a:rPr>
              <a:t>INTO TABLE </a:t>
            </a:r>
            <a:r>
              <a:rPr lang="en-IN" sz="2000" dirty="0">
                <a:latin typeface="Segoe UI" panose="020B0502040204020203" pitchFamily="34" charset="0"/>
                <a:cs typeface="Segoe UI" panose="020B0502040204020203" pitchFamily="34" charset="0"/>
              </a:rPr>
              <a:t>countries</a:t>
            </a:r>
          </a:p>
          <a:p>
            <a:r>
              <a:rPr lang="en-IN" sz="2000" dirty="0">
                <a:solidFill>
                  <a:srgbClr val="0077AA"/>
                </a:solidFill>
                <a:latin typeface="Segoe UI" panose="020B0502040204020203" pitchFamily="34" charset="0"/>
                <a:cs typeface="Segoe UI" panose="020B0502040204020203" pitchFamily="34" charset="0"/>
              </a:rPr>
              <a:t>FIELDS TERMINATED BY ',' or FIELDS TERMINATED BY '\t'</a:t>
            </a:r>
          </a:p>
          <a:p>
            <a:r>
              <a:rPr lang="en-IN" sz="2000" dirty="0">
                <a:solidFill>
                  <a:srgbClr val="0077AA"/>
                </a:solidFill>
                <a:latin typeface="Segoe UI" panose="020B0502040204020203" pitchFamily="34" charset="0"/>
                <a:cs typeface="Segoe UI" panose="020B0502040204020203" pitchFamily="34" charset="0"/>
              </a:rPr>
              <a:t>LINES TERMINATED BY '\n' </a:t>
            </a:r>
          </a:p>
          <a:p>
            <a:r>
              <a:rPr lang="en-IN" sz="2000" dirty="0">
                <a:solidFill>
                  <a:srgbClr val="0077AA"/>
                </a:solidFill>
                <a:latin typeface="Segoe UI" panose="020B0502040204020203" pitchFamily="34" charset="0"/>
                <a:cs typeface="Segoe UI" panose="020B0502040204020203"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407315" y="680293"/>
            <a:ext cx="11663777" cy="28927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a:t>
            </a:r>
            <a:r>
              <a:rPr lang="en-IN" dirty="0" err="1">
                <a:latin typeface="Liberation Mono"/>
              </a:rPr>
              <a:t>Islands,King</a:t>
            </a:r>
            <a:r>
              <a:rPr lang="en-IN" dirty="0">
                <a:latin typeface="Liberation Mono"/>
              </a:rPr>
              <a:t>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pic>
        <p:nvPicPr>
          <p:cNvPr id="6" name="Picture 5">
            <a:extLst>
              <a:ext uri="{FF2B5EF4-FFF2-40B4-BE49-F238E27FC236}">
                <a16:creationId xmlns:a16="http://schemas.microsoft.com/office/drawing/2014/main" id="{8E30C268-1C8F-43AF-B503-51A5813A778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817148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397" y="451"/>
            <a:ext cx="9141620" cy="584699"/>
          </a:xfrm>
          <a:prstGeom prst="rect">
            <a:avLst/>
          </a:prstGeom>
          <a:noFill/>
        </p:spPr>
        <p:txBody>
          <a:bodyPr wrap="square">
            <a:spAutoFit/>
          </a:bodyPr>
          <a:lstStyle/>
          <a:p>
            <a:pPr algn="r"/>
            <a:r>
              <a:rPr lang="en-IN" sz="3200" b="1" i="1" dirty="0">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0" y="1743414"/>
            <a:ext cx="12190413" cy="4093428"/>
          </a:xfrm>
          <a:prstGeom prst="rect">
            <a:avLst/>
          </a:prstGeom>
        </p:spPr>
        <p:txBody>
          <a:bodyPr wrap="square">
            <a:spAutoFit/>
          </a:bodyPr>
          <a:lstStyle/>
          <a:p>
            <a:pPr marL="285721" indent="-285721"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21" indent="-285721"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21" indent="-285721"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21" indent="-285721"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21" indent="-285721"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p>
          <a:p>
            <a:pPr algn="just"/>
            <a:endParaRPr lang="en-US" dirty="0">
              <a:solidFill>
                <a:schemeClr val="bg1"/>
              </a:solidFill>
              <a:latin typeface="Palatino Linotype" panose="02040502050505030304" pitchFamily="18" charset="0"/>
            </a:endParaRPr>
          </a:p>
          <a:p>
            <a:pPr algn="just"/>
            <a:r>
              <a:rPr lang="en-US" b="1" dirty="0">
                <a:solidFill>
                  <a:schemeClr val="bg1"/>
                </a:solidFill>
                <a:latin typeface="Palatino Linotype" panose="02040502050505030304" pitchFamily="18" charset="0"/>
              </a:rPr>
              <a:t>Relation</a:t>
            </a:r>
            <a:r>
              <a:rPr lang="en-US" dirty="0">
                <a:solidFill>
                  <a:schemeClr val="bg1"/>
                </a:solidFill>
                <a:latin typeface="Palatino Linotype" panose="02040502050505030304" pitchFamily="18" charset="0"/>
              </a:rPr>
              <a:t> </a:t>
            </a:r>
            <a:r>
              <a:rPr lang="en-US" b="1" dirty="0">
                <a:solidFill>
                  <a:schemeClr val="bg1"/>
                </a:solidFill>
                <a:latin typeface="Palatino Linotype" panose="02040502050505030304" pitchFamily="18" charset="0"/>
              </a:rPr>
              <a:t>key</a:t>
            </a:r>
            <a:r>
              <a:rPr lang="en-US" dirty="0">
                <a:solidFill>
                  <a:schemeClr val="bg1"/>
                </a:solidFill>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22" y="5199347"/>
            <a:ext cx="11447781"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309" y="3789040"/>
            <a:ext cx="10439800" cy="369284"/>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 (roll_no, name, address, phone and age) </a:t>
            </a:r>
            <a:r>
              <a:rPr lang="en-US" dirty="0">
                <a:latin typeface="Palatino Linotype" panose="02040502050505030304" pitchFamily="18" charset="0"/>
              </a:rPr>
              <a:t>is relation schema for student</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23" y="902069"/>
            <a:ext cx="11725106" cy="646247"/>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pic>
        <p:nvPicPr>
          <p:cNvPr id="3" name="Picture 2">
            <a:extLst>
              <a:ext uri="{FF2B5EF4-FFF2-40B4-BE49-F238E27FC236}">
                <a16:creationId xmlns:a16="http://schemas.microsoft.com/office/drawing/2014/main" id="{607B13F8-0302-4BEC-8DCF-4ECE047B306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315DCBB-FBC5-4AB1-B3A2-2257B754716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58362783"/>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1828562" y="3276601"/>
            <a:ext cx="8533289"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pic>
        <p:nvPicPr>
          <p:cNvPr id="4" name="Picture 3">
            <a:extLst>
              <a:ext uri="{FF2B5EF4-FFF2-40B4-BE49-F238E27FC236}">
                <a16:creationId xmlns:a16="http://schemas.microsoft.com/office/drawing/2014/main" id="{5E3BE44D-C1E1-46CE-BCDC-9027AC76BC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5899B13-9445-4F69-8393-0EC7D763028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44090116"/>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3</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1AD50663-5142-49E7-950F-8992CC62012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DD8F2A55-B68D-4B0D-AB97-0B3C5C330DC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11559771"/>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p>
            <a:pPr lvl="0" algn="ctr">
              <a:spcBef>
                <a:spcPct val="0"/>
              </a:spcBef>
              <a:defRPr/>
            </a:pPr>
            <a:r>
              <a:rPr lang="en-US" sz="3600" b="1" dirty="0">
                <a:latin typeface="Arial" pitchFamily="34" charset="0"/>
                <a:cs typeface="Arial" pitchFamily="34" charset="0"/>
              </a:rPr>
              <a:t>Introduction</a:t>
            </a:r>
            <a:endParaRPr lang="en-US" sz="3600" b="1" i="1" dirty="0">
              <a:latin typeface="Arial" pitchFamily="34" charset="0"/>
              <a:cs typeface="Arial" pitchFamily="34" charset="0"/>
            </a:endParaRPr>
          </a:p>
        </p:txBody>
      </p:sp>
      <p:sp>
        <p:nvSpPr>
          <p:cNvPr id="5" name="Rectangle 4"/>
          <p:cNvSpPr/>
          <p:nvPr/>
        </p:nvSpPr>
        <p:spPr>
          <a:xfrm>
            <a:off x="1980942" y="1219202"/>
            <a:ext cx="8380909" cy="750975"/>
          </a:xfrm>
          <a:prstGeom prst="rect">
            <a:avLst/>
          </a:prstGeom>
        </p:spPr>
        <p:txBody>
          <a:bodyPr wrap="square">
            <a:spAutoFit/>
          </a:bodyPr>
          <a:lstStyle/>
          <a:p>
            <a:pPr>
              <a:lnSpc>
                <a:spcPct val="107000"/>
              </a:lnSpc>
              <a:spcAft>
                <a:spcPts val="800"/>
              </a:spcAft>
            </a:pPr>
            <a:r>
              <a:rPr lang="en-US" sz="2000" dirty="0">
                <a:latin typeface="Calibri" panose="020F0502020204030204" pitchFamily="34" charset="0"/>
                <a:ea typeface="Calibri" panose="020F0502020204030204" pitchFamily="34" charset="0"/>
                <a:cs typeface="Times New Roman" panose="02020603050405020304" pitchFamily="18" charset="0"/>
              </a:rPr>
              <a:t>A </a:t>
            </a:r>
            <a:r>
              <a:rPr lang="en-US" sz="2000" b="1" dirty="0">
                <a:latin typeface="Calibri" panose="020F0502020204030204" pitchFamily="34" charset="0"/>
                <a:ea typeface="Calibri" panose="020F0502020204030204" pitchFamily="34" charset="0"/>
                <a:cs typeface="Times New Roman" panose="02020603050405020304" pitchFamily="18" charset="0"/>
              </a:rPr>
              <a:t>Data Manipulation Language </a:t>
            </a:r>
            <a:r>
              <a:rPr lang="en-US" sz="2000" dirty="0">
                <a:latin typeface="Calibri" panose="020F0502020204030204" pitchFamily="34" charset="0"/>
                <a:ea typeface="Calibri" panose="020F0502020204030204" pitchFamily="34" charset="0"/>
                <a:cs typeface="Times New Roman" panose="02020603050405020304" pitchFamily="18" charset="0"/>
              </a:rPr>
              <a:t>(DML) is a computer language used to </a:t>
            </a:r>
            <a:r>
              <a:rPr lang="en-US" sz="2000" b="1" dirty="0">
                <a:latin typeface="Calibri" panose="020F0502020204030204" pitchFamily="34" charset="0"/>
                <a:ea typeface="Calibri" panose="020F0502020204030204" pitchFamily="34" charset="0"/>
                <a:cs typeface="Times New Roman" panose="02020603050405020304" pitchFamily="18" charset="0"/>
              </a:rPr>
              <a:t>retrieve, insert, update and delete </a:t>
            </a:r>
            <a:r>
              <a:rPr lang="en-US" sz="2000" dirty="0">
                <a:latin typeface="Calibri" panose="020F0502020204030204" pitchFamily="34" charset="0"/>
                <a:ea typeface="Calibri" panose="020F0502020204030204" pitchFamily="34" charset="0"/>
                <a:cs typeface="Times New Roman" panose="02020603050405020304" pitchFamily="18" charset="0"/>
              </a:rPr>
              <a:t>data</a:t>
            </a:r>
            <a:r>
              <a:rPr lang="en-US" sz="2000" b="1" dirty="0">
                <a:latin typeface="Calibri" panose="020F0502020204030204" pitchFamily="34" charset="0"/>
                <a:ea typeface="Calibri" panose="020F0502020204030204" pitchFamily="34" charset="0"/>
                <a:cs typeface="Times New Roman" panose="02020603050405020304" pitchFamily="18" charset="0"/>
              </a:rPr>
              <a:t> </a:t>
            </a:r>
            <a:r>
              <a:rPr lang="en-US" sz="2000" dirty="0">
                <a:latin typeface="Calibri" panose="020F0502020204030204" pitchFamily="34" charset="0"/>
                <a:ea typeface="Calibri" panose="020F0502020204030204" pitchFamily="34" charset="0"/>
                <a:cs typeface="Times New Roman" panose="02020603050405020304" pitchFamily="18" charset="0"/>
              </a:rPr>
              <a:t>in/from database.</a:t>
            </a:r>
          </a:p>
        </p:txBody>
      </p:sp>
      <p:pic>
        <p:nvPicPr>
          <p:cNvPr id="6" name="Picture 5">
            <a:extLst>
              <a:ext uri="{FF2B5EF4-FFF2-40B4-BE49-F238E27FC236}">
                <a16:creationId xmlns:a16="http://schemas.microsoft.com/office/drawing/2014/main" id="{66FED427-17E8-4481-8D0E-12B3E47309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1A2DDA1-9F4F-47D3-B7FE-6D8C74D45B2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86328879"/>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7" name="Rectangle 6"/>
          <p:cNvSpPr/>
          <p:nvPr/>
        </p:nvSpPr>
        <p:spPr>
          <a:xfrm>
            <a:off x="262558" y="1340768"/>
            <a:ext cx="11665296" cy="3970318"/>
          </a:xfrm>
          <a:prstGeom prst="rect">
            <a:avLst/>
          </a:prstGeom>
        </p:spPr>
        <p:txBody>
          <a:bodyPr wrap="square">
            <a:spAutoFit/>
          </a:bodyPr>
          <a:lstStyle/>
          <a:p>
            <a:pPr marL="342900" indent="-342900">
              <a:buFont typeface="Arial" panose="020B0604020202020204" pitchFamily="34" charset="0"/>
              <a:buChar char="•"/>
            </a:pPr>
            <a:r>
              <a:rPr lang="en-IN" dirty="0">
                <a:latin typeface="Palatino Linotype" panose="02040502050505030304" pitchFamily="18" charset="0"/>
              </a:rPr>
              <a:t>Insert :- </a:t>
            </a:r>
            <a:r>
              <a:rPr lang="en-US" dirty="0">
                <a:latin typeface="Palatino Linotype" panose="02040502050505030304" pitchFamily="18" charset="0"/>
              </a:rPr>
              <a:t>To insert data into a MySQL table, you would need to use the INSERT INTO command. You can INSERT data into the MySQL table by using the mysql&gt; prompt or by using any programming language.</a:t>
            </a:r>
          </a:p>
          <a:p>
            <a:pPr marL="342900" indent="-342900">
              <a:buFont typeface="Arial" panose="020B0604020202020204" pitchFamily="34" charset="0"/>
              <a:buChar char="•"/>
            </a:pPr>
            <a:endParaRPr lang="en-US" dirty="0">
              <a:latin typeface="Palatino Linotype" panose="02040502050505030304" pitchFamily="18" charset="0"/>
            </a:endParaRPr>
          </a:p>
          <a:p>
            <a:pPr marL="342900" indent="-342900">
              <a:buFont typeface="Arial" panose="020B0604020202020204" pitchFamily="34" charset="0"/>
              <a:buChar char="•"/>
            </a:pPr>
            <a:r>
              <a:rPr lang="en-IN" dirty="0">
                <a:latin typeface="Palatino Linotype" panose="02040502050505030304" pitchFamily="18" charset="0"/>
              </a:rPr>
              <a:t>Update :- </a:t>
            </a:r>
            <a:r>
              <a:rPr lang="en-US" dirty="0">
                <a:latin typeface="Palatino Linotype" panose="02040502050505030304" pitchFamily="18" charset="0"/>
              </a:rPr>
              <a:t>We use the UPDATE statement to update existing data in a table. We can use the UPDATE statement to change column values of a single row, a group of rows, or all rows in a table. You can UPDATE data in MySQL table by using the mysql&gt; prompt or by using any programming language.</a:t>
            </a:r>
          </a:p>
          <a:p>
            <a:pPr marL="342900" indent="-342900">
              <a:buFont typeface="Arial" panose="020B0604020202020204" pitchFamily="34" charset="0"/>
              <a:buChar char="•"/>
            </a:pPr>
            <a:endParaRPr lang="en-US" dirty="0">
              <a:latin typeface="Palatino Linotype" panose="02040502050505030304" pitchFamily="18" charset="0"/>
            </a:endParaRPr>
          </a:p>
          <a:p>
            <a:pPr marL="342900" indent="-342900">
              <a:buFont typeface="Arial" panose="020B0604020202020204" pitchFamily="34" charset="0"/>
              <a:buChar char="•"/>
            </a:pPr>
            <a:r>
              <a:rPr lang="en-IN" dirty="0">
                <a:latin typeface="Palatino Linotype" panose="02040502050505030304" pitchFamily="18" charset="0"/>
              </a:rPr>
              <a:t>Delete :- </a:t>
            </a:r>
            <a:r>
              <a:rPr lang="en-US" dirty="0">
                <a:latin typeface="Palatino Linotype" panose="02040502050505030304" pitchFamily="18" charset="0"/>
              </a:rPr>
              <a:t>We use the DELETE statement to delete existing data in a table. We can use the DELETE statement to delete a single row, a group of rows, or all rows in a table. You can DELETE data from the MySQL table by using the mysql&gt; prompt or by using any programming language.</a:t>
            </a:r>
          </a:p>
          <a:p>
            <a:pPr marL="342900" indent="-342900">
              <a:buFont typeface="Arial" panose="020B0604020202020204" pitchFamily="34" charset="0"/>
              <a:buChar char="•"/>
            </a:pPr>
            <a:endParaRPr lang="en-IN" dirty="0">
              <a:latin typeface="Palatino Linotype" panose="02040502050505030304" pitchFamily="18" charset="0"/>
            </a:endParaRPr>
          </a:p>
          <a:p>
            <a:pPr marL="342900" indent="-342900">
              <a:buFont typeface="Arial" panose="020B0604020202020204" pitchFamily="34" charset="0"/>
              <a:buChar char="•"/>
            </a:pPr>
            <a:endParaRPr lang="en-US" dirty="0">
              <a:latin typeface="Palatino Linotype" panose="02040502050505030304" pitchFamily="18" charset="0"/>
            </a:endParaRPr>
          </a:p>
          <a:p>
            <a:pPr marL="342900" indent="-342900">
              <a:buFont typeface="Arial" panose="020B0604020202020204" pitchFamily="34" charset="0"/>
              <a:buChar char="•"/>
            </a:pPr>
            <a:r>
              <a:rPr lang="en-IN" dirty="0">
                <a:latin typeface="Palatino Linotype" panose="02040502050505030304" pitchFamily="18" charset="0"/>
              </a:rPr>
              <a:t>Selection process :- </a:t>
            </a:r>
            <a:r>
              <a:rPr lang="en-US" dirty="0">
                <a:latin typeface="Palatino Linotype" panose="02040502050505030304" pitchFamily="18" charset="0"/>
              </a:rPr>
              <a:t>The SELECT command is used to fetch data from the MySQL database. You can fetch data from the MySQL table by using the mysql&gt; prompt or by using any programming language.</a:t>
            </a:r>
          </a:p>
        </p:txBody>
      </p:sp>
      <p:pic>
        <p:nvPicPr>
          <p:cNvPr id="5" name="Picture 4">
            <a:extLst>
              <a:ext uri="{FF2B5EF4-FFF2-40B4-BE49-F238E27FC236}">
                <a16:creationId xmlns:a16="http://schemas.microsoft.com/office/drawing/2014/main" id="{A33E4061-371D-4974-BC1A-D056C671CB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38BFAFA7-9B17-49E9-B7C4-AA6AF6853CF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86251304"/>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80942" y="1143000"/>
            <a:ext cx="8304719" cy="1631216"/>
          </a:xfrm>
          <a:prstGeom prst="rect">
            <a:avLst/>
          </a:prstGeom>
        </p:spPr>
        <p:txBody>
          <a:bodyPr wrap="square">
            <a:spAutoFit/>
          </a:bodyPr>
          <a:lstStyle/>
          <a:p>
            <a:r>
              <a:rPr lang="en-IN" sz="2000" b="1" dirty="0">
                <a:latin typeface="Palatino Linotype" panose="02040502050505030304" pitchFamily="18" charset="0"/>
              </a:rPr>
              <a:t>DML commands</a:t>
            </a:r>
          </a:p>
          <a:p>
            <a:pPr marL="342900" indent="-342900">
              <a:buFont typeface="Arial" panose="020B0604020202020204" pitchFamily="34" charset="0"/>
              <a:buChar char="•"/>
            </a:pPr>
            <a:r>
              <a:rPr lang="en-IN" sz="2000" dirty="0">
                <a:latin typeface="Palatino Linotype" panose="02040502050505030304" pitchFamily="18" charset="0"/>
              </a:rPr>
              <a:t>Insert</a:t>
            </a:r>
            <a:endParaRPr lang="en-US" sz="2000" dirty="0">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Update</a:t>
            </a:r>
            <a:endParaRPr lang="en-US" sz="2000" dirty="0">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Delete</a:t>
            </a:r>
            <a:endParaRPr lang="en-US" sz="2000" dirty="0">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Selection process </a:t>
            </a:r>
            <a:endParaRPr lang="en-US" sz="2000" dirty="0">
              <a:latin typeface="Palatino Linotype" panose="02040502050505030304" pitchFamily="18" charset="0"/>
            </a:endParaRPr>
          </a:p>
        </p:txBody>
      </p:sp>
      <p:sp>
        <p:nvSpPr>
          <p:cNvPr id="5"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Topics to be covered</a:t>
            </a:r>
          </a:p>
        </p:txBody>
      </p:sp>
      <p:pic>
        <p:nvPicPr>
          <p:cNvPr id="6" name="Picture 5">
            <a:extLst>
              <a:ext uri="{FF2B5EF4-FFF2-40B4-BE49-F238E27FC236}">
                <a16:creationId xmlns:a16="http://schemas.microsoft.com/office/drawing/2014/main" id="{31431C59-2291-4389-903E-B7EC56DC7F3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BCD608B-F4FA-4300-87A3-DBAFC2BA3E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92892330"/>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8EF0959-505D-46B9-B860-525EC9C252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323E2139-0146-4F07-A23B-4A0D6FD4A130}"/>
              </a:ext>
            </a:extLst>
          </p:cNvPr>
          <p:cNvSpPr/>
          <p:nvPr/>
        </p:nvSpPr>
        <p:spPr>
          <a:xfrm>
            <a:off x="406573" y="4059069"/>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chemeClr val="accent5">
                    <a:lumMod val="50000"/>
                  </a:schemeClr>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chemeClr val="accent5">
                    <a:lumMod val="50000"/>
                  </a:schemeClr>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chemeClr val="accent5">
                    <a:lumMod val="50000"/>
                  </a:schemeClr>
                </a:solidFill>
                <a:latin typeface="Palatino Linotype" panose="02040502050505030304" pitchFamily="18" charset="0"/>
                <a:cs typeface="Segoe UI Light" panose="020B0502040204020203" pitchFamily="34" charset="0"/>
              </a:rPr>
              <a:t>INSERT ... SELECT</a:t>
            </a:r>
            <a:endParaRPr lang="en-IN" b="1" dirty="0">
              <a:solidFill>
                <a:schemeClr val="accent5">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2871827" y="3244334"/>
            <a:ext cx="6131807"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
        <p:nvSpPr>
          <p:cNvPr id="6" name="Footer Placeholder 2">
            <a:extLst>
              <a:ext uri="{FF2B5EF4-FFF2-40B4-BE49-F238E27FC236}">
                <a16:creationId xmlns:a16="http://schemas.microsoft.com/office/drawing/2014/main" id="{2FCDE3CB-46B0-45F9-BE9B-2329B882D2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BBA007F2-F22F-4FE8-8748-1C9E6B7BD420}"/>
              </a:ext>
            </a:extLst>
          </p:cNvPr>
          <p:cNvSpPr/>
          <p:nvPr/>
        </p:nvSpPr>
        <p:spPr>
          <a:xfrm>
            <a:off x="406573" y="836712"/>
            <a:ext cx="11449272"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X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(X-1) or (X+1). This mismatch of column-values will giving you the error.</a:t>
            </a:r>
          </a:p>
        </p:txBody>
      </p:sp>
    </p:spTree>
    <p:extLst>
      <p:ext uri="{BB962C8B-B14F-4D97-AF65-F5344CB8AC3E}">
        <p14:creationId xmlns:p14="http://schemas.microsoft.com/office/powerpoint/2010/main" val="2758098302"/>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8EF0959-505D-46B9-B860-525EC9C252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16892138"/>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8716"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grpSp>
        <p:nvGrpSpPr>
          <p:cNvPr id="9" name="Group 8">
            <a:extLst>
              <a:ext uri="{FF2B5EF4-FFF2-40B4-BE49-F238E27FC236}">
                <a16:creationId xmlns:a16="http://schemas.microsoft.com/office/drawing/2014/main" id="{1EF38240-1E49-4578-8C77-739037A5FDB6}"/>
              </a:ext>
            </a:extLst>
          </p:cNvPr>
          <p:cNvGrpSpPr/>
          <p:nvPr/>
        </p:nvGrpSpPr>
        <p:grpSpPr>
          <a:xfrm>
            <a:off x="804471" y="2636912"/>
            <a:ext cx="8897814" cy="2971798"/>
            <a:chOff x="1676182" y="3200402"/>
            <a:chExt cx="8897814" cy="2971798"/>
          </a:xfrm>
        </p:grpSpPr>
        <p:pic>
          <p:nvPicPr>
            <p:cNvPr id="31" name="Picture 30"/>
            <p:cNvPicPr>
              <a:picLocks noChangeAspect="1"/>
            </p:cNvPicPr>
            <p:nvPr/>
          </p:nvPicPr>
          <p:blipFill>
            <a:blip r:embed="rId2" cstate="print"/>
            <a:stretch>
              <a:fillRect/>
            </a:stretch>
          </p:blipFill>
          <p:spPr>
            <a:xfrm>
              <a:off x="1692608" y="3200402"/>
              <a:ext cx="7825207" cy="407679"/>
            </a:xfrm>
            <a:prstGeom prst="rect">
              <a:avLst/>
            </a:prstGeom>
          </p:spPr>
        </p:pic>
        <p:grpSp>
          <p:nvGrpSpPr>
            <p:cNvPr id="2" name="Group 2"/>
            <p:cNvGrpSpPr/>
            <p:nvPr/>
          </p:nvGrpSpPr>
          <p:grpSpPr>
            <a:xfrm>
              <a:off x="5340926" y="4442415"/>
              <a:ext cx="2523112" cy="472666"/>
              <a:chOff x="3817620" y="4442415"/>
              <a:chExt cx="2523441"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278722" cy="369332"/>
              </a:xfrm>
              <a:prstGeom prst="rect">
                <a:avLst/>
              </a:prstGeom>
              <a:noFill/>
            </p:spPr>
            <p:txBody>
              <a:bodyPr wrap="none" rtlCol="0">
                <a:spAutoFit/>
              </a:bodyPr>
              <a:lstStyle/>
              <a:p>
                <a:r>
                  <a:rPr lang="en-IN" dirty="0">
                    <a:solidFill>
                      <a:srgbClr val="C8A0C3"/>
                    </a:solidFill>
                  </a:rPr>
                  <a:t>Column List</a:t>
                </a:r>
              </a:p>
            </p:txBody>
          </p:sp>
        </p:grpSp>
        <p:grpSp>
          <p:nvGrpSpPr>
            <p:cNvPr id="3" name="Group 1"/>
            <p:cNvGrpSpPr/>
            <p:nvPr/>
          </p:nvGrpSpPr>
          <p:grpSpPr>
            <a:xfrm>
              <a:off x="7646550" y="3536458"/>
              <a:ext cx="2830603" cy="472666"/>
              <a:chOff x="6123543" y="3536458"/>
              <a:chExt cx="2830971"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73071"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2357" y="5771156"/>
              <a:ext cx="5257117"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395" y="4054884"/>
              <a:ext cx="8821624" cy="381000"/>
            </a:xfrm>
            <a:prstGeom prst="rect">
              <a:avLst/>
            </a:prstGeom>
          </p:spPr>
        </p:pic>
        <p:pic>
          <p:nvPicPr>
            <p:cNvPr id="33" name="Picture 32"/>
            <p:cNvPicPr>
              <a:picLocks noChangeAspect="1"/>
            </p:cNvPicPr>
            <p:nvPr/>
          </p:nvPicPr>
          <p:blipFill>
            <a:blip r:embed="rId4" cstate="print"/>
            <a:stretch>
              <a:fillRect/>
            </a:stretch>
          </p:blipFill>
          <p:spPr>
            <a:xfrm>
              <a:off x="1676182" y="5027710"/>
              <a:ext cx="8897814" cy="724264"/>
            </a:xfrm>
            <a:prstGeom prst="rect">
              <a:avLst/>
            </a:prstGeom>
          </p:spPr>
        </p:pic>
      </p:grpSp>
      <p:pic>
        <p:nvPicPr>
          <p:cNvPr id="18" name="Picture 17">
            <a:extLst>
              <a:ext uri="{FF2B5EF4-FFF2-40B4-BE49-F238E27FC236}">
                <a16:creationId xmlns:a16="http://schemas.microsoft.com/office/drawing/2014/main" id="{1BC29D4B-0260-49F9-9E5E-2135514E8A8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0" name="Rectangle 19">
            <a:extLst>
              <a:ext uri="{FF2B5EF4-FFF2-40B4-BE49-F238E27FC236}">
                <a16:creationId xmlns:a16="http://schemas.microsoft.com/office/drawing/2014/main" id="{69966B92-0936-44EA-A591-89D57733ECF0}"/>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…VALUES</a:t>
            </a:r>
            <a:endParaRPr lang="en-IN" sz="3200" b="1" i="1" dirty="0">
              <a:latin typeface="Arial" pitchFamily="34" charset="0"/>
              <a:cs typeface="Arial" pitchFamily="34" charset="0"/>
            </a:endParaRPr>
          </a:p>
        </p:txBody>
      </p:sp>
      <p:sp>
        <p:nvSpPr>
          <p:cNvPr id="19" name="Footer Placeholder 2">
            <a:extLst>
              <a:ext uri="{FF2B5EF4-FFF2-40B4-BE49-F238E27FC236}">
                <a16:creationId xmlns:a16="http://schemas.microsoft.com/office/drawing/2014/main" id="{379BDE68-4144-4701-89F7-BDDAFF7975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1" name="Rectangle 20">
            <a:extLst>
              <a:ext uri="{FF2B5EF4-FFF2-40B4-BE49-F238E27FC236}">
                <a16:creationId xmlns:a16="http://schemas.microsoft.com/office/drawing/2014/main" id="{95A95EC7-321B-4295-B0BB-D74506255487}"/>
              </a:ext>
            </a:extLst>
          </p:cNvPr>
          <p:cNvSpPr/>
          <p:nvPr/>
        </p:nvSpPr>
        <p:spPr>
          <a:xfrm>
            <a:off x="407368" y="5837202"/>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95000"/>
                    <a:lumOff val="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sp>
        <p:nvSpPr>
          <p:cNvPr id="22" name="Rectangle 21">
            <a:extLst>
              <a:ext uri="{FF2B5EF4-FFF2-40B4-BE49-F238E27FC236}">
                <a16:creationId xmlns:a16="http://schemas.microsoft.com/office/drawing/2014/main" id="{BDB97DE6-F288-4604-B656-556F9F1C17DE}"/>
              </a:ext>
            </a:extLst>
          </p:cNvPr>
          <p:cNvSpPr/>
          <p:nvPr/>
        </p:nvSpPr>
        <p:spPr>
          <a:xfrm>
            <a:off x="290449" y="1484784"/>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3166758523"/>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8716"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pic>
        <p:nvPicPr>
          <p:cNvPr id="18" name="Picture 17">
            <a:extLst>
              <a:ext uri="{FF2B5EF4-FFF2-40B4-BE49-F238E27FC236}">
                <a16:creationId xmlns:a16="http://schemas.microsoft.com/office/drawing/2014/main" id="{1BC29D4B-0260-49F9-9E5E-2135514E8A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0" name="Rectangle 19">
            <a:extLst>
              <a:ext uri="{FF2B5EF4-FFF2-40B4-BE49-F238E27FC236}">
                <a16:creationId xmlns:a16="http://schemas.microsoft.com/office/drawing/2014/main" id="{69966B92-0936-44EA-A591-89D57733ECF0}"/>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…VALUES</a:t>
            </a:r>
            <a:endParaRPr lang="en-IN" sz="3200" b="1" i="1" dirty="0">
              <a:latin typeface="Arial" pitchFamily="34" charset="0"/>
              <a:cs typeface="Arial" pitchFamily="34" charset="0"/>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89654" y="3053859"/>
            <a:ext cx="11638200" cy="2123658"/>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(29, '</a:t>
            </a:r>
            <a:r>
              <a:rPr lang="en-IN" dirty="0">
                <a:solidFill>
                  <a:srgbClr val="00B050"/>
                </a:solidFill>
                <a:latin typeface="Liberation Mono"/>
                <a:cs typeface="Arial" panose="020B0604020202020204" pitchFamily="34" charset="0"/>
              </a:rPr>
              <a:t>sharmin</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patil</a:t>
            </a:r>
            <a:r>
              <a:rPr lang="en-IN" dirty="0">
                <a:latin typeface="Liberation Mono"/>
                <a:cs typeface="Arial" panose="020B0604020202020204" pitchFamily="34" charset="0"/>
              </a:rPr>
              <a:t>', '1999-11-10', '</a:t>
            </a:r>
            <a:r>
              <a:rPr lang="en-IN" dirty="0">
                <a:solidFill>
                  <a:srgbClr val="00B050"/>
                </a:solidFill>
                <a:latin typeface="Liberation Mono"/>
                <a:cs typeface="Arial" panose="020B0604020202020204" pitchFamily="34" charset="0"/>
              </a:rPr>
              <a:t>sharmin.patil@gmail.com</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(30,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thomas</a:t>
            </a:r>
            <a:r>
              <a:rPr lang="en-IN" dirty="0">
                <a:latin typeface="Liberation Mono"/>
                <a:cs typeface="Arial" panose="020B0604020202020204" pitchFamily="34" charset="0"/>
              </a:rPr>
              <a:t>', '1983-11-10', '</a:t>
            </a:r>
            <a:r>
              <a:rPr lang="en-IN" dirty="0">
                <a:solidFill>
                  <a:srgbClr val="00B050"/>
                </a:solidFill>
                <a:latin typeface="Liberation Mono"/>
                <a:cs typeface="Arial" panose="020B0604020202020204" pitchFamily="34" charset="0"/>
              </a:rPr>
              <a:t>john.thomas@gmail.com</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(31, '</a:t>
            </a:r>
            <a:r>
              <a:rPr lang="en-IN" dirty="0">
                <a:solidFill>
                  <a:srgbClr val="00B050"/>
                </a:solidFill>
                <a:latin typeface="Liberation Mono"/>
                <a:cs typeface="Arial" panose="020B0604020202020204" pitchFamily="34" charset="0"/>
              </a:rPr>
              <a:t>jack</a:t>
            </a:r>
            <a:r>
              <a:rPr lang="en-IN" dirty="0">
                <a:latin typeface="Liberation Mono"/>
                <a:cs typeface="Arial" panose="020B0604020202020204" pitchFamily="34" charset="0"/>
              </a:rPr>
              <a:t>', '1980-01-14', '</a:t>
            </a:r>
            <a:r>
              <a:rPr lang="en-IN" dirty="0">
                <a:solidFill>
                  <a:srgbClr val="00B050"/>
                </a:solidFill>
                <a:latin typeface="Liberation Mono"/>
                <a:cs typeface="Arial" panose="020B0604020202020204" pitchFamily="34" charset="0"/>
              </a:rPr>
              <a:t>jack.thorn@gmail.com</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(32, '</a:t>
            </a:r>
            <a:r>
              <a:rPr lang="en-IN" dirty="0">
                <a:solidFill>
                  <a:srgbClr val="00B050"/>
                </a:solidFill>
                <a:latin typeface="Liberation Mono"/>
                <a:cs typeface="Arial" panose="020B0604020202020204" pitchFamily="34" charset="0"/>
              </a:rPr>
              <a:t>james</a:t>
            </a:r>
            <a:r>
              <a:rPr lang="en-IN" dirty="0">
                <a:latin typeface="Liberation Mono"/>
                <a:cs typeface="Arial" panose="020B0604020202020204" pitchFamily="34" charset="0"/>
              </a:rPr>
              <a:t>'), (33, '</a:t>
            </a:r>
            <a:r>
              <a:rPr lang="en-IN" dirty="0">
                <a:solidFill>
                  <a:srgbClr val="00B050"/>
                </a:solidFill>
                <a:latin typeface="Liberation Mono"/>
                <a:cs typeface="Arial" panose="020B0604020202020204" pitchFamily="34" charset="0"/>
              </a:rPr>
              <a:t>jr.</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james</a:t>
            </a:r>
            <a:r>
              <a:rPr lang="en-IN" dirty="0">
                <a:latin typeface="Liberation Mono"/>
                <a:cs typeface="Arial" panose="020B0604020202020204" pitchFamily="34" charset="0"/>
              </a:rPr>
              <a:t>'), (34, '</a:t>
            </a:r>
            <a:r>
              <a:rPr lang="en-IN" dirty="0">
                <a:solidFill>
                  <a:srgbClr val="00B050"/>
                </a:solidFill>
                <a:latin typeface="Liberation Mono"/>
                <a:cs typeface="Arial" panose="020B0604020202020204" pitchFamily="34" charset="0"/>
              </a:rPr>
              <a:t>sr. james</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283630" y="2571276"/>
            <a:ext cx="11569138" cy="369332"/>
          </a:xfrm>
          <a:prstGeom prst="rect">
            <a:avLst/>
          </a:prstGeom>
        </p:spPr>
        <p:txBody>
          <a:bodyPr wrap="square">
            <a:spAutoFit/>
          </a:bodyPr>
          <a:lstStyle/>
          <a:p>
            <a:r>
              <a:rPr lang="en-IN" dirty="0">
                <a:solidFill>
                  <a:srgbClr val="0077AA"/>
                </a:solidFill>
                <a:latin typeface="Liberation Mono"/>
                <a:cs typeface="Arial" panose="020B0604020202020204" pitchFamily="34" charset="0"/>
              </a:rPr>
              <a:t>STUDENT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p:txBody>
      </p:sp>
      <p:sp>
        <p:nvSpPr>
          <p:cNvPr id="9" name="Footer Placeholder 2">
            <a:extLst>
              <a:ext uri="{FF2B5EF4-FFF2-40B4-BE49-F238E27FC236}">
                <a16:creationId xmlns:a16="http://schemas.microsoft.com/office/drawing/2014/main" id="{E1535D0A-F53B-44C0-8AC3-5017227BE3C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1" name="Rectangle 10">
            <a:extLst>
              <a:ext uri="{FF2B5EF4-FFF2-40B4-BE49-F238E27FC236}">
                <a16:creationId xmlns:a16="http://schemas.microsoft.com/office/drawing/2014/main" id="{44D6AC8E-EFE5-48CD-9E96-C020ABA35714}"/>
              </a:ext>
            </a:extLst>
          </p:cNvPr>
          <p:cNvSpPr/>
          <p:nvPr/>
        </p:nvSpPr>
        <p:spPr>
          <a:xfrm>
            <a:off x="290449" y="1484784"/>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376270576"/>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463" y="854787"/>
            <a:ext cx="9280353" cy="369284"/>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9" name="Rectangle 8">
            <a:extLst>
              <a:ext uri="{FF2B5EF4-FFF2-40B4-BE49-F238E27FC236}">
                <a16:creationId xmlns:a16="http://schemas.microsoft.com/office/drawing/2014/main" id="{DAA5E842-BBCC-4560-AA8B-02FF43B84C88}"/>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…VALUES </a:t>
            </a:r>
            <a:r>
              <a:rPr lang="en-US" sz="3200" b="1" dirty="0">
                <a:latin typeface="Arial" pitchFamily="34" charset="0"/>
                <a:cs typeface="Arial" pitchFamily="34" charset="0"/>
              </a:rPr>
              <a:t>[JSON Object]</a:t>
            </a:r>
            <a:endParaRPr lang="en-IN" sz="3200" b="1" dirty="0">
              <a:latin typeface="Arial" pitchFamily="34" charset="0"/>
              <a:cs typeface="Arial" pitchFamily="34" charset="0"/>
            </a:endParaRPr>
          </a:p>
        </p:txBody>
      </p:sp>
      <p:sp>
        <p:nvSpPr>
          <p:cNvPr id="10" name="Rectangle 9">
            <a:extLst>
              <a:ext uri="{FF2B5EF4-FFF2-40B4-BE49-F238E27FC236}">
                <a16:creationId xmlns:a16="http://schemas.microsoft.com/office/drawing/2014/main" id="{432748ED-CAD0-4DAC-911A-55FA79B0D74E}"/>
              </a:ext>
            </a:extLst>
          </p:cNvPr>
          <p:cNvSpPr/>
          <p:nvPr/>
        </p:nvSpPr>
        <p:spPr>
          <a:xfrm>
            <a:off x="290449" y="1412776"/>
            <a:ext cx="11278159" cy="754053"/>
          </a:xfrm>
          <a:prstGeom prst="rect">
            <a:avLst/>
          </a:prstGeom>
        </p:spPr>
        <p:txBody>
          <a:bodyPr wrap="square">
            <a:spAutoFit/>
          </a:bodyPr>
          <a:lstStyle/>
          <a:p>
            <a:r>
              <a:rPr lang="en-US" b="0" i="0" dirty="0">
                <a:solidFill>
                  <a:srgbClr val="DD4A68"/>
                </a:solidFill>
                <a:effectLst/>
                <a:latin typeface="Segoe UI" panose="020B0502040204020203" pitchFamily="34" charset="0"/>
                <a:cs typeface="Segoe UI" panose="020B0502040204020203" pitchFamily="34" charset="0"/>
              </a:rPr>
              <a:t>JSON_OBJECT</a:t>
            </a:r>
            <a:r>
              <a:rPr lang="en-US" b="0" i="0" dirty="0">
                <a:solidFill>
                  <a:srgbClr val="999999"/>
                </a:solidFill>
                <a:effectLst/>
                <a:latin typeface="Segoe UI" panose="020B0502040204020203" pitchFamily="34" charset="0"/>
                <a:cs typeface="Segoe UI" panose="020B0502040204020203" pitchFamily="34" charset="0"/>
              </a:rPr>
              <a:t>(</a:t>
            </a:r>
            <a:r>
              <a:rPr lang="en-IN" dirty="0">
                <a:solidFill>
                  <a:srgbClr val="669900"/>
                </a:solidFill>
                <a:latin typeface="Segoe UI" panose="020B0502040204020203" pitchFamily="34" charset="0"/>
                <a:cs typeface="Segoe UI" panose="020B0502040204020203" pitchFamily="34" charset="0"/>
              </a:rPr>
              <a:t>"</a:t>
            </a:r>
            <a:r>
              <a:rPr lang="en-US" b="0" i="0" dirty="0">
                <a:solidFill>
                  <a:srgbClr val="669900"/>
                </a:solidFill>
                <a:effectLst/>
                <a:latin typeface="Segoe UI" panose="020B0502040204020203" pitchFamily="34" charset="0"/>
                <a:cs typeface="Segoe UI" panose="020B0502040204020203" pitchFamily="34" charset="0"/>
              </a:rPr>
              <a:t>key1</a:t>
            </a:r>
            <a:r>
              <a:rPr lang="en-IN" dirty="0">
                <a:solidFill>
                  <a:srgbClr val="669900"/>
                </a:solidFill>
                <a:latin typeface="Segoe UI" panose="020B0502040204020203" pitchFamily="34" charset="0"/>
                <a:cs typeface="Segoe UI" panose="020B0502040204020203" pitchFamily="34" charset="0"/>
              </a:rPr>
              <a:t>"</a:t>
            </a:r>
            <a:r>
              <a:rPr lang="en-US" b="0" i="0" dirty="0">
                <a:effectLst/>
                <a:latin typeface="Segoe UI" panose="020B0502040204020203" pitchFamily="34" charset="0"/>
                <a:cs typeface="Segoe UI" panose="020B0502040204020203" pitchFamily="34" charset="0"/>
              </a:rPr>
              <a:t>, 1,</a:t>
            </a:r>
            <a:r>
              <a:rPr lang="en-US" b="0" i="0" dirty="0">
                <a:solidFill>
                  <a:srgbClr val="000000"/>
                </a:solidFill>
                <a:effectLst/>
                <a:latin typeface="Segoe UI" panose="020B0502040204020203" pitchFamily="34" charset="0"/>
                <a:cs typeface="Segoe UI" panose="020B0502040204020203" pitchFamily="34" charset="0"/>
              </a:rPr>
              <a:t> </a:t>
            </a:r>
            <a:r>
              <a:rPr lang="en-IN" dirty="0">
                <a:solidFill>
                  <a:srgbClr val="669900"/>
                </a:solidFill>
                <a:latin typeface="Segoe UI" panose="020B0502040204020203" pitchFamily="34" charset="0"/>
                <a:cs typeface="Segoe UI" panose="020B0502040204020203" pitchFamily="34" charset="0"/>
              </a:rPr>
              <a:t>"</a:t>
            </a:r>
            <a:r>
              <a:rPr lang="en-US" b="0" i="0" dirty="0">
                <a:solidFill>
                  <a:srgbClr val="669900"/>
                </a:solidFill>
                <a:effectLst/>
                <a:latin typeface="Segoe UI" panose="020B0502040204020203" pitchFamily="34" charset="0"/>
                <a:cs typeface="Segoe UI" panose="020B0502040204020203" pitchFamily="34" charset="0"/>
              </a:rPr>
              <a:t>key2</a:t>
            </a:r>
            <a:r>
              <a:rPr lang="en-IN" dirty="0">
                <a:solidFill>
                  <a:srgbClr val="669900"/>
                </a:solidFill>
                <a:latin typeface="Segoe UI" panose="020B0502040204020203" pitchFamily="34" charset="0"/>
                <a:cs typeface="Segoe UI" panose="020B0502040204020203" pitchFamily="34" charset="0"/>
              </a:rPr>
              <a:t>"</a:t>
            </a:r>
            <a:r>
              <a:rPr lang="en-US" b="0" i="0" dirty="0">
                <a:effectLst/>
                <a:latin typeface="Segoe UI" panose="020B0502040204020203" pitchFamily="34" charset="0"/>
                <a:cs typeface="Segoe UI" panose="020B0502040204020203" pitchFamily="34" charset="0"/>
              </a:rPr>
              <a:t>,</a:t>
            </a:r>
            <a:r>
              <a:rPr lang="en-US" b="0" i="0" dirty="0">
                <a:solidFill>
                  <a:srgbClr val="000000"/>
                </a:solidFill>
                <a:effectLst/>
                <a:latin typeface="Segoe UI" panose="020B0502040204020203" pitchFamily="34" charset="0"/>
                <a:cs typeface="Segoe UI" panose="020B0502040204020203" pitchFamily="34" charset="0"/>
              </a:rPr>
              <a:t> </a:t>
            </a:r>
            <a:r>
              <a:rPr lang="en-IN" dirty="0">
                <a:solidFill>
                  <a:srgbClr val="669900"/>
                </a:solidFill>
                <a:latin typeface="Segoe UI" panose="020B0502040204020203" pitchFamily="34" charset="0"/>
                <a:cs typeface="Segoe UI" panose="020B0502040204020203" pitchFamily="34" charset="0"/>
              </a:rPr>
              <a:t>"</a:t>
            </a:r>
            <a:r>
              <a:rPr lang="en-US" b="0" i="0" dirty="0">
                <a:solidFill>
                  <a:srgbClr val="669900"/>
                </a:solidFill>
                <a:effectLst/>
                <a:latin typeface="Segoe UI" panose="020B0502040204020203" pitchFamily="34" charset="0"/>
                <a:cs typeface="Segoe UI" panose="020B0502040204020203" pitchFamily="34" charset="0"/>
              </a:rPr>
              <a:t>abc</a:t>
            </a:r>
            <a:r>
              <a:rPr lang="en-IN" dirty="0">
                <a:solidFill>
                  <a:srgbClr val="669900"/>
                </a:solidFill>
                <a:latin typeface="Segoe UI" panose="020B0502040204020203" pitchFamily="34" charset="0"/>
                <a:cs typeface="Segoe UI" panose="020B0502040204020203" pitchFamily="34" charset="0"/>
              </a:rPr>
              <a:t>"</a:t>
            </a:r>
            <a:r>
              <a:rPr lang="en-US" b="0" i="0" dirty="0">
                <a:effectLst/>
                <a:latin typeface="Segoe UI" panose="020B0502040204020203" pitchFamily="34" charset="0"/>
                <a:cs typeface="Segoe UI" panose="020B0502040204020203" pitchFamily="34" charset="0"/>
              </a:rPr>
              <a:t> ,</a:t>
            </a:r>
            <a:r>
              <a:rPr lang="en-IN" dirty="0">
                <a:solidFill>
                  <a:srgbClr val="669900"/>
                </a:solidFill>
                <a:latin typeface="Segoe UI" panose="020B0502040204020203" pitchFamily="34" charset="0"/>
                <a:cs typeface="Segoe UI" panose="020B0502040204020203" pitchFamily="34" charset="0"/>
              </a:rPr>
              <a:t> "</a:t>
            </a:r>
            <a:r>
              <a:rPr lang="en-US" b="0" i="0" dirty="0">
                <a:solidFill>
                  <a:srgbClr val="669900"/>
                </a:solidFill>
                <a:effectLst/>
                <a:latin typeface="Segoe UI" panose="020B0502040204020203" pitchFamily="34" charset="0"/>
                <a:cs typeface="Segoe UI" panose="020B0502040204020203" pitchFamily="34" charset="0"/>
              </a:rPr>
              <a:t>key3</a:t>
            </a:r>
            <a:r>
              <a:rPr lang="en-IN" dirty="0">
                <a:solidFill>
                  <a:srgbClr val="669900"/>
                </a:solidFill>
                <a:latin typeface="Segoe UI" panose="020B0502040204020203" pitchFamily="34" charset="0"/>
                <a:cs typeface="Segoe UI" panose="020B0502040204020203" pitchFamily="34" charset="0"/>
              </a:rPr>
              <a:t>"</a:t>
            </a:r>
            <a:r>
              <a:rPr lang="en-IN" dirty="0">
                <a:latin typeface="Segoe UI" panose="020B0502040204020203" pitchFamily="34" charset="0"/>
                <a:cs typeface="Segoe UI" panose="020B0502040204020203" pitchFamily="34" charset="0"/>
              </a:rPr>
              <a:t>,</a:t>
            </a:r>
            <a:r>
              <a:rPr lang="en-US" b="0" i="0" dirty="0">
                <a:solidFill>
                  <a:srgbClr val="669900"/>
                </a:solidFill>
                <a:effectLst/>
                <a:latin typeface="Segoe UI" panose="020B0502040204020203" pitchFamily="34" charset="0"/>
                <a:cs typeface="Segoe UI" panose="020B0502040204020203" pitchFamily="34" charset="0"/>
              </a:rPr>
              <a:t> </a:t>
            </a:r>
            <a:r>
              <a:rPr lang="en-US" dirty="0">
                <a:solidFill>
                  <a:srgbClr val="DD4A68"/>
                </a:solidFill>
                <a:latin typeface="Segoe UI" panose="020B0502040204020203" pitchFamily="34" charset="0"/>
                <a:cs typeface="Segoe UI" panose="020B0502040204020203" pitchFamily="34" charset="0"/>
              </a:rPr>
              <a:t>JSON_ARRAY</a:t>
            </a:r>
            <a:r>
              <a:rPr lang="en-US" dirty="0">
                <a:latin typeface="Segoe UI" panose="020B0502040204020203" pitchFamily="34" charset="0"/>
                <a:cs typeface="Segoe UI" panose="020B0502040204020203" pitchFamily="34" charset="0"/>
              </a:rPr>
              <a:t>, [ value1, </a:t>
            </a:r>
            <a:r>
              <a:rPr lang="en-IN" dirty="0">
                <a:solidFill>
                  <a:srgbClr val="669900"/>
                </a:solidFill>
                <a:latin typeface="Segoe UI" panose="020B0502040204020203" pitchFamily="34" charset="0"/>
                <a:cs typeface="Segoe UI" panose="020B0502040204020203" pitchFamily="34" charset="0"/>
              </a:rPr>
              <a:t>"value2"</a:t>
            </a:r>
            <a:r>
              <a:rPr lang="en-US" dirty="0">
                <a:latin typeface="Segoe UI" panose="020B0502040204020203" pitchFamily="34" charset="0"/>
                <a:cs typeface="Segoe UI" panose="020B0502040204020203" pitchFamily="34" charset="0"/>
              </a:rPr>
              <a:t> , </a:t>
            </a:r>
            <a:r>
              <a:rPr lang="en-IN" dirty="0">
                <a:solidFill>
                  <a:srgbClr val="669900"/>
                </a:solidFill>
                <a:latin typeface="Segoe UI" panose="020B0502040204020203" pitchFamily="34" charset="0"/>
                <a:cs typeface="Segoe UI" panose="020B0502040204020203" pitchFamily="34" charset="0"/>
              </a:rPr>
              <a:t> </a:t>
            </a:r>
            <a:r>
              <a:rPr lang="en-US" b="0" i="0" dirty="0">
                <a:effectLst/>
                <a:latin typeface="Segoe UI" panose="020B0502040204020203" pitchFamily="34" charset="0"/>
                <a:cs typeface="Segoe UI" panose="020B0502040204020203" pitchFamily="34" charset="0"/>
              </a:rPr>
              <a:t>. . . </a:t>
            </a:r>
            <a:r>
              <a:rPr lang="en-US" dirty="0">
                <a:latin typeface="Segoe UI" panose="020B0502040204020203" pitchFamily="34" charset="0"/>
                <a:cs typeface="Segoe UI" panose="020B0502040204020203" pitchFamily="34" charset="0"/>
              </a:rPr>
              <a:t>] ,</a:t>
            </a:r>
            <a:r>
              <a:rPr lang="en-US" dirty="0">
                <a:solidFill>
                  <a:srgbClr val="DD4A68"/>
                </a:solidFill>
                <a:latin typeface="Segoe UI" panose="020B0502040204020203" pitchFamily="34" charset="0"/>
                <a:cs typeface="Segoe UI" panose="020B0502040204020203" pitchFamily="34" charset="0"/>
              </a:rPr>
              <a:t>  </a:t>
            </a:r>
            <a:r>
              <a:rPr lang="en-US" b="0" i="0" dirty="0">
                <a:effectLst/>
                <a:latin typeface="Segoe UI" panose="020B0502040204020203" pitchFamily="34" charset="0"/>
                <a:cs typeface="Segoe UI" panose="020B0502040204020203" pitchFamily="34" charset="0"/>
              </a:rPr>
              <a:t>. . .</a:t>
            </a:r>
            <a:r>
              <a:rPr lang="en-US" b="0" i="0" dirty="0">
                <a:solidFill>
                  <a:srgbClr val="669900"/>
                </a:solidFill>
                <a:effectLst/>
                <a:latin typeface="Segoe UI" panose="020B0502040204020203" pitchFamily="34" charset="0"/>
                <a:cs typeface="Segoe UI" panose="020B0502040204020203" pitchFamily="34" charset="0"/>
              </a:rPr>
              <a:t> </a:t>
            </a:r>
            <a:r>
              <a:rPr lang="en-US" b="0" i="0" dirty="0">
                <a:solidFill>
                  <a:srgbClr val="999999"/>
                </a:solidFill>
                <a:effectLst/>
                <a:latin typeface="Segoe UI" panose="020B0502040204020203" pitchFamily="34" charset="0"/>
                <a:cs typeface="Segoe UI" panose="020B0502040204020203" pitchFamily="34" charset="0"/>
              </a:rPr>
              <a:t>)</a:t>
            </a:r>
            <a:r>
              <a:rPr lang="en-US" b="0" i="0" dirty="0">
                <a:effectLst/>
                <a:latin typeface="Segoe UI" panose="020B0502040204020203" pitchFamily="34" charset="0"/>
                <a:cs typeface="Segoe UI" panose="020B0502040204020203" pitchFamily="34" charset="0"/>
              </a:rPr>
              <a:t>;</a:t>
            </a:r>
          </a:p>
          <a:p>
            <a:endParaRPr lang="en-US" sz="700" dirty="0">
              <a:latin typeface="Segoe UI" panose="020B0502040204020203" pitchFamily="34" charset="0"/>
              <a:cs typeface="Segoe UI" panose="020B0502040204020203" pitchFamily="34" charset="0"/>
            </a:endParaRPr>
          </a:p>
          <a:p>
            <a:r>
              <a:rPr lang="en-IN" dirty="0">
                <a:latin typeface="Segoe UI" panose="020B0502040204020203" pitchFamily="34" charset="0"/>
                <a:cs typeface="Segoe UI" panose="020B0502040204020203" pitchFamily="34" charset="0"/>
              </a:rPr>
              <a:t>'</a:t>
            </a:r>
            <a:r>
              <a:rPr lang="en-US" dirty="0">
                <a:latin typeface="Segoe UI" panose="020B0502040204020203" pitchFamily="34" charset="0"/>
                <a:cs typeface="Segoe UI" panose="020B0502040204020203" pitchFamily="34" charset="0"/>
              </a:rPr>
              <a:t>{ </a:t>
            </a:r>
            <a:r>
              <a:rPr lang="en-IN" dirty="0">
                <a:solidFill>
                  <a:srgbClr val="669900"/>
                </a:solidFill>
                <a:latin typeface="Segoe UI" panose="020B0502040204020203" pitchFamily="34" charset="0"/>
                <a:cs typeface="Segoe UI" panose="020B0502040204020203" pitchFamily="34" charset="0"/>
              </a:rPr>
              <a:t>"</a:t>
            </a:r>
            <a:r>
              <a:rPr lang="en-US" b="0" i="0" dirty="0">
                <a:solidFill>
                  <a:srgbClr val="669900"/>
                </a:solidFill>
                <a:effectLst/>
                <a:latin typeface="Segoe UI" panose="020B0502040204020203" pitchFamily="34" charset="0"/>
                <a:cs typeface="Segoe UI" panose="020B0502040204020203" pitchFamily="34" charset="0"/>
              </a:rPr>
              <a:t>key1</a:t>
            </a:r>
            <a:r>
              <a:rPr lang="en-IN" dirty="0">
                <a:solidFill>
                  <a:srgbClr val="669900"/>
                </a:solidFill>
                <a:latin typeface="Segoe UI" panose="020B0502040204020203" pitchFamily="34" charset="0"/>
                <a:cs typeface="Segoe UI" panose="020B0502040204020203" pitchFamily="34" charset="0"/>
              </a:rPr>
              <a:t>" </a:t>
            </a:r>
            <a:r>
              <a:rPr lang="en-US" b="0" i="0" dirty="0">
                <a:effectLst/>
                <a:latin typeface="Segoe UI" panose="020B0502040204020203" pitchFamily="34" charset="0"/>
                <a:cs typeface="Segoe UI" panose="020B0502040204020203" pitchFamily="34" charset="0"/>
              </a:rPr>
              <a:t>: 1,</a:t>
            </a:r>
            <a:r>
              <a:rPr lang="en-US" b="0" i="0" dirty="0">
                <a:solidFill>
                  <a:srgbClr val="000000"/>
                </a:solidFill>
                <a:effectLst/>
                <a:latin typeface="Segoe UI" panose="020B0502040204020203" pitchFamily="34" charset="0"/>
                <a:cs typeface="Segoe UI" panose="020B0502040204020203" pitchFamily="34" charset="0"/>
              </a:rPr>
              <a:t> </a:t>
            </a:r>
            <a:r>
              <a:rPr lang="en-IN" dirty="0">
                <a:solidFill>
                  <a:srgbClr val="669900"/>
                </a:solidFill>
                <a:latin typeface="Segoe UI" panose="020B0502040204020203" pitchFamily="34" charset="0"/>
                <a:cs typeface="Segoe UI" panose="020B0502040204020203" pitchFamily="34" charset="0"/>
              </a:rPr>
              <a:t>"</a:t>
            </a:r>
            <a:r>
              <a:rPr lang="en-US" b="0" i="0" dirty="0">
                <a:solidFill>
                  <a:srgbClr val="669900"/>
                </a:solidFill>
                <a:effectLst/>
                <a:latin typeface="Segoe UI" panose="020B0502040204020203" pitchFamily="34" charset="0"/>
                <a:cs typeface="Segoe UI" panose="020B0502040204020203" pitchFamily="34" charset="0"/>
              </a:rPr>
              <a:t>key2</a:t>
            </a:r>
            <a:r>
              <a:rPr lang="en-IN" dirty="0">
                <a:solidFill>
                  <a:srgbClr val="669900"/>
                </a:solidFill>
                <a:latin typeface="Segoe UI" panose="020B0502040204020203" pitchFamily="34" charset="0"/>
                <a:cs typeface="Segoe UI" panose="020B0502040204020203" pitchFamily="34" charset="0"/>
              </a:rPr>
              <a:t>" </a:t>
            </a:r>
            <a:r>
              <a:rPr lang="en-US" b="0" i="0" dirty="0">
                <a:effectLst/>
                <a:latin typeface="Segoe UI" panose="020B0502040204020203" pitchFamily="34" charset="0"/>
                <a:cs typeface="Segoe UI" panose="020B0502040204020203" pitchFamily="34" charset="0"/>
              </a:rPr>
              <a:t>:</a:t>
            </a:r>
            <a:r>
              <a:rPr lang="en-US" b="0" i="0" dirty="0">
                <a:solidFill>
                  <a:srgbClr val="000000"/>
                </a:solidFill>
                <a:effectLst/>
                <a:latin typeface="Segoe UI" panose="020B0502040204020203" pitchFamily="34" charset="0"/>
                <a:cs typeface="Segoe UI" panose="020B0502040204020203" pitchFamily="34" charset="0"/>
              </a:rPr>
              <a:t> </a:t>
            </a:r>
            <a:r>
              <a:rPr lang="en-IN" dirty="0">
                <a:solidFill>
                  <a:srgbClr val="669900"/>
                </a:solidFill>
                <a:latin typeface="Segoe UI" panose="020B0502040204020203" pitchFamily="34" charset="0"/>
                <a:cs typeface="Segoe UI" panose="020B0502040204020203" pitchFamily="34" charset="0"/>
              </a:rPr>
              <a:t>"</a:t>
            </a:r>
            <a:r>
              <a:rPr lang="en-US" b="0" i="0" dirty="0">
                <a:solidFill>
                  <a:srgbClr val="669900"/>
                </a:solidFill>
                <a:effectLst/>
                <a:latin typeface="Segoe UI" panose="020B0502040204020203" pitchFamily="34" charset="0"/>
                <a:cs typeface="Segoe UI" panose="020B0502040204020203" pitchFamily="34" charset="0"/>
              </a:rPr>
              <a:t>abc</a:t>
            </a:r>
            <a:r>
              <a:rPr lang="en-IN" dirty="0">
                <a:solidFill>
                  <a:srgbClr val="669900"/>
                </a:solidFill>
                <a:latin typeface="Segoe UI" panose="020B0502040204020203" pitchFamily="34" charset="0"/>
                <a:cs typeface="Segoe UI" panose="020B0502040204020203" pitchFamily="34" charset="0"/>
              </a:rPr>
              <a:t>"</a:t>
            </a:r>
            <a:r>
              <a:rPr lang="en-US" b="0" i="0" dirty="0">
                <a:effectLst/>
                <a:latin typeface="Segoe UI" panose="020B0502040204020203" pitchFamily="34" charset="0"/>
                <a:cs typeface="Segoe UI" panose="020B0502040204020203" pitchFamily="34" charset="0"/>
              </a:rPr>
              <a:t> ,</a:t>
            </a:r>
            <a:r>
              <a:rPr lang="en-IN" dirty="0">
                <a:solidFill>
                  <a:srgbClr val="669900"/>
                </a:solidFill>
                <a:latin typeface="Segoe UI" panose="020B0502040204020203" pitchFamily="34" charset="0"/>
                <a:cs typeface="Segoe UI" panose="020B0502040204020203" pitchFamily="34" charset="0"/>
              </a:rPr>
              <a:t> "</a:t>
            </a:r>
            <a:r>
              <a:rPr lang="en-US" b="0" i="0" dirty="0">
                <a:solidFill>
                  <a:srgbClr val="669900"/>
                </a:solidFill>
                <a:effectLst/>
                <a:latin typeface="Segoe UI" panose="020B0502040204020203" pitchFamily="34" charset="0"/>
                <a:cs typeface="Segoe UI" panose="020B0502040204020203" pitchFamily="34" charset="0"/>
              </a:rPr>
              <a:t>key3</a:t>
            </a:r>
            <a:r>
              <a:rPr lang="en-IN" dirty="0">
                <a:solidFill>
                  <a:srgbClr val="669900"/>
                </a:solidFill>
                <a:latin typeface="Segoe UI" panose="020B0502040204020203" pitchFamily="34" charset="0"/>
                <a:cs typeface="Segoe UI" panose="020B0502040204020203" pitchFamily="34" charset="0"/>
              </a:rPr>
              <a:t>" </a:t>
            </a:r>
            <a:r>
              <a:rPr lang="en-IN" dirty="0">
                <a:latin typeface="Segoe UI" panose="020B0502040204020203" pitchFamily="34" charset="0"/>
                <a:cs typeface="Segoe UI" panose="020B0502040204020203" pitchFamily="34" charset="0"/>
              </a:rPr>
              <a:t>:</a:t>
            </a:r>
            <a:r>
              <a:rPr lang="en-US" b="0" i="0" dirty="0">
                <a:solidFill>
                  <a:srgbClr val="669900"/>
                </a:solidFill>
                <a:effectLst/>
                <a:latin typeface="Segoe UI" panose="020B0502040204020203" pitchFamily="34" charset="0"/>
                <a:cs typeface="Segoe UI" panose="020B0502040204020203" pitchFamily="34" charset="0"/>
              </a:rPr>
              <a:t> </a:t>
            </a:r>
            <a:r>
              <a:rPr lang="en-US" dirty="0">
                <a:latin typeface="Segoe UI" panose="020B0502040204020203" pitchFamily="34" charset="0"/>
                <a:cs typeface="Segoe UI" panose="020B0502040204020203" pitchFamily="34" charset="0"/>
              </a:rPr>
              <a:t>[ value1, </a:t>
            </a:r>
            <a:r>
              <a:rPr lang="en-IN" dirty="0">
                <a:solidFill>
                  <a:srgbClr val="669900"/>
                </a:solidFill>
                <a:latin typeface="Segoe UI" panose="020B0502040204020203" pitchFamily="34" charset="0"/>
                <a:cs typeface="Segoe UI" panose="020B0502040204020203" pitchFamily="34" charset="0"/>
              </a:rPr>
              <a:t>"value2"</a:t>
            </a:r>
            <a:r>
              <a:rPr lang="en-US" dirty="0">
                <a:latin typeface="Segoe UI" panose="020B0502040204020203" pitchFamily="34" charset="0"/>
                <a:cs typeface="Segoe UI" panose="020B0502040204020203" pitchFamily="34" charset="0"/>
              </a:rPr>
              <a:t> , </a:t>
            </a:r>
            <a:r>
              <a:rPr lang="en-IN" dirty="0">
                <a:solidFill>
                  <a:srgbClr val="669900"/>
                </a:solidFill>
                <a:latin typeface="Segoe UI" panose="020B0502040204020203" pitchFamily="34" charset="0"/>
                <a:cs typeface="Segoe UI" panose="020B0502040204020203" pitchFamily="34" charset="0"/>
              </a:rPr>
              <a:t> </a:t>
            </a:r>
            <a:r>
              <a:rPr lang="en-US" b="0" i="0" dirty="0">
                <a:effectLst/>
                <a:latin typeface="Segoe UI" panose="020B0502040204020203" pitchFamily="34" charset="0"/>
                <a:cs typeface="Segoe UI" panose="020B0502040204020203" pitchFamily="34" charset="0"/>
              </a:rPr>
              <a:t>. . . </a:t>
            </a:r>
            <a:r>
              <a:rPr lang="en-US" dirty="0">
                <a:latin typeface="Segoe UI" panose="020B0502040204020203" pitchFamily="34" charset="0"/>
                <a:cs typeface="Segoe UI" panose="020B0502040204020203" pitchFamily="34" charset="0"/>
              </a:rPr>
              <a:t>] ,</a:t>
            </a:r>
            <a:r>
              <a:rPr lang="en-US" dirty="0">
                <a:solidFill>
                  <a:srgbClr val="DD4A68"/>
                </a:solidFill>
                <a:latin typeface="Segoe UI" panose="020B0502040204020203" pitchFamily="34" charset="0"/>
                <a:cs typeface="Segoe UI" panose="020B0502040204020203" pitchFamily="34" charset="0"/>
              </a:rPr>
              <a:t>  </a:t>
            </a:r>
            <a:r>
              <a:rPr lang="en-US" b="0" i="0" dirty="0">
                <a:effectLst/>
                <a:latin typeface="Segoe UI" panose="020B0502040204020203" pitchFamily="34" charset="0"/>
                <a:cs typeface="Segoe UI" panose="020B0502040204020203" pitchFamily="34" charset="0"/>
              </a:rPr>
              <a:t>. . .</a:t>
            </a:r>
            <a:r>
              <a:rPr lang="en-US" dirty="0">
                <a:latin typeface="Segoe UI" panose="020B0502040204020203" pitchFamily="34" charset="0"/>
                <a:cs typeface="Segoe UI" panose="020B0502040204020203" pitchFamily="34" charset="0"/>
              </a:rPr>
              <a:t> }</a:t>
            </a:r>
            <a:r>
              <a:rPr lang="en-IN" dirty="0">
                <a:latin typeface="Segoe UI" panose="020B0502040204020203" pitchFamily="34" charset="0"/>
                <a:cs typeface="Segoe UI" panose="020B0502040204020203" pitchFamily="34" charset="0"/>
              </a:rPr>
              <a:t>'</a:t>
            </a:r>
            <a:endParaRPr lang="en-US" dirty="0">
              <a:latin typeface="Segoe UI" panose="020B0502040204020203" pitchFamily="34" charset="0"/>
              <a:cs typeface="Segoe UI" panose="020B0502040204020203" pitchFamily="34" charset="0"/>
            </a:endParaRPr>
          </a:p>
        </p:txBody>
      </p:sp>
      <p:sp>
        <p:nvSpPr>
          <p:cNvPr id="11" name="Rectangle 10">
            <a:extLst>
              <a:ext uri="{FF2B5EF4-FFF2-40B4-BE49-F238E27FC236}">
                <a16:creationId xmlns:a16="http://schemas.microsoft.com/office/drawing/2014/main" id="{A8CA5DE3-6485-44E8-815F-9DCE5E4A87FF}"/>
              </a:ext>
            </a:extLst>
          </p:cNvPr>
          <p:cNvSpPr/>
          <p:nvPr/>
        </p:nvSpPr>
        <p:spPr>
          <a:xfrm>
            <a:off x="290449" y="4077072"/>
            <a:ext cx="11542041" cy="2400657"/>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json_object("name", </a:t>
            </a:r>
            <a:r>
              <a:rPr lang="en-IN" dirty="0">
                <a:solidFill>
                  <a:srgbClr val="669900"/>
                </a:solidFill>
                <a:latin typeface="Liberation Mono"/>
              </a:rPr>
              <a:t>"saleel"</a:t>
            </a:r>
            <a:r>
              <a:rPr lang="en-IN" dirty="0">
                <a:latin typeface="Liberation Mono"/>
                <a:cs typeface="Arial" panose="020B0604020202020204" pitchFamily="34" charset="0"/>
              </a:rPr>
              <a:t>, "phone", 9850884228), '{"ssc%": 75, "hsc%": 68, "be%": 62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json_object("name", </a:t>
            </a:r>
            <a:r>
              <a:rPr lang="en-IN" dirty="0">
                <a:solidFill>
                  <a:srgbClr val="669900"/>
                </a:solidFill>
                <a:latin typeface="Liberation Mono"/>
              </a:rPr>
              <a:t>"sharmin", </a:t>
            </a:r>
            <a:r>
              <a:rPr lang="en-IN" dirty="0">
                <a:latin typeface="Liberation Mono"/>
                <a:cs typeface="Arial" panose="020B0604020202020204" pitchFamily="34" charset="0"/>
              </a:rPr>
              <a:t>'phone', 9850884229), '{"ssc%": 75,"hsc%": 68, "be%": 62, "me%": 78}');</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json_object("name", </a:t>
            </a:r>
            <a:r>
              <a:rPr lang="en-IN" dirty="0">
                <a:solidFill>
                  <a:srgbClr val="669900"/>
                </a:solidFill>
                <a:latin typeface="Liberation Mono"/>
              </a:rPr>
              <a:t>"ruhan", </a:t>
            </a:r>
            <a:r>
              <a:rPr lang="en-IN" dirty="0">
                <a:latin typeface="Liberation Mono"/>
                <a:cs typeface="Arial" panose="020B0604020202020204" pitchFamily="34" charset="0"/>
              </a:rPr>
              <a:t>'phone', 9850884119), '{"ssc%": 75, "dip%": 68, "be%": 62, "me%": 78, "PhD%": 80}');</a:t>
            </a:r>
          </a:p>
        </p:txBody>
      </p:sp>
      <p:sp>
        <p:nvSpPr>
          <p:cNvPr id="12" name="Rectangle 11">
            <a:extLst>
              <a:ext uri="{FF2B5EF4-FFF2-40B4-BE49-F238E27FC236}">
                <a16:creationId xmlns:a16="http://schemas.microsoft.com/office/drawing/2014/main" id="{9AAEEE2D-28B1-4E8F-9B8D-C715E336498E}"/>
              </a:ext>
            </a:extLst>
          </p:cNvPr>
          <p:cNvSpPr/>
          <p:nvPr/>
        </p:nvSpPr>
        <p:spPr>
          <a:xfrm>
            <a:off x="359510" y="2492896"/>
            <a:ext cx="11569138" cy="1477328"/>
          </a:xfrm>
          <a:prstGeom prst="rect">
            <a:avLst/>
          </a:prstGeom>
        </p:spPr>
        <p:txBody>
          <a:bodyPr wrap="square">
            <a:spAutoFit/>
          </a:bodyPr>
          <a:lstStyle/>
          <a:p>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personal_details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education_details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pic>
        <p:nvPicPr>
          <p:cNvPr id="13" name="Picture 12">
            <a:extLst>
              <a:ext uri="{FF2B5EF4-FFF2-40B4-BE49-F238E27FC236}">
                <a16:creationId xmlns:a16="http://schemas.microsoft.com/office/drawing/2014/main" id="{2DA2F5C4-C8A7-4AF7-A3C0-3AE3BFA778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a16="http://schemas.microsoft.com/office/drawing/2014/main" id="{9C666F88-36BC-4903-8D0F-22A7445E327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684435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449"/>
            <a:ext cx="9142809" cy="584699"/>
          </a:xfrm>
          <a:prstGeom prst="rect">
            <a:avLst/>
          </a:prstGeom>
          <a:noFill/>
        </p:spPr>
        <p:txBody>
          <a:bodyPr wrap="square">
            <a:spAutoFit/>
          </a:bodyPr>
          <a:lstStyle/>
          <a:p>
            <a:pPr algn="r"/>
            <a:r>
              <a:rPr lang="en-IN" sz="3200" b="1" i="1" dirty="0">
                <a:latin typeface="Arial" pitchFamily="34" charset="0"/>
                <a:cs typeface="Arial" pitchFamily="34" charset="0"/>
              </a:rPr>
              <a:t>properties of relational table</a:t>
            </a:r>
          </a:p>
        </p:txBody>
      </p:sp>
      <p:pic>
        <p:nvPicPr>
          <p:cNvPr id="5" name="Picture 4">
            <a:extLst>
              <a:ext uri="{FF2B5EF4-FFF2-40B4-BE49-F238E27FC236}">
                <a16:creationId xmlns:a16="http://schemas.microsoft.com/office/drawing/2014/main" id="{F780FAA7-7445-442A-9EC2-3F320F3E2A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7BC14F4-718A-4794-98DE-684A437259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TextBox 9">
            <a:extLst>
              <a:ext uri="{FF2B5EF4-FFF2-40B4-BE49-F238E27FC236}">
                <a16:creationId xmlns:a16="http://schemas.microsoft.com/office/drawing/2014/main" id="{667E3ABB-FB60-4A57-941A-C26A4FB626D3}"/>
              </a:ext>
            </a:extLst>
          </p:cNvPr>
          <p:cNvSpPr txBox="1"/>
          <p:nvPr/>
        </p:nvSpPr>
        <p:spPr>
          <a:xfrm>
            <a:off x="7752184" y="800178"/>
            <a:ext cx="4439816" cy="707886"/>
          </a:xfrm>
          <a:prstGeom prst="rect">
            <a:avLst/>
          </a:prstGeom>
          <a:noFill/>
        </p:spPr>
        <p:txBody>
          <a:bodyPr wrap="square">
            <a:spAutoFit/>
          </a:bodyPr>
          <a:lstStyle/>
          <a:p>
            <a:r>
              <a:rPr lang="en-US" sz="2000" b="1" i="0" dirty="0">
                <a:solidFill>
                  <a:srgbClr val="5F6368"/>
                </a:solidFill>
                <a:effectLst/>
                <a:latin typeface="arial" panose="020B0604020202020204" pitchFamily="34" charset="0"/>
              </a:rPr>
              <a:t>Domain</a:t>
            </a:r>
            <a:r>
              <a:rPr lang="en-US" sz="2000" b="0" i="0" dirty="0">
                <a:solidFill>
                  <a:srgbClr val="4D5156"/>
                </a:solidFill>
                <a:effectLst/>
                <a:latin typeface="arial" panose="020B0604020202020204" pitchFamily="34" charset="0"/>
              </a:rPr>
              <a:t> refers to all the valid values which a column may contain. </a:t>
            </a:r>
            <a:endParaRPr lang="en-IN" sz="2000" dirty="0"/>
          </a:p>
        </p:txBody>
      </p:sp>
      <p:graphicFrame>
        <p:nvGraphicFramePr>
          <p:cNvPr id="11" name="Table 10">
            <a:extLst>
              <a:ext uri="{FF2B5EF4-FFF2-40B4-BE49-F238E27FC236}">
                <a16:creationId xmlns:a16="http://schemas.microsoft.com/office/drawing/2014/main" id="{C32C0C26-A027-4DB1-8D7B-E2D481DCBEE1}"/>
              </a:ext>
            </a:extLst>
          </p:cNvPr>
          <p:cNvGraphicFramePr>
            <a:graphicFrameLocks noGrp="1"/>
          </p:cNvGraphicFramePr>
          <p:nvPr>
            <p:extLst>
              <p:ext uri="{D42A27DB-BD31-4B8C-83A1-F6EECF244321}">
                <p14:modId xmlns:p14="http://schemas.microsoft.com/office/powerpoint/2010/main" val="1741081656"/>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ABC</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
        <p:nvSpPr>
          <p:cNvPr id="12" name="Rectangle 11">
            <a:extLst>
              <a:ext uri="{FF2B5EF4-FFF2-40B4-BE49-F238E27FC236}">
                <a16:creationId xmlns:a16="http://schemas.microsoft.com/office/drawing/2014/main" id="{4060082E-1AF8-40B9-AACC-6B14F5FE9746}"/>
              </a:ext>
            </a:extLst>
          </p:cNvPr>
          <p:cNvSpPr/>
          <p:nvPr/>
        </p:nvSpPr>
        <p:spPr>
          <a:xfrm>
            <a:off x="191344" y="3480984"/>
            <a:ext cx="11593288" cy="304436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F5DF90EF-3DB0-40B8-A12B-C0566FC5EF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0103EE41-3385-4ED8-8593-A3E5F7C396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2665822"/>
      </p:ext>
    </p:extLst>
  </p:cSld>
  <p:clrMapOvr>
    <a:masterClrMapping/>
  </p:clrMapOvr>
  <p:transition/>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…SET</a:t>
            </a:r>
            <a:endParaRPr lang="en-IN" sz="3200" b="1" i="1" dirty="0">
              <a:latin typeface="Arial" pitchFamily="34" charset="0"/>
              <a:cs typeface="Arial" pitchFamily="34" charset="0"/>
            </a:endParaRPr>
          </a:p>
        </p:txBody>
      </p:sp>
      <p:sp>
        <p:nvSpPr>
          <p:cNvPr id="5" name="Rectangle 4"/>
          <p:cNvSpPr/>
          <p:nvPr/>
        </p:nvSpPr>
        <p:spPr>
          <a:xfrm>
            <a:off x="334566" y="83671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334566" y="1789517"/>
            <a:ext cx="8838049" cy="646331"/>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INSERT [INTO] </a:t>
            </a:r>
            <a:r>
              <a:rPr lang="en-IN" dirty="0">
                <a:latin typeface="Segoe UI" panose="020B0502040204020203" pitchFamily="34" charset="0"/>
                <a:cs typeface="Segoe UI" panose="020B0502040204020203" pitchFamily="34" charset="0"/>
              </a:rPr>
              <a:t>tbl_name </a:t>
            </a:r>
            <a:r>
              <a:rPr lang="en-IN" dirty="0">
                <a:solidFill>
                  <a:srgbClr val="0077AA"/>
                </a:solidFill>
                <a:latin typeface="Segoe UI" panose="020B0502040204020203" pitchFamily="34" charset="0"/>
                <a:cs typeface="Segoe UI" panose="020B0502040204020203" pitchFamily="34" charset="0"/>
              </a:rPr>
              <a:t>SET </a:t>
            </a:r>
            <a:r>
              <a:rPr lang="en-IN" dirty="0">
                <a:latin typeface="Segoe UI" panose="020B0502040204020203" pitchFamily="34" charset="0"/>
                <a:cs typeface="Segoe UI" panose="020B0502040204020203" pitchFamily="34" charset="0"/>
              </a:rPr>
              <a:t>col_name=</a:t>
            </a:r>
            <a:r>
              <a:rPr lang="en-IN" dirty="0">
                <a:solidFill>
                  <a:srgbClr val="0077AA"/>
                </a:solidFill>
                <a:latin typeface="Segoe UI" panose="020B0502040204020203" pitchFamily="34" charset="0"/>
                <a:cs typeface="Segoe UI" panose="020B0502040204020203" pitchFamily="34" charset="0"/>
              </a:rPr>
              <a:t>{expr | DEFAULT</a:t>
            </a:r>
            <a:r>
              <a:rPr lang="en-IN" dirty="0">
                <a:latin typeface="Segoe UI" panose="020B0502040204020203" pitchFamily="34" charset="0"/>
                <a:cs typeface="Segoe UI" panose="020B0502040204020203" pitchFamily="34" charset="0"/>
              </a:rPr>
              <a:t>}, . . . </a:t>
            </a:r>
            <a:r>
              <a:rPr lang="en-IN" dirty="0">
                <a:solidFill>
                  <a:srgbClr val="0077AA"/>
                </a:solidFill>
                <a:latin typeface="Segoe UI" panose="020B0502040204020203" pitchFamily="34" charset="0"/>
                <a:cs typeface="Segoe UI" panose="020B0502040204020203" pitchFamily="34" charset="0"/>
              </a:rPr>
              <a:t>[ON DUPLICATE KEY UPDATE assignment_list]</a:t>
            </a:r>
            <a:endParaRPr lang="en-US" dirty="0">
              <a:solidFill>
                <a:srgbClr val="0077AA"/>
              </a:solidFill>
              <a:latin typeface="Segoe UI" panose="020B0502040204020203" pitchFamily="34" charset="0"/>
              <a:cs typeface="Segoe UI" panose="020B0502040204020203" pitchFamily="34" charset="0"/>
            </a:endParaRPr>
          </a:p>
        </p:txBody>
      </p:sp>
      <p:sp>
        <p:nvSpPr>
          <p:cNvPr id="2" name="Rectangle 1"/>
          <p:cNvSpPr/>
          <p:nvPr/>
        </p:nvSpPr>
        <p:spPr>
          <a:xfrm>
            <a:off x="312075" y="3704509"/>
            <a:ext cx="11449272" cy="1077218"/>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Note:</a:t>
            </a:r>
          </a:p>
          <a:p>
            <a:pPr marL="342900" indent="-342900">
              <a:buFont typeface="Arial" panose="020B0604020202020204" pitchFamily="34" charset="0"/>
              <a:buChar char="•"/>
            </a:pPr>
            <a:r>
              <a:rPr lang="en-IN" sz="2000" dirty="0">
                <a:latin typeface="Palatino Linotype" panose="02040502050505030304" pitchFamily="18" charset="0"/>
                <a:cs typeface="Segoe UI Light" panose="020B0502040204020203" pitchFamily="34" charset="0"/>
              </a:rPr>
              <a:t>A SET clause indicates columns explicitly by name, together with the value to assign each one.</a:t>
            </a:r>
          </a:p>
          <a:p>
            <a:pPr marL="342900" indent="-342900">
              <a:buFont typeface="Arial" panose="020B0604020202020204" pitchFamily="34" charset="0"/>
              <a:buChar char="•"/>
            </a:pPr>
            <a:r>
              <a:rPr lang="en-IN" sz="2000" dirty="0">
                <a:latin typeface="Palatino Linotype" panose="02040502050505030304" pitchFamily="18" charset="0"/>
                <a:cs typeface="Segoe UI Light" panose="020B0502040204020203" pitchFamily="34" charset="0"/>
              </a:rPr>
              <a:t>The affected-rows value for an INSERT can be obtained using the ROW_COUNT() function.</a:t>
            </a:r>
          </a:p>
        </p:txBody>
      </p:sp>
      <p:pic>
        <p:nvPicPr>
          <p:cNvPr id="3" name="Picture 2"/>
          <p:cNvPicPr>
            <a:picLocks noChangeAspect="1"/>
          </p:cNvPicPr>
          <p:nvPr/>
        </p:nvPicPr>
        <p:blipFill>
          <a:blip r:embed="rId2" cstate="print"/>
          <a:stretch>
            <a:fillRect/>
          </a:stretch>
        </p:blipFill>
        <p:spPr>
          <a:xfrm>
            <a:off x="406575" y="3172504"/>
            <a:ext cx="8990430" cy="400050"/>
          </a:xfrm>
          <a:prstGeom prst="rect">
            <a:avLst/>
          </a:prstGeom>
        </p:spPr>
      </p:pic>
      <p:pic>
        <p:nvPicPr>
          <p:cNvPr id="8" name="Picture 7">
            <a:extLst>
              <a:ext uri="{FF2B5EF4-FFF2-40B4-BE49-F238E27FC236}">
                <a16:creationId xmlns:a16="http://schemas.microsoft.com/office/drawing/2014/main" id="{3087DE91-0A95-424E-814E-F5F354977E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0DF66B3E-AE6D-4448-874E-1C875E8E879B}"/>
              </a:ext>
            </a:extLst>
          </p:cNvPr>
          <p:cNvSpPr/>
          <p:nvPr/>
        </p:nvSpPr>
        <p:spPr>
          <a:xfrm>
            <a:off x="312076" y="4852456"/>
            <a:ext cx="11449272" cy="1477328"/>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ID=35, nameLast='</a:t>
            </a:r>
            <a:r>
              <a:rPr lang="en-IN" dirty="0" err="1">
                <a:solidFill>
                  <a:srgbClr val="00B050"/>
                </a:solidFill>
                <a:latin typeface="Liberation Mono"/>
                <a:cs typeface="Arial" panose="020B0604020202020204" pitchFamily="34" charset="0"/>
              </a:rPr>
              <a:t>patel</a:t>
            </a:r>
            <a:r>
              <a:rPr lang="en-IN" dirty="0">
                <a:latin typeface="Liberation Mono"/>
                <a:cs typeface="Arial" panose="020B0604020202020204" pitchFamily="34" charset="0"/>
              </a:rPr>
              <a:t>', DOB ='2000-04-21', nameFirst ='</a:t>
            </a:r>
            <a:r>
              <a:rPr lang="en-IN" dirty="0" err="1">
                <a:solidFill>
                  <a:srgbClr val="00B050"/>
                </a:solidFill>
                <a:latin typeface="Liberation Mono"/>
                <a:cs typeface="Arial" panose="020B0604020202020204" pitchFamily="34" charset="0"/>
              </a:rPr>
              <a:t>rajan</a:t>
            </a:r>
            <a:r>
              <a:rPr lang="en-IN" dirty="0">
                <a:latin typeface="Liberation Mono"/>
                <a:cs typeface="Arial" panose="020B0604020202020204" pitchFamily="34" charset="0"/>
              </a:rPr>
              <a:t>', emailID = '</a:t>
            </a:r>
            <a:r>
              <a:rPr lang="en-IN" dirty="0">
                <a:solidFill>
                  <a:srgbClr val="00B050"/>
                </a:solidFill>
                <a:latin typeface="Liberation Mono"/>
                <a:cs typeface="Arial" panose="020B0604020202020204" pitchFamily="34" charset="0"/>
              </a:rPr>
              <a:t>rajan.patel@gmail.com</a:t>
            </a:r>
            <a:r>
              <a:rPr lang="en-IN" dirty="0">
                <a:latin typeface="Liberation Mono"/>
                <a:cs typeface="Arial" panose="020B0604020202020204" pitchFamily="34" charset="0"/>
              </a:rPr>
              <a:t>');</a:t>
            </a:r>
            <a:endParaRPr lang="en-IN" dirty="0">
              <a:solidFill>
                <a:srgbClr val="FF000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ID=36, nameFirst ='</a:t>
            </a:r>
            <a:r>
              <a:rPr lang="en-IN" dirty="0" err="1">
                <a:solidFill>
                  <a:srgbClr val="00B050"/>
                </a:solidFill>
                <a:latin typeface="Liberation Mono"/>
                <a:cs typeface="Arial" panose="020B0604020202020204" pitchFamily="34" charset="0"/>
              </a:rPr>
              <a:t>ramesh</a:t>
            </a:r>
            <a:r>
              <a:rPr lang="en-IN" dirty="0">
                <a:latin typeface="Liberation Mono"/>
                <a:cs typeface="Arial" panose="020B0604020202020204" pitchFamily="34" charset="0"/>
              </a:rPr>
              <a:t>', nameLast='</a:t>
            </a:r>
            <a:r>
              <a:rPr lang="en-IN" dirty="0" err="1">
                <a:solidFill>
                  <a:srgbClr val="00B050"/>
                </a:solidFill>
                <a:latin typeface="Liberation Mono"/>
                <a:cs typeface="Arial" panose="020B0604020202020204" pitchFamily="34" charset="0"/>
              </a:rPr>
              <a:t>pawar</a:t>
            </a:r>
            <a:r>
              <a:rPr lang="en-IN" dirty="0">
                <a:latin typeface="Liberation Mono"/>
                <a:cs typeface="Arial" panose="020B0604020202020204" pitchFamily="34" charset="0"/>
              </a:rPr>
              <a:t>', DOB ='2000-04-21', emailID = '</a:t>
            </a:r>
            <a:r>
              <a:rPr lang="en-IN" dirty="0">
                <a:solidFill>
                  <a:srgbClr val="00B050"/>
                </a:solidFill>
                <a:latin typeface="Liberation Mono"/>
                <a:cs typeface="Arial" panose="020B0604020202020204" pitchFamily="34" charset="0"/>
              </a:rPr>
              <a:t>ramesh.pawar@gmail.com</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43F7ED22-AB07-4A1A-B189-885503AF5F18}"/>
              </a:ext>
            </a:extLst>
          </p:cNvPr>
          <p:cNvSpPr/>
          <p:nvPr/>
        </p:nvSpPr>
        <p:spPr>
          <a:xfrm>
            <a:off x="358716" y="2621487"/>
            <a:ext cx="11569138" cy="369332"/>
          </a:xfrm>
          <a:prstGeom prst="rect">
            <a:avLst/>
          </a:prstGeom>
        </p:spPr>
        <p:txBody>
          <a:bodyPr wrap="square">
            <a:spAutoFit/>
          </a:bodyPr>
          <a:lstStyle/>
          <a:p>
            <a:r>
              <a:rPr lang="en-IN" dirty="0">
                <a:solidFill>
                  <a:srgbClr val="0077AA"/>
                </a:solidFill>
                <a:latin typeface="Liberation Mono"/>
                <a:cs typeface="Arial" panose="020B0604020202020204" pitchFamily="34" charset="0"/>
              </a:rPr>
              <a:t>STUDENT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p:txBody>
      </p:sp>
      <p:sp>
        <p:nvSpPr>
          <p:cNvPr id="12" name="Footer Placeholder 2">
            <a:extLst>
              <a:ext uri="{FF2B5EF4-FFF2-40B4-BE49-F238E27FC236}">
                <a16:creationId xmlns:a16="http://schemas.microsoft.com/office/drawing/2014/main" id="{EFC54287-A0EA-4E76-9868-2914C2AC8F8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3690410"/>
      </p:ext>
    </p:extLst>
  </p:cSld>
  <p:clrMapOvr>
    <a:masterClrMapping/>
  </p:clrMapOvr>
  <p:transition/>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pic>
        <p:nvPicPr>
          <p:cNvPr id="3" name="Picture 2">
            <a:extLst>
              <a:ext uri="{FF2B5EF4-FFF2-40B4-BE49-F238E27FC236}">
                <a16:creationId xmlns:a16="http://schemas.microsoft.com/office/drawing/2014/main" id="{0B888B65-9CE3-450B-B129-607CF6E9AD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B5E8743-B1E9-46C2-9749-D6C7A8DD19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44516365"/>
      </p:ext>
    </p:extLst>
  </p:cSld>
  <p:clrMapOvr>
    <a:masterClrMapping/>
  </p:clrMapOvr>
  <p:transition/>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INSERT ... SELECT</a:t>
            </a:r>
            <a:endParaRPr lang="en-IN" sz="3200" b="1" i="1" dirty="0">
              <a:latin typeface="Arial" pitchFamily="34" charset="0"/>
              <a:cs typeface="Arial" pitchFamily="34" charset="0"/>
            </a:endParaRPr>
          </a:p>
        </p:txBody>
      </p:sp>
      <p:sp>
        <p:nvSpPr>
          <p:cNvPr id="5" name="Rectangle 4"/>
          <p:cNvSpPr/>
          <p:nvPr/>
        </p:nvSpPr>
        <p:spPr>
          <a:xfrm>
            <a:off x="262558" y="838202"/>
            <a:ext cx="10327864"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With INSERT ... SELECT, you can quickly insert many rows into a table from one or many tables. </a:t>
            </a:r>
          </a:p>
        </p:txBody>
      </p:sp>
      <p:sp>
        <p:nvSpPr>
          <p:cNvPr id="7" name="Rectangle 6"/>
          <p:cNvSpPr/>
          <p:nvPr/>
        </p:nvSpPr>
        <p:spPr>
          <a:xfrm>
            <a:off x="262558" y="1439376"/>
            <a:ext cx="10585176" cy="369332"/>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INSERT [INTO] </a:t>
            </a:r>
            <a:r>
              <a:rPr lang="en-IN" dirty="0">
                <a:latin typeface="Segoe UI" panose="020B0502040204020203" pitchFamily="34" charset="0"/>
                <a:cs typeface="Segoe UI" panose="020B0502040204020203" pitchFamily="34" charset="0"/>
              </a:rPr>
              <a:t>tbl_name </a:t>
            </a:r>
            <a:r>
              <a:rPr lang="en-IN" dirty="0">
                <a:solidFill>
                  <a:srgbClr val="0077AA"/>
                </a:solidFill>
                <a:latin typeface="Segoe UI" panose="020B0502040204020203" pitchFamily="34" charset="0"/>
                <a:cs typeface="Segoe UI" panose="020B0502040204020203" pitchFamily="34" charset="0"/>
              </a:rPr>
              <a:t>[(</a:t>
            </a:r>
            <a:r>
              <a:rPr lang="en-IN" dirty="0">
                <a:latin typeface="Segoe UI" panose="020B0502040204020203" pitchFamily="34" charset="0"/>
                <a:cs typeface="Segoe UI" panose="020B0502040204020203" pitchFamily="34" charset="0"/>
              </a:rPr>
              <a:t>col_name, . . .</a:t>
            </a:r>
            <a:r>
              <a:rPr lang="en-IN" dirty="0">
                <a:solidFill>
                  <a:srgbClr val="0077AA"/>
                </a:solidFill>
                <a:latin typeface="Segoe UI" panose="020B0502040204020203" pitchFamily="34" charset="0"/>
                <a:cs typeface="Segoe UI" panose="020B0502040204020203" pitchFamily="34" charset="0"/>
              </a:rPr>
              <a:t>)] SELECT </a:t>
            </a:r>
            <a:r>
              <a:rPr lang="en-IN" dirty="0">
                <a:latin typeface="Segoe UI" panose="020B0502040204020203" pitchFamily="34" charset="0"/>
                <a:cs typeface="Segoe UI" panose="020B0502040204020203" pitchFamily="34" charset="0"/>
              </a:rPr>
              <a:t>. . .</a:t>
            </a:r>
            <a:r>
              <a:rPr lang="en-IN" dirty="0">
                <a:solidFill>
                  <a:srgbClr val="0077AA"/>
                </a:solidFill>
                <a:latin typeface="Segoe UI" panose="020B0502040204020203" pitchFamily="34" charset="0"/>
                <a:cs typeface="Segoe UI" panose="020B0502040204020203" pitchFamily="34" charset="0"/>
              </a:rPr>
              <a:t> [ON DUPLICATE KEY UPDATE assignment_list]</a:t>
            </a:r>
            <a:endParaRPr lang="en-US" dirty="0">
              <a:solidFill>
                <a:srgbClr val="0077AA"/>
              </a:solidFill>
              <a:latin typeface="Segoe UI" panose="020B0502040204020203" pitchFamily="34" charset="0"/>
              <a:cs typeface="Segoe UI" panose="020B0502040204020203" pitchFamily="34" charset="0"/>
            </a:endParaRPr>
          </a:p>
        </p:txBody>
      </p:sp>
      <p:sp>
        <p:nvSpPr>
          <p:cNvPr id="8" name="Rectangle 7"/>
          <p:cNvSpPr/>
          <p:nvPr/>
        </p:nvSpPr>
        <p:spPr>
          <a:xfrm>
            <a:off x="262558" y="2416076"/>
            <a:ext cx="11665296"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1 + 1;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newstudent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student;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newstudent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DoB, emailID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ID, namefirst, DOB, emailID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student;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cs typeface="Arial" panose="020B0604020202020204" pitchFamily="34" charset="0"/>
              </a:rPr>
              <a:t>1</a:t>
            </a:r>
            <a:r>
              <a:rPr lang="en-IN" dirty="0">
                <a:latin typeface="Liberation Mono"/>
                <a:cs typeface="Arial" panose="020B0604020202020204" pitchFamily="34" charset="0"/>
              </a:rPr>
              <a:t>, 'Rahul', 'Patil', curdate(), 'r57px33px@gmail.com'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student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latin typeface="Liberation Mono"/>
                <a:cs typeface="Arial" panose="020B0604020202020204" pitchFamily="34" charset="0"/>
              </a:rPr>
              <a:t>set @x := 40;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@x</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@x + 1, 'Rahul', 'Patil', curdate(), 'r57px33px@gmail.com'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52FE7DFA-05E0-4863-A29A-6F622B7D35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C404ADBA-F4DB-4B42-A984-E7D801FEDBE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87666015"/>
      </p:ext>
    </p:extLst>
  </p:cSld>
  <p:clrMapOvr>
    <a:masterClrMapping/>
  </p:clrMapOvr>
  <p:transition/>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BD92991-B7C2-4BE4-A6F5-CD91CE03894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9B2214B-BDF1-4EC5-ABAD-6190B131DCA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9" name="Title 1">
            <a:extLst>
              <a:ext uri="{FF2B5EF4-FFF2-40B4-BE49-F238E27FC236}">
                <a16:creationId xmlns:a16="http://schemas.microsoft.com/office/drawing/2014/main" id="{CB6BD116-E5F0-45F4-8939-0A2FDFB08E61}"/>
              </a:ext>
            </a:extLst>
          </p:cNvPr>
          <p:cNvSpPr txBox="1">
            <a:spLocks/>
          </p:cNvSpPr>
          <p:nvPr/>
        </p:nvSpPr>
        <p:spPr>
          <a:xfrm>
            <a:off x="1676400" y="2586608"/>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10" name="Rectangle 9">
            <a:extLst>
              <a:ext uri="{FF2B5EF4-FFF2-40B4-BE49-F238E27FC236}">
                <a16:creationId xmlns:a16="http://schemas.microsoft.com/office/drawing/2014/main" id="{BE218FE8-4BE7-4035-939F-803FA022FB16}"/>
              </a:ext>
            </a:extLst>
          </p:cNvPr>
          <p:cNvSpPr/>
          <p:nvPr/>
        </p:nvSpPr>
        <p:spPr>
          <a:xfrm>
            <a:off x="1676400" y="100117"/>
            <a:ext cx="10395471"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11" name="Rectangle 10">
            <a:extLst>
              <a:ext uri="{FF2B5EF4-FFF2-40B4-BE49-F238E27FC236}">
                <a16:creationId xmlns:a16="http://schemas.microsoft.com/office/drawing/2014/main" id="{62B6BF91-0EA8-49EB-B1C2-2758FDC6F653}"/>
              </a:ext>
            </a:extLst>
          </p:cNvPr>
          <p:cNvSpPr/>
          <p:nvPr/>
        </p:nvSpPr>
        <p:spPr>
          <a:xfrm>
            <a:off x="220468" y="908720"/>
            <a:ext cx="8839200" cy="1803699"/>
          </a:xfrm>
          <a:prstGeom prst="rect">
            <a:avLst/>
          </a:prstGeom>
        </p:spPr>
        <p:txBody>
          <a:bodyPr wrap="square">
            <a:spAutoFit/>
          </a:bodyPr>
          <a:lstStyle/>
          <a:p>
            <a:pPr>
              <a:lnSpc>
                <a:spcPct val="150000"/>
              </a:lnSpc>
            </a:pPr>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pPr>
              <a:lnSpc>
                <a:spcPct val="150000"/>
              </a:lnSpc>
            </a:pP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12" name="TextBox 11">
            <a:extLst>
              <a:ext uri="{FF2B5EF4-FFF2-40B4-BE49-F238E27FC236}">
                <a16:creationId xmlns:a16="http://schemas.microsoft.com/office/drawing/2014/main" id="{D5153F2B-1B22-4857-9795-B7B7D6D0124A}"/>
              </a:ext>
            </a:extLst>
          </p:cNvPr>
          <p:cNvSpPr txBox="1"/>
          <p:nvPr/>
        </p:nvSpPr>
        <p:spPr>
          <a:xfrm>
            <a:off x="224244" y="3284984"/>
            <a:ext cx="11848420" cy="116955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 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 @x:= @x+1;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chemeClr val="bg1">
                    <a:lumMod val="65000"/>
                  </a:schemeClr>
                </a:solidFill>
                <a:latin typeface="Liberation Mono"/>
              </a:rPr>
              <a:t>(</a:t>
            </a:r>
            <a:r>
              <a:rPr lang="en-US" dirty="0">
                <a:solidFill>
                  <a:srgbClr val="0077AA"/>
                </a:solidFill>
                <a:latin typeface="Liberation Mono"/>
              </a:rPr>
              <a:t>SELECT</a:t>
            </a:r>
            <a:r>
              <a:rPr lang="en-US" dirty="0">
                <a:latin typeface="Liberation Mono"/>
              </a:rPr>
              <a:t> isactive, </a:t>
            </a:r>
            <a:r>
              <a:rPr lang="en-US" dirty="0">
                <a:solidFill>
                  <a:srgbClr val="0077AA"/>
                </a:solidFill>
                <a:latin typeface="Liberation Mono"/>
              </a:rPr>
              <a:t>COUNT</a:t>
            </a:r>
            <a:r>
              <a:rPr lang="en-US" dirty="0">
                <a:solidFill>
                  <a:schemeClr val="bg1">
                    <a:lumMod val="65000"/>
                  </a:schemeClr>
                </a:solidFill>
                <a:latin typeface="Liberation Mono"/>
              </a:rPr>
              <a:t>(</a:t>
            </a:r>
            <a:r>
              <a:rPr lang="en-US" dirty="0">
                <a:latin typeface="Liberation Mono"/>
              </a:rPr>
              <a:t>isactive</a:t>
            </a:r>
            <a:r>
              <a:rPr lang="en-US" dirty="0">
                <a:solidFill>
                  <a:schemeClr val="bg1">
                    <a:lumMod val="65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a:t>
            </a:r>
            <a:r>
              <a:rPr lang="en-US" dirty="0">
                <a:solidFill>
                  <a:schemeClr val="bg1">
                    <a:lumMod val="65000"/>
                  </a:schemeClr>
                </a:solidFill>
                <a:latin typeface="Liberation Mono"/>
              </a:rPr>
              <a:t>)</a:t>
            </a:r>
            <a:r>
              <a:rPr lang="en-US" dirty="0">
                <a:latin typeface="Liberation Mono"/>
              </a:rPr>
              <a:t> a </a:t>
            </a:r>
            <a:r>
              <a:rPr lang="en-US" dirty="0">
                <a:solidFill>
                  <a:srgbClr val="0077AA"/>
                </a:solidFill>
                <a:latin typeface="Liberation Mono"/>
              </a:rPr>
              <a:t>SET</a:t>
            </a:r>
            <a:r>
              <a:rPr lang="en-US" dirty="0">
                <a:latin typeface="Liberation Mono"/>
              </a:rPr>
              <a:t> t.c2 = a.r1 </a:t>
            </a:r>
            <a:r>
              <a:rPr lang="en-US" dirty="0">
                <a:solidFill>
                  <a:srgbClr val="0077AA"/>
                </a:solidFill>
                <a:latin typeface="Liberation Mono"/>
              </a:rPr>
              <a:t>WHERE</a:t>
            </a:r>
            <a:r>
              <a:rPr lang="en-US" dirty="0">
                <a:latin typeface="Liberation Mono"/>
              </a:rPr>
              <a:t> t.c1 = </a:t>
            </a:r>
            <a:r>
              <a:rPr lang="en-US" dirty="0" err="1">
                <a:latin typeface="Liberation Mono"/>
              </a:rPr>
              <a:t>a.isactive</a:t>
            </a:r>
            <a:r>
              <a:rPr lang="en-US" dirty="0">
                <a:latin typeface="Liberation Mono"/>
              </a:rPr>
              <a:t>;</a:t>
            </a:r>
            <a:endParaRPr lang="en-IN" dirty="0">
              <a:latin typeface="Liberation Mono"/>
            </a:endParaRPr>
          </a:p>
        </p:txBody>
      </p:sp>
      <p:sp>
        <p:nvSpPr>
          <p:cNvPr id="13" name="TextBox 12">
            <a:extLst>
              <a:ext uri="{FF2B5EF4-FFF2-40B4-BE49-F238E27FC236}">
                <a16:creationId xmlns:a16="http://schemas.microsoft.com/office/drawing/2014/main" id="{7A8D6305-547D-4FCD-A727-D7D9EE2B975F}"/>
              </a:ext>
            </a:extLst>
          </p:cNvPr>
          <p:cNvSpPr txBox="1"/>
          <p:nvPr/>
        </p:nvSpPr>
        <p:spPr>
          <a:xfrm>
            <a:off x="2292319" y="4795170"/>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F8DF1F23-02C7-4B63-8DCE-25C9A5C2E129}"/>
              </a:ext>
            </a:extLst>
          </p:cNvPr>
          <p:cNvSpPr txBox="1"/>
          <p:nvPr/>
        </p:nvSpPr>
        <p:spPr>
          <a:xfrm>
            <a:off x="407368" y="4797152"/>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sp>
        <p:nvSpPr>
          <p:cNvPr id="15" name="TextBox 14">
            <a:extLst>
              <a:ext uri="{FF2B5EF4-FFF2-40B4-BE49-F238E27FC236}">
                <a16:creationId xmlns:a16="http://schemas.microsoft.com/office/drawing/2014/main" id="{C8048874-D4E7-4C6D-B17D-16FAD97E4A8D}"/>
              </a:ext>
            </a:extLst>
          </p:cNvPr>
          <p:cNvSpPr txBox="1"/>
          <p:nvPr/>
        </p:nvSpPr>
        <p:spPr>
          <a:xfrm>
            <a:off x="407368" y="44998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spTree>
    <p:extLst>
      <p:ext uri="{BB962C8B-B14F-4D97-AF65-F5344CB8AC3E}">
        <p14:creationId xmlns:p14="http://schemas.microsoft.com/office/powerpoint/2010/main" val="4280560778"/>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Single-table UPDATE</a:t>
            </a:r>
            <a:endParaRPr lang="en-IN" sz="3200" b="1" i="1" dirty="0">
              <a:latin typeface="Arial" pitchFamily="34" charset="0"/>
              <a:cs typeface="Arial" pitchFamily="34" charset="0"/>
            </a:endParaRPr>
          </a:p>
        </p:txBody>
      </p:sp>
      <p:sp>
        <p:nvSpPr>
          <p:cNvPr id="7" name="Rectangle 6"/>
          <p:cNvSpPr/>
          <p:nvPr/>
        </p:nvSpPr>
        <p:spPr>
          <a:xfrm>
            <a:off x="406574" y="953653"/>
            <a:ext cx="10873208" cy="1200329"/>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UPDATE </a:t>
            </a:r>
            <a:r>
              <a:rPr lang="en-IN" dirty="0">
                <a:latin typeface="Segoe UI" panose="020B0502040204020203" pitchFamily="34" charset="0"/>
                <a:cs typeface="Segoe UI" panose="020B0502040204020203" pitchFamily="34" charset="0"/>
              </a:rPr>
              <a:t>tbl_name</a:t>
            </a:r>
            <a:r>
              <a:rPr lang="en-IN" dirty="0">
                <a:solidFill>
                  <a:srgbClr val="0077AA"/>
                </a:solidFill>
                <a:latin typeface="Segoe UI" panose="020B0502040204020203" pitchFamily="34" charset="0"/>
                <a:cs typeface="Segoe UI" panose="020B0502040204020203" pitchFamily="34" charset="0"/>
              </a:rPr>
              <a:t> SET </a:t>
            </a:r>
            <a:r>
              <a:rPr lang="en-IN" dirty="0">
                <a:latin typeface="Segoe UI" panose="020B0502040204020203" pitchFamily="34" charset="0"/>
                <a:cs typeface="Segoe UI" panose="020B0502040204020203" pitchFamily="34" charset="0"/>
              </a:rPr>
              <a:t>col_name1</a:t>
            </a:r>
            <a:r>
              <a:rPr lang="en-IN" dirty="0">
                <a:solidFill>
                  <a:srgbClr val="0077AA"/>
                </a:solidFill>
                <a:latin typeface="Segoe UI" panose="020B0502040204020203" pitchFamily="34" charset="0"/>
                <a:cs typeface="Segoe UI" panose="020B0502040204020203" pitchFamily="34" charset="0"/>
              </a:rPr>
              <a:t> </a:t>
            </a:r>
            <a:r>
              <a:rPr lang="en-IN" dirty="0">
                <a:latin typeface="Segoe UI" panose="020B0502040204020203" pitchFamily="34" charset="0"/>
                <a:cs typeface="Segoe UI" panose="020B0502040204020203" pitchFamily="34" charset="0"/>
              </a:rPr>
              <a:t>=</a:t>
            </a:r>
            <a:r>
              <a:rPr lang="en-IN" dirty="0">
                <a:solidFill>
                  <a:srgbClr val="0077AA"/>
                </a:solidFill>
                <a:latin typeface="Segoe UI" panose="020B0502040204020203" pitchFamily="34" charset="0"/>
                <a:cs typeface="Segoe UI" panose="020B0502040204020203" pitchFamily="34" charset="0"/>
              </a:rPr>
              <a:t> {expr1 | DEFAULT} [</a:t>
            </a:r>
            <a:r>
              <a:rPr lang="en-IN" dirty="0">
                <a:latin typeface="Segoe UI" panose="020B0502040204020203" pitchFamily="34" charset="0"/>
                <a:cs typeface="Segoe UI" panose="020B0502040204020203" pitchFamily="34" charset="0"/>
              </a:rPr>
              <a:t>,</a:t>
            </a:r>
            <a:r>
              <a:rPr lang="en-IN" dirty="0">
                <a:solidFill>
                  <a:srgbClr val="0077AA"/>
                </a:solidFill>
                <a:latin typeface="Segoe UI" panose="020B0502040204020203" pitchFamily="34" charset="0"/>
                <a:cs typeface="Segoe UI" panose="020B0502040204020203" pitchFamily="34" charset="0"/>
              </a:rPr>
              <a:t> </a:t>
            </a:r>
            <a:r>
              <a:rPr lang="en-IN" dirty="0">
                <a:latin typeface="Segoe UI" panose="020B0502040204020203" pitchFamily="34" charset="0"/>
                <a:cs typeface="Segoe UI" panose="020B0502040204020203" pitchFamily="34" charset="0"/>
              </a:rPr>
              <a:t>col_name2</a:t>
            </a:r>
            <a:r>
              <a:rPr lang="en-IN" dirty="0">
                <a:solidFill>
                  <a:srgbClr val="0077AA"/>
                </a:solidFill>
                <a:latin typeface="Segoe UI" panose="020B0502040204020203" pitchFamily="34" charset="0"/>
                <a:cs typeface="Segoe UI" panose="020B0502040204020203" pitchFamily="34" charset="0"/>
              </a:rPr>
              <a:t> </a:t>
            </a:r>
            <a:r>
              <a:rPr lang="en-IN" dirty="0">
                <a:latin typeface="Segoe UI" panose="020B0502040204020203" pitchFamily="34" charset="0"/>
                <a:cs typeface="Segoe UI" panose="020B0502040204020203" pitchFamily="34" charset="0"/>
              </a:rPr>
              <a:t>=</a:t>
            </a:r>
            <a:r>
              <a:rPr lang="en-IN" dirty="0">
                <a:solidFill>
                  <a:srgbClr val="0077AA"/>
                </a:solidFill>
                <a:latin typeface="Segoe UI" panose="020B0502040204020203" pitchFamily="34" charset="0"/>
                <a:cs typeface="Segoe UI" panose="020B0502040204020203" pitchFamily="34" charset="0"/>
              </a:rPr>
              <a:t> {expr2 | DEFAULT}] </a:t>
            </a:r>
            <a:r>
              <a:rPr lang="en-IN" dirty="0">
                <a:latin typeface="Segoe UI" panose="020B0502040204020203" pitchFamily="34" charset="0"/>
                <a:cs typeface="Segoe UI" panose="020B0502040204020203" pitchFamily="34" charset="0"/>
              </a:rPr>
              <a:t>. . .</a:t>
            </a:r>
            <a:endParaRPr lang="en-IN" dirty="0">
              <a:solidFill>
                <a:srgbClr val="0077AA"/>
              </a:solidFill>
              <a:latin typeface="Segoe UI" panose="020B0502040204020203" pitchFamily="34" charset="0"/>
              <a:cs typeface="Segoe UI" panose="020B0502040204020203" pitchFamily="34" charset="0"/>
            </a:endParaRPr>
          </a:p>
          <a:p>
            <a:r>
              <a:rPr lang="en-IN" dirty="0">
                <a:solidFill>
                  <a:srgbClr val="0077AA"/>
                </a:solidFill>
                <a:latin typeface="Segoe UI" panose="020B0502040204020203" pitchFamily="34" charset="0"/>
                <a:cs typeface="Segoe UI" panose="020B0502040204020203" pitchFamily="34" charset="0"/>
              </a:rPr>
              <a:t>    [WHERE </a:t>
            </a:r>
            <a:r>
              <a:rPr lang="en-IN" dirty="0">
                <a:latin typeface="Segoe UI" panose="020B0502040204020203" pitchFamily="34" charset="0"/>
                <a:cs typeface="Segoe UI" panose="020B0502040204020203" pitchFamily="34" charset="0"/>
              </a:rPr>
              <a:t>where_condition</a:t>
            </a:r>
            <a:r>
              <a:rPr lang="en-IN" dirty="0">
                <a:solidFill>
                  <a:srgbClr val="0077AA"/>
                </a:solidFill>
                <a:latin typeface="Segoe UI" panose="020B0502040204020203" pitchFamily="34" charset="0"/>
                <a:cs typeface="Segoe UI" panose="020B0502040204020203" pitchFamily="34" charset="0"/>
              </a:rPr>
              <a:t>]</a:t>
            </a:r>
          </a:p>
          <a:p>
            <a:r>
              <a:rPr lang="en-IN" dirty="0">
                <a:solidFill>
                  <a:srgbClr val="0077AA"/>
                </a:solidFill>
                <a:latin typeface="Segoe UI" panose="020B0502040204020203" pitchFamily="34" charset="0"/>
                <a:cs typeface="Segoe UI" panose="020B0502040204020203" pitchFamily="34" charset="0"/>
              </a:rPr>
              <a:t>    [ORDER BY </a:t>
            </a:r>
            <a:r>
              <a:rPr lang="en-IN" dirty="0">
                <a:latin typeface="Segoe UI" panose="020B0502040204020203" pitchFamily="34" charset="0"/>
                <a:cs typeface="Segoe UI" panose="020B0502040204020203" pitchFamily="34" charset="0"/>
              </a:rPr>
              <a:t>. . .</a:t>
            </a:r>
            <a:r>
              <a:rPr lang="en-IN" dirty="0">
                <a:solidFill>
                  <a:srgbClr val="0077AA"/>
                </a:solidFill>
                <a:latin typeface="Segoe UI" panose="020B0502040204020203" pitchFamily="34" charset="0"/>
                <a:cs typeface="Segoe UI" panose="020B0502040204020203" pitchFamily="34" charset="0"/>
              </a:rPr>
              <a:t>]</a:t>
            </a:r>
          </a:p>
          <a:p>
            <a:r>
              <a:rPr lang="en-IN" dirty="0">
                <a:solidFill>
                  <a:srgbClr val="0077AA"/>
                </a:solidFill>
                <a:latin typeface="Segoe UI" panose="020B0502040204020203" pitchFamily="34" charset="0"/>
                <a:cs typeface="Segoe UI" panose="020B0502040204020203" pitchFamily="34" charset="0"/>
              </a:rPr>
              <a:t>    [LIMIT </a:t>
            </a:r>
            <a:r>
              <a:rPr lang="en-IN" dirty="0">
                <a:latin typeface="Segoe UI" panose="020B0502040204020203" pitchFamily="34" charset="0"/>
                <a:cs typeface="Segoe UI" panose="020B0502040204020203" pitchFamily="34" charset="0"/>
              </a:rPr>
              <a:t>row_count</a:t>
            </a:r>
            <a:r>
              <a:rPr lang="en-IN" dirty="0">
                <a:solidFill>
                  <a:srgbClr val="0077AA"/>
                </a:solidFill>
                <a:latin typeface="Segoe UI" panose="020B0502040204020203" pitchFamily="34" charset="0"/>
                <a:cs typeface="Segoe UI" panose="020B0502040204020203" pitchFamily="34" charset="0"/>
              </a:rPr>
              <a:t>]</a:t>
            </a:r>
            <a:endParaRPr lang="en-US" dirty="0">
              <a:solidFill>
                <a:srgbClr val="0077AA"/>
              </a:solidFill>
              <a:latin typeface="Segoe UI" panose="020B0502040204020203" pitchFamily="34" charset="0"/>
              <a:cs typeface="Segoe UI" panose="020B0502040204020203" pitchFamily="34" charset="0"/>
            </a:endParaRPr>
          </a:p>
        </p:txBody>
      </p:sp>
      <p:sp>
        <p:nvSpPr>
          <p:cNvPr id="2" name="Rectangle 1">
            <a:extLst>
              <a:ext uri="{FF2B5EF4-FFF2-40B4-BE49-F238E27FC236}">
                <a16:creationId xmlns:a16="http://schemas.microsoft.com/office/drawing/2014/main" id="{8BA6E186-04C6-4FFE-AEDC-D397D6200127}"/>
              </a:ext>
            </a:extLst>
          </p:cNvPr>
          <p:cNvSpPr/>
          <p:nvPr/>
        </p:nvSpPr>
        <p:spPr>
          <a:xfrm>
            <a:off x="406574" y="5478904"/>
            <a:ext cx="10260038" cy="1046440"/>
          </a:xfrm>
          <a:prstGeom prst="rect">
            <a:avLst/>
          </a:prstGeom>
        </p:spPr>
        <p:txBody>
          <a:bodyPr wrap="square">
            <a:spAutoFit/>
          </a:bodyPr>
          <a:lstStyle/>
          <a:p>
            <a:r>
              <a:rPr lang="en-IN" dirty="0">
                <a:solidFill>
                  <a:srgbClr val="00B0F0"/>
                </a:solidFill>
              </a:rPr>
              <a:t>E.g. </a:t>
            </a:r>
          </a:p>
          <a:p>
            <a:pPr marL="342900" indent="-342900">
              <a:buAutoNum type="arabicPeriod"/>
            </a:pPr>
            <a:r>
              <a:rPr lang="en-IN" dirty="0">
                <a:solidFill>
                  <a:srgbClr val="00B0F0"/>
                </a:solidFill>
              </a:rPr>
              <a:t>Update top 2 rows.</a:t>
            </a:r>
          </a:p>
          <a:p>
            <a:pPr marL="342900" indent="-342900">
              <a:buAutoNum type="arabicPeriod"/>
            </a:pPr>
            <a:endParaRPr lang="en-IN" sz="800" dirty="0">
              <a:solidFill>
                <a:srgbClr val="00B0F0"/>
              </a:solidFill>
            </a:endParaRPr>
          </a:p>
          <a:p>
            <a:r>
              <a:rPr lang="en-IN" dirty="0">
                <a:solidFill>
                  <a:srgbClr val="00B0F0"/>
                </a:solidFill>
              </a:rPr>
              <a:t>2. Update UnitPrice for the top 5 most expensive products.</a:t>
            </a:r>
          </a:p>
        </p:txBody>
      </p:sp>
      <p:pic>
        <p:nvPicPr>
          <p:cNvPr id="6" name="Picture 5">
            <a:extLst>
              <a:ext uri="{FF2B5EF4-FFF2-40B4-BE49-F238E27FC236}">
                <a16:creationId xmlns:a16="http://schemas.microsoft.com/office/drawing/2014/main" id="{0EDF7749-D5CA-4057-B8B8-E82012396A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7A8612DC-FEC2-4294-9A66-21045392873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Rectangle 7">
            <a:extLst>
              <a:ext uri="{FF2B5EF4-FFF2-40B4-BE49-F238E27FC236}">
                <a16:creationId xmlns:a16="http://schemas.microsoft.com/office/drawing/2014/main" id="{B249E230-A989-49D6-971C-8BEBBB0330E6}"/>
              </a:ext>
            </a:extLst>
          </p:cNvPr>
          <p:cNvSpPr/>
          <p:nvPr/>
        </p:nvSpPr>
        <p:spPr>
          <a:xfrm>
            <a:off x="263351" y="2377911"/>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 (</a:t>
            </a:r>
            <a:r>
              <a:rPr lang="en-IN" dirty="0">
                <a:solidFill>
                  <a:srgbClr val="0077AA"/>
                </a:solidFill>
                <a:latin typeface="Liberation Mono"/>
              </a:rPr>
              <a:t>SELECT</a:t>
            </a:r>
            <a:r>
              <a:rPr lang="en-IN" dirty="0">
                <a:latin typeface="Liberation Mono"/>
              </a:rPr>
              <a:t> </a:t>
            </a:r>
            <a:r>
              <a:rPr lang="en-IN" dirty="0">
                <a:solidFill>
                  <a:srgbClr val="0077AA"/>
                </a:solidFill>
                <a:latin typeface="Liberation Mono"/>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COUNT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 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candidateID);</a:t>
            </a:r>
            <a:endParaRPr lang="en-IN" dirty="0">
              <a:latin typeface="Liberation Mono"/>
            </a:endParaRPr>
          </a:p>
        </p:txBody>
      </p:sp>
    </p:spTree>
    <p:extLst>
      <p:ext uri="{BB962C8B-B14F-4D97-AF65-F5344CB8AC3E}">
        <p14:creationId xmlns:p14="http://schemas.microsoft.com/office/powerpoint/2010/main" val="2893770275"/>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pic>
        <p:nvPicPr>
          <p:cNvPr id="3" name="Picture 2">
            <a:extLst>
              <a:ext uri="{FF2B5EF4-FFF2-40B4-BE49-F238E27FC236}">
                <a16:creationId xmlns:a16="http://schemas.microsoft.com/office/drawing/2014/main" id="{9639802A-4A9D-41E4-81FD-29210496A9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7C61822-DB2E-407F-925D-2429A1DEF05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86827765"/>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Single</a:t>
            </a:r>
            <a:r>
              <a:rPr lang="en-US" sz="3200" b="1" i="1" dirty="0">
                <a:latin typeface="Arial" pitchFamily="34" charset="0"/>
                <a:cs typeface="Arial" pitchFamily="34" charset="0"/>
              </a:rPr>
              <a:t>-table DELETE</a:t>
            </a:r>
            <a:endParaRPr lang="en-IN" sz="3200" b="1" i="1" dirty="0">
              <a:latin typeface="Arial" pitchFamily="34" charset="0"/>
              <a:cs typeface="Arial" pitchFamily="34" charset="0"/>
            </a:endParaRPr>
          </a:p>
        </p:txBody>
      </p:sp>
      <p:sp>
        <p:nvSpPr>
          <p:cNvPr id="7" name="Rectangle 6"/>
          <p:cNvSpPr/>
          <p:nvPr/>
        </p:nvSpPr>
        <p:spPr>
          <a:xfrm>
            <a:off x="406573" y="908720"/>
            <a:ext cx="8838049" cy="1200329"/>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DELETE FROM </a:t>
            </a:r>
            <a:r>
              <a:rPr lang="en-IN" dirty="0">
                <a:latin typeface="Segoe UI" panose="020B0502040204020203" pitchFamily="34" charset="0"/>
                <a:cs typeface="Segoe UI" panose="020B0502040204020203" pitchFamily="34" charset="0"/>
              </a:rPr>
              <a:t>tbl_name</a:t>
            </a:r>
            <a:endParaRPr lang="en-IN" dirty="0">
              <a:solidFill>
                <a:srgbClr val="0077AA"/>
              </a:solidFill>
              <a:latin typeface="Segoe UI" panose="020B0502040204020203" pitchFamily="34" charset="0"/>
              <a:cs typeface="Segoe UI" panose="020B0502040204020203" pitchFamily="34" charset="0"/>
            </a:endParaRPr>
          </a:p>
          <a:p>
            <a:r>
              <a:rPr lang="en-IN" dirty="0">
                <a:solidFill>
                  <a:srgbClr val="0077AA"/>
                </a:solidFill>
                <a:latin typeface="Segoe UI" panose="020B0502040204020203" pitchFamily="34" charset="0"/>
                <a:cs typeface="Segoe UI" panose="020B0502040204020203" pitchFamily="34" charset="0"/>
              </a:rPr>
              <a:t>    [WHERE </a:t>
            </a:r>
            <a:r>
              <a:rPr lang="en-IN" dirty="0">
                <a:latin typeface="Segoe UI" panose="020B0502040204020203" pitchFamily="34" charset="0"/>
                <a:cs typeface="Segoe UI" panose="020B0502040204020203" pitchFamily="34" charset="0"/>
              </a:rPr>
              <a:t>where_condition</a:t>
            </a:r>
            <a:r>
              <a:rPr lang="en-IN" dirty="0">
                <a:solidFill>
                  <a:srgbClr val="0077AA"/>
                </a:solidFill>
                <a:latin typeface="Segoe UI" panose="020B0502040204020203" pitchFamily="34" charset="0"/>
                <a:cs typeface="Segoe UI" panose="020B0502040204020203" pitchFamily="34" charset="0"/>
              </a:rPr>
              <a:t>]</a:t>
            </a:r>
          </a:p>
          <a:p>
            <a:r>
              <a:rPr lang="en-IN" dirty="0">
                <a:solidFill>
                  <a:srgbClr val="0077AA"/>
                </a:solidFill>
                <a:latin typeface="Segoe UI" panose="020B0502040204020203" pitchFamily="34" charset="0"/>
                <a:cs typeface="Segoe UI" panose="020B0502040204020203" pitchFamily="34" charset="0"/>
              </a:rPr>
              <a:t>    [ORDER BY </a:t>
            </a:r>
            <a:r>
              <a:rPr lang="en-IN" dirty="0">
                <a:latin typeface="Segoe UI" panose="020B0502040204020203" pitchFamily="34" charset="0"/>
                <a:cs typeface="Segoe UI" panose="020B0502040204020203" pitchFamily="34" charset="0"/>
              </a:rPr>
              <a:t>. . .</a:t>
            </a:r>
            <a:r>
              <a:rPr lang="en-IN" dirty="0">
                <a:solidFill>
                  <a:srgbClr val="0077AA"/>
                </a:solidFill>
                <a:latin typeface="Segoe UI" panose="020B0502040204020203" pitchFamily="34" charset="0"/>
                <a:cs typeface="Segoe UI" panose="020B0502040204020203" pitchFamily="34" charset="0"/>
              </a:rPr>
              <a:t>]</a:t>
            </a:r>
          </a:p>
          <a:p>
            <a:r>
              <a:rPr lang="en-IN" dirty="0">
                <a:solidFill>
                  <a:srgbClr val="0077AA"/>
                </a:solidFill>
                <a:latin typeface="Segoe UI" panose="020B0502040204020203" pitchFamily="34" charset="0"/>
                <a:cs typeface="Segoe UI" panose="020B0502040204020203" pitchFamily="34" charset="0"/>
              </a:rPr>
              <a:t>    [LIMIT row_count]</a:t>
            </a:r>
            <a:endParaRPr lang="en-US" dirty="0">
              <a:solidFill>
                <a:srgbClr val="0077AA"/>
              </a:solidFill>
              <a:latin typeface="Segoe UI" panose="020B0502040204020203" pitchFamily="34" charset="0"/>
              <a:cs typeface="Segoe UI" panose="020B0502040204020203" pitchFamily="34" charset="0"/>
            </a:endParaRPr>
          </a:p>
        </p:txBody>
      </p:sp>
      <p:sp>
        <p:nvSpPr>
          <p:cNvPr id="6" name="Rectangle 5"/>
          <p:cNvSpPr/>
          <p:nvPr/>
        </p:nvSpPr>
        <p:spPr>
          <a:xfrm>
            <a:off x="406573" y="2708920"/>
            <a:ext cx="8990430" cy="830997"/>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Note:</a:t>
            </a:r>
          </a:p>
          <a:p>
            <a:endParaRPr lang="en-IN" sz="8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LIMIT clauses apply to single-table deletes, </a:t>
            </a:r>
            <a:r>
              <a:rPr lang="en-IN" b="1" dirty="0">
                <a:latin typeface="Palatino Linotype" panose="02040502050505030304" pitchFamily="18" charset="0"/>
                <a:cs typeface="Segoe UI Light" panose="020B0502040204020203" pitchFamily="34" charset="0"/>
              </a:rPr>
              <a:t>but not multi-table deletes.</a:t>
            </a:r>
          </a:p>
        </p:txBody>
      </p:sp>
      <p:sp>
        <p:nvSpPr>
          <p:cNvPr id="9" name="Rectangle 8"/>
          <p:cNvSpPr/>
          <p:nvPr/>
        </p:nvSpPr>
        <p:spPr>
          <a:xfrm>
            <a:off x="406573" y="4001921"/>
            <a:ext cx="8990430" cy="120032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DELETE FROM </a:t>
            </a:r>
            <a:r>
              <a:rPr lang="en-IN" dirty="0">
                <a:latin typeface="Liberation Mono"/>
                <a:cs typeface="Arial" panose="020B0604020202020204" pitchFamily="34" charset="0"/>
              </a:rPr>
              <a:t>temp;</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DELETE FROM </a:t>
            </a:r>
            <a:r>
              <a:rPr lang="en-IN" dirty="0">
                <a:latin typeface="Liberation Mono"/>
                <a:cs typeface="Arial" panose="020B0604020202020204" pitchFamily="34" charset="0"/>
              </a:rPr>
              <a:t>temp </a:t>
            </a:r>
            <a:r>
              <a:rPr lang="en-IN" dirty="0">
                <a:solidFill>
                  <a:srgbClr val="0077AA"/>
                </a:solidFill>
                <a:latin typeface="Liberation Mono"/>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loc</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2</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DELETE FROM </a:t>
            </a:r>
            <a:r>
              <a:rPr lang="en-IN" dirty="0">
                <a:latin typeface="Liberation Mono"/>
                <a:cs typeface="Arial" panose="020B0604020202020204" pitchFamily="34" charset="0"/>
              </a:rPr>
              <a:t>temp </a:t>
            </a:r>
            <a:r>
              <a:rPr lang="en-IN" dirty="0">
                <a:solidFill>
                  <a:srgbClr val="0077AA"/>
                </a:solidFill>
                <a:latin typeface="Liberation Mono"/>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deptno &lt;50</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DELETE FROM </a:t>
            </a:r>
            <a:r>
              <a:rPr lang="en-IN" dirty="0">
                <a:latin typeface="Liberation Mono"/>
                <a:cs typeface="Arial" panose="020B0604020202020204" pitchFamily="34" charset="0"/>
              </a:rPr>
              <a:t>temp </a:t>
            </a:r>
            <a:r>
              <a:rPr lang="en-IN" dirty="0">
                <a:solidFill>
                  <a:srgbClr val="0077AA"/>
                </a:solidFill>
                <a:latin typeface="Liberation Mono"/>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deptno &lt;50 </a:t>
            </a:r>
            <a:r>
              <a:rPr lang="en-IN" dirty="0">
                <a:solidFill>
                  <a:srgbClr val="0077AA"/>
                </a:solidFill>
                <a:latin typeface="Liberation Mono"/>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2</a:t>
            </a:r>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ED497C83-70E9-4F88-BB34-D9B9CD4B54A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EDFB519-1066-44AB-8795-D662826C429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98095039"/>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DELETE Vs TRUNCATE</a:t>
            </a:r>
            <a:endParaRPr lang="en-IN" sz="3200" b="1" i="1" dirty="0">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20" y="117245"/>
            <a:ext cx="4870806" cy="863802"/>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334020"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1848968"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3309792822"/>
              </p:ext>
            </p:extLst>
          </p:nvPr>
        </p:nvGraphicFramePr>
        <p:xfrm>
          <a:off x="119320" y="1196861"/>
          <a:ext cx="11952550" cy="5591426"/>
        </p:xfrm>
        <a:graphic>
          <a:graphicData uri="http://schemas.openxmlformats.org/drawingml/2006/table">
            <a:tbl>
              <a:tblPr>
                <a:tableStyleId>{BDBED569-4797-4DF1-A0F4-6AAB3CD982D8}</a:tableStyleId>
              </a:tblPr>
              <a:tblGrid>
                <a:gridCol w="5976275">
                  <a:extLst>
                    <a:ext uri="{9D8B030D-6E8A-4147-A177-3AD203B41FA5}">
                      <a16:colId xmlns:a16="http://schemas.microsoft.com/office/drawing/2014/main" val="133407038"/>
                    </a:ext>
                  </a:extLst>
                </a:gridCol>
                <a:gridCol w="5976275">
                  <a:extLst>
                    <a:ext uri="{9D8B030D-6E8A-4147-A177-3AD203B41FA5}">
                      <a16:colId xmlns:a16="http://schemas.microsoft.com/office/drawing/2014/main" val="2709702602"/>
                    </a:ext>
                  </a:extLst>
                </a:gridCol>
              </a:tblGrid>
              <a:tr h="338378">
                <a:tc>
                  <a:txBody>
                    <a:bodyPr/>
                    <a:lstStyle/>
                    <a:p>
                      <a:pPr algn="ctr" fontAlgn="ctr"/>
                      <a:r>
                        <a:rPr lang="en-IN" sz="1800" b="1" cap="all" dirty="0">
                          <a:effectLst/>
                          <a:latin typeface="Palatino Linotype" panose="02040502050505030304" pitchFamily="18" charset="0"/>
                        </a:rPr>
                        <a:t>DELETE</a:t>
                      </a:r>
                    </a:p>
                  </a:txBody>
                  <a:tcPr marL="32047" marR="32047" marT="32047" marB="32047" anchor="ctr"/>
                </a:tc>
                <a:tc>
                  <a:txBody>
                    <a:bodyPr/>
                    <a:lstStyle/>
                    <a:p>
                      <a:pPr algn="ctr" fontAlgn="ctr"/>
                      <a:r>
                        <a:rPr lang="en-IN" sz="1800" b="1" cap="all">
                          <a:effectLst/>
                          <a:latin typeface="Palatino Linotype" panose="02040502050505030304" pitchFamily="18" charset="0"/>
                        </a:rPr>
                        <a:t>TRUNCATE</a:t>
                      </a:r>
                    </a:p>
                  </a:txBody>
                  <a:tcPr marL="32047" marR="32047" marT="32047" marB="32047" anchor="ctr"/>
                </a:tc>
                <a:extLst>
                  <a:ext uri="{0D108BD9-81ED-4DB2-BD59-A6C34878D82A}">
                    <a16:rowId xmlns:a16="http://schemas.microsoft.com/office/drawing/2014/main" val="788828540"/>
                  </a:ext>
                </a:extLst>
              </a:tr>
              <a:tr h="410193">
                <a:tc>
                  <a:txBody>
                    <a:bodyPr/>
                    <a:lstStyle/>
                    <a:p>
                      <a:pPr algn="l" fontAlgn="t"/>
                      <a:r>
                        <a:rPr lang="en-US" sz="1800" dirty="0">
                          <a:effectLst/>
                          <a:latin typeface="Palatino Linotype" panose="02040502050505030304" pitchFamily="18" charset="0"/>
                        </a:rPr>
                        <a:t>You can specify the tuple that you want to delete.</a:t>
                      </a:r>
                    </a:p>
                  </a:txBody>
                  <a:tcPr marL="32047" marR="32047" marT="32047" marB="32047"/>
                </a:tc>
                <a:tc>
                  <a:txBody>
                    <a:bodyPr/>
                    <a:lstStyle/>
                    <a:p>
                      <a:pPr algn="l" fontAlgn="t"/>
                      <a:r>
                        <a:rPr lang="en-US" sz="1800" dirty="0">
                          <a:effectLst/>
                          <a:latin typeface="Palatino Linotype" panose="02040502050505030304" pitchFamily="18" charset="0"/>
                        </a:rPr>
                        <a:t>It deletes all the tuples from a relation.</a:t>
                      </a:r>
                    </a:p>
                  </a:txBody>
                  <a:tcPr marL="32047" marR="32047" marT="32047" marB="32047"/>
                </a:tc>
                <a:extLst>
                  <a:ext uri="{0D108BD9-81ED-4DB2-BD59-A6C34878D82A}">
                    <a16:rowId xmlns:a16="http://schemas.microsoft.com/office/drawing/2014/main" val="3098090292"/>
                  </a:ext>
                </a:extLst>
              </a:tr>
              <a:tr h="612662">
                <a:tc>
                  <a:txBody>
                    <a:bodyPr/>
                    <a:lstStyle/>
                    <a:p>
                      <a:pPr algn="l" fontAlgn="t"/>
                      <a:r>
                        <a:rPr lang="en-IN" sz="1800" dirty="0">
                          <a:effectLst/>
                          <a:latin typeface="Palatino Linotype" panose="02040502050505030304" pitchFamily="18" charset="0"/>
                        </a:rPr>
                        <a:t>DELETE is a Data Manipulation Language command.</a:t>
                      </a:r>
                    </a:p>
                  </a:txBody>
                  <a:tcPr marL="32047" marR="32047" marT="32047" marB="32047"/>
                </a:tc>
                <a:tc>
                  <a:txBody>
                    <a:bodyPr/>
                    <a:lstStyle/>
                    <a:p>
                      <a:pPr algn="l" fontAlgn="t"/>
                      <a:r>
                        <a:rPr lang="en-IN" sz="1800" dirty="0">
                          <a:effectLst/>
                          <a:latin typeface="Palatino Linotype" panose="02040502050505030304" pitchFamily="18" charset="0"/>
                        </a:rPr>
                        <a:t>TRUNCATE is a Data Definition Language command.</a:t>
                      </a:r>
                    </a:p>
                  </a:txBody>
                  <a:tcPr marL="32047" marR="32047" marT="32047" marB="32047"/>
                </a:tc>
                <a:extLst>
                  <a:ext uri="{0D108BD9-81ED-4DB2-BD59-A6C34878D82A}">
                    <a16:rowId xmlns:a16="http://schemas.microsoft.com/office/drawing/2014/main" val="832143257"/>
                  </a:ext>
                </a:extLst>
              </a:tr>
              <a:tr h="525560">
                <a:tc>
                  <a:txBody>
                    <a:bodyPr/>
                    <a:lstStyle/>
                    <a:p>
                      <a:pPr algn="l" fontAlgn="t"/>
                      <a:r>
                        <a:rPr lang="en-US" sz="1800" dirty="0">
                          <a:effectLst/>
                          <a:latin typeface="Palatino Linotype" panose="02040502050505030304" pitchFamily="18" charset="0"/>
                        </a:rPr>
                        <a:t>DELETE command can have WHERE clause.</a:t>
                      </a:r>
                    </a:p>
                  </a:txBody>
                  <a:tcPr marL="32047" marR="32047" marT="32047" marB="32047"/>
                </a:tc>
                <a:tc>
                  <a:txBody>
                    <a:bodyPr/>
                    <a:lstStyle/>
                    <a:p>
                      <a:pPr algn="l" fontAlgn="t"/>
                      <a:r>
                        <a:rPr lang="en-US" sz="1800" dirty="0">
                          <a:effectLst/>
                          <a:latin typeface="Palatino Linotype" panose="02040502050505030304" pitchFamily="18" charset="0"/>
                        </a:rPr>
                        <a:t>TRUNCATE command do not have WHERE clause.</a:t>
                      </a:r>
                    </a:p>
                  </a:txBody>
                  <a:tcPr marL="32047" marR="32047" marT="32047" marB="32047"/>
                </a:tc>
                <a:extLst>
                  <a:ext uri="{0D108BD9-81ED-4DB2-BD59-A6C34878D82A}">
                    <a16:rowId xmlns:a16="http://schemas.microsoft.com/office/drawing/2014/main" val="3469526371"/>
                  </a:ext>
                </a:extLst>
              </a:tr>
              <a:tr h="640927">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47" marR="32047" marT="32047" marB="32047"/>
                </a:tc>
                <a:tc>
                  <a:txBody>
                    <a:bodyPr/>
                    <a:lstStyle/>
                    <a:p>
                      <a:pPr algn="l" fontAlgn="t"/>
                      <a:r>
                        <a:rPr lang="en-US" sz="1800" dirty="0">
                          <a:effectLst/>
                          <a:latin typeface="Palatino Linotype" panose="02040502050505030304" pitchFamily="18" charset="0"/>
                        </a:rPr>
                        <a:t>TRUNCATE command does not activate the triggers to fire.</a:t>
                      </a:r>
                    </a:p>
                  </a:txBody>
                  <a:tcPr marL="32047" marR="32047" marT="32047" marB="32047"/>
                </a:tc>
                <a:extLst>
                  <a:ext uri="{0D108BD9-81ED-4DB2-BD59-A6C34878D82A}">
                    <a16:rowId xmlns:a16="http://schemas.microsoft.com/office/drawing/2014/main" val="1131930068"/>
                  </a:ext>
                </a:extLst>
              </a:tr>
              <a:tr h="612662">
                <a:tc>
                  <a:txBody>
                    <a:bodyPr/>
                    <a:lstStyle/>
                    <a:p>
                      <a:pPr algn="l" fontAlgn="t"/>
                      <a:r>
                        <a:rPr lang="en-US" sz="1800" dirty="0">
                          <a:effectLst/>
                          <a:latin typeface="Palatino Linotype" panose="02040502050505030304" pitchFamily="18" charset="0"/>
                        </a:rPr>
                        <a:t>DELETE command eliminate the tuples one-by-one.</a:t>
                      </a:r>
                    </a:p>
                  </a:txBody>
                  <a:tcPr marL="32047" marR="32047" marT="32047" marB="32047"/>
                </a:tc>
                <a:tc>
                  <a:txBody>
                    <a:bodyPr/>
                    <a:lstStyle/>
                    <a:p>
                      <a:pPr algn="l" fontAlgn="t"/>
                      <a:r>
                        <a:rPr lang="en-US" sz="1800" dirty="0">
                          <a:effectLst/>
                          <a:latin typeface="Palatino Linotype" panose="02040502050505030304" pitchFamily="18" charset="0"/>
                        </a:rPr>
                        <a:t>TRUNCATE delete the entire data page containing the tuples.</a:t>
                      </a:r>
                    </a:p>
                  </a:txBody>
                  <a:tcPr marL="32047" marR="32047" marT="32047" marB="32047"/>
                </a:tc>
                <a:extLst>
                  <a:ext uri="{0D108BD9-81ED-4DB2-BD59-A6C34878D82A}">
                    <a16:rowId xmlns:a16="http://schemas.microsoft.com/office/drawing/2014/main" val="1973152838"/>
                  </a:ext>
                </a:extLst>
              </a:tr>
              <a:tr h="612662">
                <a:tc>
                  <a:txBody>
                    <a:bodyPr/>
                    <a:lstStyle/>
                    <a:p>
                      <a:pPr algn="l" fontAlgn="t"/>
                      <a:r>
                        <a:rPr lang="en-US" sz="1800">
                          <a:effectLst/>
                          <a:latin typeface="Palatino Linotype" panose="02040502050505030304" pitchFamily="18" charset="0"/>
                        </a:rPr>
                        <a:t>DELETE command lock the row/tuple before deleteing it.</a:t>
                      </a:r>
                    </a:p>
                  </a:txBody>
                  <a:tcPr marL="32047" marR="32047" marT="32047" marB="32047"/>
                </a:tc>
                <a:tc>
                  <a:txBody>
                    <a:bodyPr/>
                    <a:lstStyle/>
                    <a:p>
                      <a:pPr algn="l" fontAlgn="t"/>
                      <a:r>
                        <a:rPr lang="en-US" sz="1800" dirty="0">
                          <a:effectLst/>
                          <a:latin typeface="Palatino Linotype" panose="02040502050505030304" pitchFamily="18" charset="0"/>
                        </a:rPr>
                        <a:t>TRUNCATE command lock data page before </a:t>
                      </a:r>
                      <a:r>
                        <a:rPr lang="en-US" sz="1800" dirty="0" err="1">
                          <a:effectLst/>
                          <a:latin typeface="Palatino Linotype" panose="02040502050505030304" pitchFamily="18" charset="0"/>
                        </a:rPr>
                        <a:t>deleteing</a:t>
                      </a:r>
                      <a:r>
                        <a:rPr lang="en-US" sz="1800" dirty="0">
                          <a:effectLst/>
                          <a:latin typeface="Palatino Linotype" panose="02040502050505030304" pitchFamily="18" charset="0"/>
                        </a:rPr>
                        <a:t> table data.</a:t>
                      </a:r>
                    </a:p>
                  </a:txBody>
                  <a:tcPr marL="32047" marR="32047" marT="32047" marB="32047"/>
                </a:tc>
                <a:extLst>
                  <a:ext uri="{0D108BD9-81ED-4DB2-BD59-A6C34878D82A}">
                    <a16:rowId xmlns:a16="http://schemas.microsoft.com/office/drawing/2014/main" val="240027574"/>
                  </a:ext>
                </a:extLst>
              </a:tr>
              <a:tr h="612662">
                <a:tc>
                  <a:txBody>
                    <a:bodyPr/>
                    <a:lstStyle/>
                    <a:p>
                      <a:pPr algn="l" fontAlgn="t"/>
                      <a:r>
                        <a:rPr lang="en-US" sz="1800" dirty="0">
                          <a:effectLst/>
                          <a:latin typeface="Palatino Linotype" panose="02040502050505030304" pitchFamily="18" charset="0"/>
                        </a:rPr>
                        <a:t>DELETE command acts slower as compared to TRUNCATE.</a:t>
                      </a:r>
                    </a:p>
                  </a:txBody>
                  <a:tcPr marL="32047" marR="32047" marT="32047" marB="32047"/>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47" marR="32047" marT="32047" marB="32047"/>
                </a:tc>
                <a:extLst>
                  <a:ext uri="{0D108BD9-81ED-4DB2-BD59-A6C34878D82A}">
                    <a16:rowId xmlns:a16="http://schemas.microsoft.com/office/drawing/2014/main" val="777299487"/>
                  </a:ext>
                </a:extLst>
              </a:tr>
              <a:tr h="612662">
                <a:tc>
                  <a:txBody>
                    <a:bodyPr/>
                    <a:lstStyle/>
                    <a:p>
                      <a:pPr algn="l" fontAlgn="t"/>
                      <a:r>
                        <a:rPr lang="en-US" sz="1800">
                          <a:effectLst/>
                          <a:latin typeface="Palatino Linotype" panose="02040502050505030304" pitchFamily="18" charset="0"/>
                        </a:rPr>
                        <a:t>DELETE records transaction log for each deleted tuple.</a:t>
                      </a:r>
                    </a:p>
                  </a:txBody>
                  <a:tcPr marL="32047" marR="32047" marT="32047" marB="32047"/>
                </a:tc>
                <a:tc>
                  <a:txBody>
                    <a:bodyPr/>
                    <a:lstStyle/>
                    <a:p>
                      <a:pPr algn="l" fontAlgn="t"/>
                      <a:r>
                        <a:rPr lang="en-US" sz="1800" dirty="0">
                          <a:effectLst/>
                          <a:latin typeface="Palatino Linotype" panose="02040502050505030304" pitchFamily="18" charset="0"/>
                        </a:rPr>
                        <a:t>TRUNCATE record transaction log for each deleted data page.</a:t>
                      </a:r>
                    </a:p>
                  </a:txBody>
                  <a:tcPr marL="32047" marR="32047" marT="32047" marB="32047"/>
                </a:tc>
                <a:extLst>
                  <a:ext uri="{0D108BD9-81ED-4DB2-BD59-A6C34878D82A}">
                    <a16:rowId xmlns:a16="http://schemas.microsoft.com/office/drawing/2014/main" val="1580569957"/>
                  </a:ext>
                </a:extLst>
              </a:tr>
              <a:tr h="612662">
                <a:tc>
                  <a:txBody>
                    <a:bodyPr/>
                    <a:lstStyle/>
                    <a:p>
                      <a:pPr algn="l" fontAlgn="t"/>
                      <a:r>
                        <a:rPr lang="en-US" sz="1800" dirty="0">
                          <a:effectLst/>
                          <a:latin typeface="Palatino Linotype" panose="02040502050505030304" pitchFamily="18" charset="0"/>
                        </a:rPr>
                        <a:t>DELETE command can be followed either by COMMIT or ROLLBACK.</a:t>
                      </a:r>
                    </a:p>
                  </a:txBody>
                  <a:tcPr marL="32047" marR="32047" marT="32047" marB="32047"/>
                </a:tc>
                <a:tc>
                  <a:txBody>
                    <a:bodyPr/>
                    <a:lstStyle/>
                    <a:p>
                      <a:pPr algn="l" fontAlgn="t"/>
                      <a:r>
                        <a:rPr lang="en-US" sz="1800" dirty="0">
                          <a:effectLst/>
                          <a:latin typeface="Palatino Linotype" panose="02040502050505030304" pitchFamily="18" charset="0"/>
                        </a:rPr>
                        <a:t>TRUNCATE command can't be ROLLBACK.</a:t>
                      </a:r>
                    </a:p>
                  </a:txBody>
                  <a:tcPr marL="32047" marR="32047" marT="32047" marB="32047"/>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3413623124"/>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5606"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pic>
        <p:nvPicPr>
          <p:cNvPr id="4" name="Picture 3">
            <a:extLst>
              <a:ext uri="{FF2B5EF4-FFF2-40B4-BE49-F238E27FC236}">
                <a16:creationId xmlns:a16="http://schemas.microsoft.com/office/drawing/2014/main" id="{5AB813E9-975F-4CF0-930E-1E72A3C02F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35FFA7E3-E50A-4C3A-A81A-DBCDFE1AE5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52CBB722-0E9D-4DA7-BBF2-5EF0553DF84B}"/>
              </a:ext>
            </a:extLst>
          </p:cNvPr>
          <p:cNvSpPr/>
          <p:nvPr/>
        </p:nvSpPr>
        <p:spPr>
          <a:xfrm>
            <a:off x="406574"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Tree>
    <p:extLst>
      <p:ext uri="{BB962C8B-B14F-4D97-AF65-F5344CB8AC3E}">
        <p14:creationId xmlns:p14="http://schemas.microsoft.com/office/powerpoint/2010/main" val="3376284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3769"/>
            <a:ext cx="8838049" cy="83809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0942" y="2957751"/>
            <a:ext cx="8152338" cy="3405978"/>
          </a:xfrm>
          <a:prstGeom prst="rect">
            <a:avLst/>
          </a:prstGeom>
        </p:spPr>
      </p:pic>
      <p:pic>
        <p:nvPicPr>
          <p:cNvPr id="3" name="Picture 2">
            <a:extLst>
              <a:ext uri="{FF2B5EF4-FFF2-40B4-BE49-F238E27FC236}">
                <a16:creationId xmlns:a16="http://schemas.microsoft.com/office/drawing/2014/main" id="{091004F9-FD72-4B32-B03E-9D20066AC3A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69E5F9E1-5CF1-4AD5-A961-E5C23C6CDE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35374328"/>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AB813E9-975F-4CF0-930E-1E72A3C02F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35FFA7E3-E50A-4C3A-A81A-DBCDFE1AE5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id="{6D907C83-9545-4A1D-8508-2493CF6AA8A2}"/>
              </a:ext>
            </a:extLst>
          </p:cNvPr>
          <p:cNvSpPr/>
          <p:nvPr/>
        </p:nvSpPr>
        <p:spPr>
          <a:xfrm>
            <a:off x="262558" y="838202"/>
            <a:ext cx="10327864"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1439" y="1619508"/>
            <a:ext cx="8570071" cy="369332"/>
          </a:xfrm>
          <a:prstGeom prst="rect">
            <a:avLst/>
          </a:prstGeom>
          <a:noFill/>
        </p:spPr>
        <p:txBody>
          <a:bodyPr wrap="square">
            <a:spAutoFit/>
          </a:bodyPr>
          <a:lstStyle/>
          <a:p>
            <a:r>
              <a:rPr lang="en-US" b="0" i="0" dirty="0">
                <a:solidFill>
                  <a:srgbClr val="0077AA"/>
                </a:solidFill>
                <a:effectLst/>
                <a:latin typeface="Segoe UI" panose="020B0502040204020203" pitchFamily="34" charset="0"/>
                <a:cs typeface="Segoe UI" panose="020B0502040204020203" pitchFamily="34" charset="0"/>
              </a:rPr>
              <a:t>TABLE</a:t>
            </a:r>
            <a:r>
              <a:rPr lang="en-US" b="0" i="0" dirty="0">
                <a:solidFill>
                  <a:srgbClr val="000000"/>
                </a:solidFill>
                <a:effectLst/>
                <a:latin typeface="Segoe UI" panose="020B0502040204020203" pitchFamily="34" charset="0"/>
                <a:cs typeface="Segoe UI" panose="020B0502040204020203" pitchFamily="34" charset="0"/>
              </a:rPr>
              <a:t> </a:t>
            </a:r>
            <a:r>
              <a:rPr lang="en-US" b="0" dirty="0">
                <a:solidFill>
                  <a:srgbClr val="000000"/>
                </a:solidFill>
                <a:effectLst/>
                <a:latin typeface="Segoe UI" panose="020B0502040204020203" pitchFamily="34" charset="0"/>
                <a:cs typeface="Segoe UI" panose="020B0502040204020203" pitchFamily="34" charset="0"/>
              </a:rPr>
              <a:t>tbl_name </a:t>
            </a:r>
            <a:r>
              <a:rPr lang="en-US" b="0" i="0" dirty="0">
                <a:solidFill>
                  <a:srgbClr val="999999"/>
                </a:solidFill>
                <a:effectLst/>
                <a:latin typeface="Segoe UI" panose="020B0502040204020203" pitchFamily="34" charset="0"/>
                <a:cs typeface="Segoe UI" panose="020B0502040204020203" pitchFamily="34" charset="0"/>
              </a:rPr>
              <a:t>[</a:t>
            </a:r>
            <a:r>
              <a:rPr lang="en-US" b="0" i="0" dirty="0">
                <a:solidFill>
                  <a:srgbClr val="0077AA"/>
                </a:solidFill>
                <a:effectLst/>
                <a:latin typeface="Segoe UI" panose="020B0502040204020203" pitchFamily="34" charset="0"/>
                <a:cs typeface="Segoe UI" panose="020B0502040204020203" pitchFamily="34" charset="0"/>
              </a:rPr>
              <a:t>ORDER</a:t>
            </a:r>
            <a:r>
              <a:rPr lang="en-US" b="0" i="0" dirty="0">
                <a:solidFill>
                  <a:srgbClr val="000000"/>
                </a:solidFill>
                <a:effectLst/>
                <a:latin typeface="Segoe UI" panose="020B0502040204020203" pitchFamily="34" charset="0"/>
                <a:cs typeface="Segoe UI" panose="020B0502040204020203" pitchFamily="34" charset="0"/>
              </a:rPr>
              <a:t> </a:t>
            </a:r>
            <a:r>
              <a:rPr lang="en-US" b="0" i="0" dirty="0">
                <a:solidFill>
                  <a:srgbClr val="0077AA"/>
                </a:solidFill>
                <a:effectLst/>
                <a:latin typeface="Segoe UI" panose="020B0502040204020203" pitchFamily="34" charset="0"/>
                <a:cs typeface="Segoe UI" panose="020B0502040204020203" pitchFamily="34" charset="0"/>
              </a:rPr>
              <a:t>BY</a:t>
            </a:r>
            <a:r>
              <a:rPr lang="en-US" b="0" i="0" dirty="0">
                <a:solidFill>
                  <a:srgbClr val="000000"/>
                </a:solidFill>
                <a:effectLst/>
                <a:latin typeface="Segoe UI" panose="020B0502040204020203" pitchFamily="34" charset="0"/>
                <a:cs typeface="Segoe UI" panose="020B0502040204020203" pitchFamily="34" charset="0"/>
              </a:rPr>
              <a:t> </a:t>
            </a:r>
            <a:r>
              <a:rPr lang="en-US" b="0" dirty="0">
                <a:solidFill>
                  <a:srgbClr val="000000"/>
                </a:solidFill>
                <a:effectLst/>
                <a:latin typeface="Segoe UI" panose="020B0502040204020203" pitchFamily="34" charset="0"/>
                <a:cs typeface="Segoe UI" panose="020B0502040204020203" pitchFamily="34" charset="0"/>
              </a:rPr>
              <a:t>column_name</a:t>
            </a:r>
            <a:r>
              <a:rPr lang="en-US" b="0" i="0" dirty="0">
                <a:solidFill>
                  <a:srgbClr val="999999"/>
                </a:solidFill>
                <a:effectLst/>
                <a:latin typeface="Segoe UI" panose="020B0502040204020203" pitchFamily="34" charset="0"/>
                <a:cs typeface="Segoe UI" panose="020B0502040204020203" pitchFamily="34" charset="0"/>
              </a:rPr>
              <a:t>]</a:t>
            </a:r>
            <a:r>
              <a:rPr lang="en-US" b="0" i="0" dirty="0">
                <a:solidFill>
                  <a:srgbClr val="000000"/>
                </a:solidFill>
                <a:effectLst/>
                <a:latin typeface="Segoe UI" panose="020B0502040204020203" pitchFamily="34" charset="0"/>
                <a:cs typeface="Segoe UI" panose="020B0502040204020203" pitchFamily="34" charset="0"/>
              </a:rPr>
              <a:t> </a:t>
            </a:r>
            <a:r>
              <a:rPr lang="en-US" b="0" i="0" dirty="0">
                <a:solidFill>
                  <a:srgbClr val="999999"/>
                </a:solidFill>
                <a:effectLst/>
                <a:latin typeface="Segoe UI" panose="020B0502040204020203" pitchFamily="34" charset="0"/>
                <a:cs typeface="Segoe UI" panose="020B0502040204020203" pitchFamily="34" charset="0"/>
              </a:rPr>
              <a:t>[</a:t>
            </a:r>
            <a:r>
              <a:rPr lang="en-US" b="0" i="0" dirty="0">
                <a:solidFill>
                  <a:srgbClr val="0077AA"/>
                </a:solidFill>
                <a:effectLst/>
                <a:latin typeface="Segoe UI" panose="020B0502040204020203" pitchFamily="34" charset="0"/>
                <a:cs typeface="Segoe UI" panose="020B0502040204020203" pitchFamily="34" charset="0"/>
              </a:rPr>
              <a:t>LIMIT</a:t>
            </a:r>
            <a:r>
              <a:rPr lang="en-US" b="0" i="0" dirty="0">
                <a:solidFill>
                  <a:srgbClr val="000000"/>
                </a:solidFill>
                <a:effectLst/>
                <a:latin typeface="Segoe UI" panose="020B0502040204020203" pitchFamily="34" charset="0"/>
                <a:cs typeface="Segoe UI" panose="020B0502040204020203" pitchFamily="34" charset="0"/>
              </a:rPr>
              <a:t> </a:t>
            </a:r>
            <a:r>
              <a:rPr lang="en-US" b="0" dirty="0">
                <a:solidFill>
                  <a:srgbClr val="000000"/>
                </a:solidFill>
                <a:effectLst/>
                <a:latin typeface="Segoe UI" panose="020B0502040204020203" pitchFamily="34" charset="0"/>
                <a:cs typeface="Segoe UI" panose="020B0502040204020203" pitchFamily="34" charset="0"/>
              </a:rPr>
              <a:t>number</a:t>
            </a:r>
            <a:r>
              <a:rPr lang="en-US" b="0" i="0" dirty="0">
                <a:solidFill>
                  <a:srgbClr val="000000"/>
                </a:solidFill>
                <a:effectLst/>
                <a:latin typeface="Segoe UI" panose="020B0502040204020203" pitchFamily="34" charset="0"/>
                <a:cs typeface="Segoe UI" panose="020B0502040204020203" pitchFamily="34" charset="0"/>
              </a:rPr>
              <a:t> </a:t>
            </a:r>
            <a:r>
              <a:rPr lang="en-US" b="0" i="0" dirty="0">
                <a:solidFill>
                  <a:srgbClr val="999999"/>
                </a:solidFill>
                <a:effectLst/>
                <a:latin typeface="Segoe UI" panose="020B0502040204020203" pitchFamily="34" charset="0"/>
                <a:cs typeface="Segoe UI" panose="020B0502040204020203" pitchFamily="34" charset="0"/>
              </a:rPr>
              <a:t>[</a:t>
            </a:r>
            <a:r>
              <a:rPr lang="en-US" b="0" i="0" dirty="0">
                <a:solidFill>
                  <a:srgbClr val="0077AA"/>
                </a:solidFill>
                <a:effectLst/>
                <a:latin typeface="Segoe UI" panose="020B0502040204020203" pitchFamily="34" charset="0"/>
                <a:cs typeface="Segoe UI" panose="020B0502040204020203" pitchFamily="34" charset="0"/>
              </a:rPr>
              <a:t>OFFSET</a:t>
            </a:r>
            <a:r>
              <a:rPr lang="en-US" b="0" i="0" dirty="0">
                <a:solidFill>
                  <a:srgbClr val="000000"/>
                </a:solidFill>
                <a:effectLst/>
                <a:latin typeface="Segoe UI" panose="020B0502040204020203" pitchFamily="34" charset="0"/>
                <a:cs typeface="Segoe UI" panose="020B0502040204020203" pitchFamily="34" charset="0"/>
              </a:rPr>
              <a:t> </a:t>
            </a:r>
            <a:r>
              <a:rPr lang="en-US" b="0" dirty="0">
                <a:solidFill>
                  <a:srgbClr val="000000"/>
                </a:solidFill>
                <a:effectLst/>
                <a:latin typeface="Segoe UI" panose="020B0502040204020203" pitchFamily="34" charset="0"/>
                <a:cs typeface="Segoe UI" panose="020B0502040204020203" pitchFamily="34" charset="0"/>
              </a:rPr>
              <a:t>number</a:t>
            </a:r>
            <a:r>
              <a:rPr lang="en-US" b="0" i="0" dirty="0">
                <a:solidFill>
                  <a:srgbClr val="999999"/>
                </a:solidFill>
                <a:effectLst/>
                <a:latin typeface="Segoe UI" panose="020B0502040204020203" pitchFamily="34" charset="0"/>
                <a:cs typeface="Segoe UI" panose="020B0502040204020203" pitchFamily="34" charset="0"/>
              </a:rPr>
              <a:t>]]</a:t>
            </a:r>
            <a:endParaRPr lang="en-IN" dirty="0">
              <a:latin typeface="Segoe UI" panose="020B0502040204020203" pitchFamily="34" charset="0"/>
              <a:cs typeface="Segoe UI" panose="020B0502040204020203" pitchFamily="34" charset="0"/>
            </a:endParaRPr>
          </a:p>
        </p:txBody>
      </p:sp>
      <p:sp>
        <p:nvSpPr>
          <p:cNvPr id="17" name="Rectangle 16">
            <a:extLst>
              <a:ext uri="{FF2B5EF4-FFF2-40B4-BE49-F238E27FC236}">
                <a16:creationId xmlns:a16="http://schemas.microsoft.com/office/drawing/2014/main" id="{66B5B61F-E1E9-4705-9BE6-C35128CA7ADF}"/>
              </a:ext>
            </a:extLst>
          </p:cNvPr>
          <p:cNvSpPr/>
          <p:nvPr/>
        </p:nvSpPr>
        <p:spPr>
          <a:xfrm>
            <a:off x="261439" y="2708920"/>
            <a:ext cx="10031467"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2;</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2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1, 2;</a:t>
            </a:r>
          </a:p>
        </p:txBody>
      </p:sp>
      <p:sp>
        <p:nvSpPr>
          <p:cNvPr id="19" name="Rectangle 18">
            <a:extLst>
              <a:ext uri="{FF2B5EF4-FFF2-40B4-BE49-F238E27FC236}">
                <a16:creationId xmlns:a16="http://schemas.microsoft.com/office/drawing/2014/main" id="{DA34781D-7BB6-46FA-8625-8E9C840EE428}"/>
              </a:ext>
            </a:extLst>
          </p:cNvPr>
          <p:cNvSpPr/>
          <p:nvPr/>
        </p:nvSpPr>
        <p:spPr>
          <a:xfrm>
            <a:off x="1524596" y="3"/>
            <a:ext cx="9142810" cy="584775"/>
          </a:xfrm>
          <a:prstGeom prst="rect">
            <a:avLst/>
          </a:prstGeom>
          <a:noFill/>
        </p:spPr>
        <p:txBody>
          <a:bodyPr wrap="square">
            <a:spAutoFit/>
          </a:bodyPr>
          <a:lstStyle/>
          <a:p>
            <a:pPr algn="r"/>
            <a:r>
              <a:rPr lang="en-US" sz="3200" b="1" i="1" dirty="0">
                <a:latin typeface="Arial" pitchFamily="34" charset="0"/>
                <a:cs typeface="Arial" pitchFamily="34" charset="0"/>
              </a:rPr>
              <a:t>TABLE statement</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5606"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0930" y="3356992"/>
            <a:ext cx="4968552" cy="1200329"/>
          </a:xfrm>
          <a:prstGeom prst="rect">
            <a:avLst/>
          </a:prstGeom>
        </p:spPr>
        <p:txBody>
          <a:bodyPr wrap="square">
            <a:spAutoFit/>
          </a:bodyPr>
          <a:lstStyle/>
          <a:p>
            <a:r>
              <a:rPr lang="en-IN" sz="2400" dirty="0">
                <a:solidFill>
                  <a:srgbClr val="006C86"/>
                </a:solidFill>
              </a:rPr>
              <a:t>SELECT</a:t>
            </a:r>
            <a:r>
              <a:rPr lang="en-IN" sz="2400" dirty="0"/>
              <a:t> what_to_select</a:t>
            </a:r>
          </a:p>
          <a:p>
            <a:r>
              <a:rPr lang="en-IN" sz="2400" dirty="0">
                <a:solidFill>
                  <a:srgbClr val="006C86"/>
                </a:solidFill>
              </a:rPr>
              <a:t>FROM</a:t>
            </a:r>
            <a:r>
              <a:rPr lang="en-IN" sz="2400" dirty="0"/>
              <a:t> which_table</a:t>
            </a:r>
          </a:p>
          <a:p>
            <a:r>
              <a:rPr lang="en-IN" sz="2400" dirty="0">
                <a:solidFill>
                  <a:srgbClr val="006C86"/>
                </a:solidFill>
              </a:rPr>
              <a:t>WHERE</a:t>
            </a:r>
            <a:r>
              <a:rPr lang="en-IN" sz="2400" dirty="0"/>
              <a:t> conditions_to_satisfy;</a:t>
            </a:r>
          </a:p>
        </p:txBody>
      </p:sp>
      <p:pic>
        <p:nvPicPr>
          <p:cNvPr id="4" name="Picture 3">
            <a:extLst>
              <a:ext uri="{FF2B5EF4-FFF2-40B4-BE49-F238E27FC236}">
                <a16:creationId xmlns:a16="http://schemas.microsoft.com/office/drawing/2014/main" id="{5AB813E9-975F-4CF0-930E-1E72A3C02F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35FFA7E3-E50A-4C3A-A81A-DBCDFE1AE5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71191125"/>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406574" y="1263829"/>
            <a:ext cx="10417202" cy="400110"/>
          </a:xfrm>
          <a:prstGeom prst="rect">
            <a:avLst/>
          </a:prstGeom>
        </p:spPr>
        <p:txBody>
          <a:bodyPr wrap="square">
            <a:spAutoFit/>
          </a:bodyPr>
          <a:lstStyle/>
          <a:p>
            <a:r>
              <a:rPr lang="en-US" sz="2000" dirty="0">
                <a:latin typeface="Palatino Linotype" panose="02040502050505030304" pitchFamily="18" charset="0"/>
                <a:cs typeface="Arial" pitchFamily="34" charset="0"/>
              </a:rPr>
              <a:t>The </a:t>
            </a:r>
            <a:r>
              <a:rPr lang="en-US" sz="2000" b="1" u="sng" dirty="0">
                <a:latin typeface="Palatino Linotype" panose="02040502050505030304" pitchFamily="18" charset="0"/>
                <a:cs typeface="Arial" pitchFamily="34" charset="0"/>
              </a:rPr>
              <a:t>SELECT</a:t>
            </a:r>
            <a:r>
              <a:rPr lang="en-US" sz="2000" dirty="0">
                <a:latin typeface="Palatino Linotype" panose="02040502050505030304" pitchFamily="18" charset="0"/>
                <a:cs typeface="Arial" pitchFamily="34" charset="0"/>
              </a:rPr>
              <a:t> statement retrieves or extracts data from tables in the database.</a:t>
            </a:r>
          </a:p>
        </p:txBody>
      </p:sp>
      <p:sp>
        <p:nvSpPr>
          <p:cNvPr id="4" name="Rectangle 3"/>
          <p:cNvSpPr/>
          <p:nvPr/>
        </p:nvSpPr>
        <p:spPr>
          <a:xfrm>
            <a:off x="406574" y="1848685"/>
            <a:ext cx="11305256" cy="3693319"/>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use one or more tables separated by comma to include various conditions using a WHERE clause, but WHERE clause is an optional part of SELECT command.</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fetch one or more fields in a single SELECT command.</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specify star (*) in place of fields. In this case, SELECT will return all the fields.</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specify any condition using WHERE clause.</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specify an offset using OFFSET from where SELECT will start returning records. By default offset is zero.</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limit the number of returns using LIMIT attribute.</a:t>
            </a:r>
          </a:p>
        </p:txBody>
      </p:sp>
      <p:pic>
        <p:nvPicPr>
          <p:cNvPr id="5" name="Picture 4">
            <a:extLst>
              <a:ext uri="{FF2B5EF4-FFF2-40B4-BE49-F238E27FC236}">
                <a16:creationId xmlns:a16="http://schemas.microsoft.com/office/drawing/2014/main" id="{B3983AB6-29A4-4839-AD3A-BBBF983015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CBDC7879-BD00-4AA8-9EA7-E702387F460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50737004"/>
      </p:ext>
    </p:extLst>
  </p:cSld>
  <p:clrMapOvr>
    <a:masterClrMapping/>
  </p:clrMapOvr>
  <p:transition/>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133322" y="1589544"/>
            <a:ext cx="7238058" cy="2308324"/>
          </a:xfrm>
          <a:prstGeom prst="rect">
            <a:avLst/>
          </a:prstGeom>
        </p:spPr>
        <p:txBody>
          <a:bodyPr wrap="square">
            <a:spAutoFit/>
          </a:bodyPr>
          <a:lstStyle/>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JOINING</a:t>
            </a:r>
          </a:p>
        </p:txBody>
      </p:sp>
      <p:pic>
        <p:nvPicPr>
          <p:cNvPr id="4" name="Picture 3">
            <a:extLst>
              <a:ext uri="{FF2B5EF4-FFF2-40B4-BE49-F238E27FC236}">
                <a16:creationId xmlns:a16="http://schemas.microsoft.com/office/drawing/2014/main" id="{E9339F3E-4F71-4986-A4E5-C7FB59A52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56516A8-1A73-418E-8AE0-C2587D5C26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53562861"/>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132" y="1143002"/>
            <a:ext cx="7923768"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445072775"/>
              </p:ext>
            </p:extLst>
          </p:nvPr>
        </p:nvGraphicFramePr>
        <p:xfrm>
          <a:off x="1904752"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pic>
        <p:nvPicPr>
          <p:cNvPr id="5" name="Picture 4">
            <a:extLst>
              <a:ext uri="{FF2B5EF4-FFF2-40B4-BE49-F238E27FC236}">
                <a16:creationId xmlns:a16="http://schemas.microsoft.com/office/drawing/2014/main" id="{F1A6A338-5189-4E30-B67A-9F0679ADEC3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1672F4A-4136-4BB1-8BB9-4F3F6435F97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69328289"/>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4" name="Rectangle 3"/>
          <p:cNvSpPr/>
          <p:nvPr/>
        </p:nvSpPr>
        <p:spPr>
          <a:xfrm>
            <a:off x="2057132" y="1143002"/>
            <a:ext cx="822852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extLst>
              <p:ext uri="{D42A27DB-BD31-4B8C-83A1-F6EECF244321}">
                <p14:modId xmlns:p14="http://schemas.microsoft.com/office/powerpoint/2010/main" val="2150228102"/>
              </p:ext>
            </p:extLst>
          </p:nvPr>
        </p:nvGraphicFramePr>
        <p:xfrm>
          <a:off x="1904752"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pic>
        <p:nvPicPr>
          <p:cNvPr id="6" name="Picture 5">
            <a:extLst>
              <a:ext uri="{FF2B5EF4-FFF2-40B4-BE49-F238E27FC236}">
                <a16:creationId xmlns:a16="http://schemas.microsoft.com/office/drawing/2014/main" id="{C86F2453-037D-4B4B-9C66-66C6DBEE125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0F78871-75DF-45E0-B662-573464EDA58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10191773"/>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132" y="1143003"/>
            <a:ext cx="8380909" cy="2431435"/>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a:p>
            <a:pPr marL="457200" indent="-457200">
              <a:lnSpc>
                <a:spcPct val="200000"/>
              </a:lnSpc>
            </a:pPr>
            <a:endParaRPr lang="en-US" sz="2400"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3253533753"/>
              </p:ext>
            </p:extLst>
          </p:nvPr>
        </p:nvGraphicFramePr>
        <p:xfrm>
          <a:off x="1676184" y="3048000"/>
          <a:ext cx="5638065" cy="2514600"/>
        </p:xfrm>
        <a:graphic>
          <a:graphicData uri="http://schemas.openxmlformats.org/drawingml/2006/table">
            <a:tbl>
              <a:tblPr>
                <a:tableStyleId>{BC89EF96-8CEA-46FF-86C4-4CE0E7609802}</a:tableStyleId>
              </a:tblPr>
              <a:tblGrid>
                <a:gridCol w="914280">
                  <a:extLst>
                    <a:ext uri="{9D8B030D-6E8A-4147-A177-3AD203B41FA5}">
                      <a16:colId xmlns:a16="http://schemas.microsoft.com/office/drawing/2014/main" val="20000"/>
                    </a:ext>
                  </a:extLst>
                </a:gridCol>
                <a:gridCol w="892792">
                  <a:extLst>
                    <a:ext uri="{9D8B030D-6E8A-4147-A177-3AD203B41FA5}">
                      <a16:colId xmlns:a16="http://schemas.microsoft.com/office/drawing/2014/main" val="20001"/>
                    </a:ext>
                  </a:extLst>
                </a:gridCol>
                <a:gridCol w="1011960">
                  <a:extLst>
                    <a:ext uri="{9D8B030D-6E8A-4147-A177-3AD203B41FA5}">
                      <a16:colId xmlns:a16="http://schemas.microsoft.com/office/drawing/2014/main" val="20002"/>
                    </a:ext>
                  </a:extLst>
                </a:gridCol>
                <a:gridCol w="1373375">
                  <a:extLst>
                    <a:ext uri="{9D8B030D-6E8A-4147-A177-3AD203B41FA5}">
                      <a16:colId xmlns:a16="http://schemas.microsoft.com/office/drawing/2014/main" val="20003"/>
                    </a:ext>
                  </a:extLst>
                </a:gridCol>
                <a:gridCol w="1445658">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1800" kern="1200" dirty="0">
                          <a:latin typeface="Cambria" pitchFamily="18" charset="0"/>
                        </a:rPr>
                        <a:t>EMPNO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ENAME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JOB</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HIREDATE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kern="1200" dirty="0">
                          <a:latin typeface="Cambria" pitchFamily="18" charset="0"/>
                        </a:rPr>
                        <a:t>1</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Saleel</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01-Jan-95</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kern="1200" dirty="0">
                          <a:latin typeface="Cambria" pitchFamily="18" charset="0"/>
                        </a:rPr>
                        <a:t>2</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Janhavi</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Sales</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20-Dec-94</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1800" kern="1200" dirty="0">
                          <a:latin typeface="Cambria" pitchFamily="18" charset="0"/>
                        </a:rPr>
                        <a:t>3</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Snehal</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21-May-97</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1800" kern="1200" dirty="0">
                          <a:latin typeface="Cambria" pitchFamily="18" charset="0"/>
                        </a:rPr>
                        <a:t>4</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Rahul</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Account</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30-Jul-97</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1800" kern="1200" dirty="0">
                          <a:latin typeface="Cambria" pitchFamily="18" charset="0"/>
                        </a:rPr>
                        <a:t>5</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Ketan</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Sales</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01-Jan-94</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30</a:t>
                      </a:r>
                      <a:endParaRPr kumimoji="0" lang="en-US" sz="18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2369059024"/>
              </p:ext>
            </p:extLst>
          </p:nvPr>
        </p:nvGraphicFramePr>
        <p:xfrm>
          <a:off x="7390438" y="3048000"/>
          <a:ext cx="3047603" cy="1308340"/>
        </p:xfrm>
        <a:graphic>
          <a:graphicData uri="http://schemas.openxmlformats.org/drawingml/2006/table">
            <a:tbl>
              <a:tblPr>
                <a:tableStyleId>{BC89EF96-8CEA-46FF-86C4-4CE0E7609802}</a:tableStyleId>
              </a:tblPr>
              <a:tblGrid>
                <a:gridCol w="1042600">
                  <a:extLst>
                    <a:ext uri="{9D8B030D-6E8A-4147-A177-3AD203B41FA5}">
                      <a16:colId xmlns:a16="http://schemas.microsoft.com/office/drawing/2014/main" val="20000"/>
                    </a:ext>
                  </a:extLst>
                </a:gridCol>
                <a:gridCol w="962401">
                  <a:extLst>
                    <a:ext uri="{9D8B030D-6E8A-4147-A177-3AD203B41FA5}">
                      <a16:colId xmlns:a16="http://schemas.microsoft.com/office/drawing/2014/main" val="20001"/>
                    </a:ext>
                  </a:extLst>
                </a:gridCol>
                <a:gridCol w="1042602">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LOC</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1800" kern="1200" dirty="0">
                          <a:latin typeface="Cambria" pitchFamily="18" charset="0"/>
                        </a:rPr>
                        <a:t>HRD</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PUNE</a:t>
                      </a:r>
                      <a:endParaRPr kumimoji="0" lang="en-US" sz="18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bl>
          </a:graphicData>
        </a:graphic>
      </p:graphicFrame>
      <p:pic>
        <p:nvPicPr>
          <p:cNvPr id="7" name="Picture 6">
            <a:extLst>
              <a:ext uri="{FF2B5EF4-FFF2-40B4-BE49-F238E27FC236}">
                <a16:creationId xmlns:a16="http://schemas.microsoft.com/office/drawing/2014/main" id="{C5A723E5-43E8-4093-A12C-D366C7FC77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99C26B19-F1DA-439B-B837-E80815BF4B2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65872458"/>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31280" y="1969258"/>
            <a:ext cx="8228529"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6" name="Rectangle 5"/>
          <p:cNvSpPr/>
          <p:nvPr/>
        </p:nvSpPr>
        <p:spPr>
          <a:xfrm>
            <a:off x="2209512" y="3962402"/>
            <a:ext cx="8304719"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5" name="Rectangle 14"/>
          <p:cNvSpPr/>
          <p:nvPr/>
        </p:nvSpPr>
        <p:spPr>
          <a:xfrm>
            <a:off x="2209514" y="1265225"/>
            <a:ext cx="4241315"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16" name="Rectangle 15"/>
          <p:cNvSpPr/>
          <p:nvPr/>
        </p:nvSpPr>
        <p:spPr>
          <a:xfrm>
            <a:off x="2209514" y="3257492"/>
            <a:ext cx="4241315"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6531" y="3882912"/>
            <a:ext cx="495300" cy="1492476"/>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Rectangle 18"/>
          <p:cNvSpPr/>
          <p:nvPr/>
        </p:nvSpPr>
        <p:spPr>
          <a:xfrm>
            <a:off x="3428554" y="4888468"/>
            <a:ext cx="1752372"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20" name="Left Brace 19"/>
          <p:cNvSpPr/>
          <p:nvPr/>
        </p:nvSpPr>
        <p:spPr>
          <a:xfrm rot="16200000">
            <a:off x="3637918" y="2223540"/>
            <a:ext cx="318757" cy="48156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959203" y="2590800"/>
            <a:ext cx="1752372"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a:t>
            </a:r>
          </a:p>
        </p:txBody>
      </p:sp>
      <p:pic>
        <p:nvPicPr>
          <p:cNvPr id="11" name="Picture 10">
            <a:extLst>
              <a:ext uri="{FF2B5EF4-FFF2-40B4-BE49-F238E27FC236}">
                <a16:creationId xmlns:a16="http://schemas.microsoft.com/office/drawing/2014/main" id="{F9E5DD00-7FAE-465C-BF1F-B6857A43CC2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A440DAF2-6966-4792-BC28-B0D5EA1BEE4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69567471"/>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5</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6DDC0F8A-415A-4CE4-98E7-C5BE277EFD3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20BE2CB2-28D2-43EC-AB29-B7241B3DD53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8946546"/>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04752" y="1371600"/>
            <a:ext cx="8457099" cy="369332"/>
          </a:xfrm>
          <a:prstGeom prst="rect">
            <a:avLst/>
          </a:prstGeom>
        </p:spPr>
        <p:txBody>
          <a:bodyPr wrap="square">
            <a:spAutoFit/>
          </a:bodyPr>
          <a:lstStyle/>
          <a:p>
            <a:pPr marL="342900" indent="-342900">
              <a:buFont typeface="Symbol" panose="05050102010706020507" pitchFamily="18" charset="2"/>
              <a:buChar char=""/>
            </a:pPr>
            <a:r>
              <a:rPr lang="en-IN" dirty="0">
                <a:latin typeface="Palatino Linotype" panose="02040502050505030304" pitchFamily="18" charset="0"/>
              </a:rPr>
              <a:t>Select with (WHERE, ORDER BY clause, and LIMIT)</a:t>
            </a:r>
            <a:endParaRPr lang="en-US" dirty="0">
              <a:latin typeface="Palatino Linotype" panose="0204050205050503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98024FE3-0534-43D1-A6C5-3C9AE84FD2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70E4858-6E69-4AF5-AD3B-7DF423BBDB6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263207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39402" y="758663"/>
            <a:ext cx="11926302" cy="430887"/>
          </a:xfrm>
          <a:prstGeom prst="rect">
            <a:avLst/>
          </a:prstGeom>
        </p:spPr>
        <p:txBody>
          <a:bodyPr wrap="square">
            <a:spAutoFit/>
          </a:bodyPr>
          <a:lstStyle/>
          <a:p>
            <a:r>
              <a:rPr lang="en-US" sz="2200" dirty="0">
                <a:latin typeface="Arial" pitchFamily="34" charset="0"/>
                <a:cs typeface="Arial" pitchFamily="34" charset="0"/>
              </a:rPr>
              <a:t>Data is any facts that can be recorded and that can be processed by a computer.</a:t>
            </a:r>
          </a:p>
        </p:txBody>
      </p:sp>
      <p:sp>
        <p:nvSpPr>
          <p:cNvPr id="4" name="TextBox 3"/>
          <p:cNvSpPr txBox="1"/>
          <p:nvPr/>
        </p:nvSpPr>
        <p:spPr>
          <a:xfrm>
            <a:off x="261373" y="1744476"/>
            <a:ext cx="9143825" cy="892436"/>
          </a:xfrm>
          <a:prstGeom prst="rect">
            <a:avLst/>
          </a:prstGeom>
          <a:noFill/>
        </p:spPr>
        <p:txBody>
          <a:bodyPr wrap="square" rtlCol="0">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Gill Sans MT (Body)"/>
                <a:cs typeface="Arial" panose="020B0604020202020204" pitchFamily="34" charset="0"/>
              </a:rPr>
              <a:t>:</a:t>
            </a:r>
          </a:p>
          <a:p>
            <a:endParaRPr lang="en-US" sz="800" dirty="0">
              <a:solidFill>
                <a:srgbClr val="FF0000"/>
              </a:solidFill>
              <a:latin typeface="Gill Sans MT (Body)"/>
              <a:cs typeface="Arial" panose="020B0604020202020204" pitchFamily="34" charset="0"/>
            </a:endParaRPr>
          </a:p>
          <a:p>
            <a:pPr marL="342866" indent="-342866">
              <a:buFont typeface="Arial" panose="020B0604020202020204" pitchFamily="34" charset="0"/>
              <a:buChar char="•"/>
            </a:pPr>
            <a:r>
              <a:rPr lang="en-US" dirty="0">
                <a:latin typeface="Arial" pitchFamily="34" charset="0"/>
                <a:cs typeface="Arial" pitchFamily="34" charset="0"/>
              </a:rPr>
              <a:t>Data can be in the form of </a:t>
            </a:r>
            <a:r>
              <a:rPr lang="en-US" sz="2000" dirty="0">
                <a:solidFill>
                  <a:srgbClr val="0070C0"/>
                </a:solidFill>
                <a:latin typeface="Arial" pitchFamily="34" charset="0"/>
                <a:cs typeface="Arial" pitchFamily="34" charset="0"/>
              </a:rPr>
              <a:t>Text </a:t>
            </a:r>
            <a:r>
              <a:rPr lang="en-US" dirty="0">
                <a:latin typeface="Arial" pitchFamily="34" charset="0"/>
                <a:cs typeface="Arial" pitchFamily="34" charset="0"/>
              </a:rPr>
              <a:t>data</a:t>
            </a:r>
            <a:r>
              <a:rPr lang="en-US" sz="2000" dirty="0">
                <a:latin typeface="Arial" pitchFamily="34" charset="0"/>
                <a:cs typeface="Arial" pitchFamily="34" charset="0"/>
              </a:rPr>
              <a:t> or </a:t>
            </a:r>
            <a:r>
              <a:rPr lang="en-US" sz="2000" dirty="0">
                <a:solidFill>
                  <a:srgbClr val="0070C0"/>
                </a:solidFill>
                <a:latin typeface="Arial" pitchFamily="34" charset="0"/>
                <a:cs typeface="Arial" pitchFamily="34" charset="0"/>
              </a:rPr>
              <a:t>Multimedia </a:t>
            </a:r>
            <a:r>
              <a:rPr lang="en-US" dirty="0">
                <a:latin typeface="Arial" pitchFamily="34" charset="0"/>
                <a:cs typeface="Arial" pitchFamily="34" charset="0"/>
              </a:rPr>
              <a:t>data.</a:t>
            </a:r>
          </a:p>
        </p:txBody>
      </p:sp>
      <p:sp>
        <p:nvSpPr>
          <p:cNvPr id="5" name="Rectangle 4"/>
          <p:cNvSpPr/>
          <p:nvPr/>
        </p:nvSpPr>
        <p:spPr>
          <a:xfrm>
            <a:off x="1524397" y="451"/>
            <a:ext cx="9141620" cy="584699"/>
          </a:xfrm>
          <a:prstGeom prst="rect">
            <a:avLst/>
          </a:prstGeom>
          <a:noFill/>
        </p:spPr>
        <p:txBody>
          <a:bodyPr wrap="square">
            <a:spAutoFit/>
          </a:bodyPr>
          <a:lstStyle/>
          <a:p>
            <a:pPr algn="r"/>
            <a:r>
              <a:rPr lang="en-IN" sz="3200" b="1" i="1" dirty="0">
                <a:latin typeface="Arial" pitchFamily="34" charset="0"/>
                <a:cs typeface="Arial" pitchFamily="34" charset="0"/>
              </a:rPr>
              <a:t>What is </a:t>
            </a:r>
            <a:r>
              <a:rPr lang="en-US" sz="3200" b="1" i="1" dirty="0">
                <a:latin typeface="Arial" pitchFamily="34" charset="0"/>
                <a:cs typeface="Arial" pitchFamily="34" charset="0"/>
              </a:rPr>
              <a:t>Data</a:t>
            </a:r>
            <a:r>
              <a:rPr lang="en-IN" sz="3200" b="1" i="1" dirty="0">
                <a:latin typeface="Arial" pitchFamily="34" charset="0"/>
                <a:cs typeface="Arial" pitchFamily="34" charset="0"/>
              </a:rPr>
              <a:t>?</a:t>
            </a:r>
            <a:r>
              <a:rPr lang="en-US" sz="3200" b="1" i="1" dirty="0">
                <a:latin typeface="Arial" pitchFamily="34" charset="0"/>
                <a:cs typeface="Arial" pitchFamily="34" charset="0"/>
              </a:rPr>
              <a:t> </a:t>
            </a:r>
            <a:r>
              <a:rPr lang="en-IN" sz="3200" b="1" i="1" dirty="0">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5172" y="2626356"/>
            <a:ext cx="3815927" cy="3972262"/>
          </a:xfrm>
          <a:prstGeom prst="rect">
            <a:avLst/>
          </a:prstGeom>
        </p:spPr>
      </p:pic>
      <p:pic>
        <p:nvPicPr>
          <p:cNvPr id="2" name="Picture 1">
            <a:extLst>
              <a:ext uri="{FF2B5EF4-FFF2-40B4-BE49-F238E27FC236}">
                <a16:creationId xmlns:a16="http://schemas.microsoft.com/office/drawing/2014/main" id="{0DFCA88A-23B6-4BD2-BAE3-4DBF40A3202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5C4036C1-16BF-44EF-A525-847A93D3A9E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TextBox 9">
            <a:extLst>
              <a:ext uri="{FF2B5EF4-FFF2-40B4-BE49-F238E27FC236}">
                <a16:creationId xmlns:a16="http://schemas.microsoft.com/office/drawing/2014/main" id="{E74D4B68-DEEA-49B0-8A2A-1B11A3237EEE}"/>
              </a:ext>
            </a:extLst>
          </p:cNvPr>
          <p:cNvSpPr txBox="1"/>
          <p:nvPr/>
        </p:nvSpPr>
        <p:spPr>
          <a:xfrm>
            <a:off x="261373" y="3161931"/>
            <a:ext cx="6096000" cy="1169551"/>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e.g.</a:t>
            </a:r>
          </a:p>
          <a:p>
            <a:endParaRPr lang="en-US" sz="700" dirty="0">
              <a:latin typeface="Arial" pitchFamily="34" charset="0"/>
              <a:cs typeface="Arial" pitchFamily="34" charset="0"/>
            </a:endParaRPr>
          </a:p>
          <a:p>
            <a:pPr marL="457154" indent="-457154">
              <a:buFont typeface="Arial" panose="020B0604020202020204" pitchFamily="34" charset="0"/>
              <a:buChar char="•"/>
            </a:pPr>
            <a:r>
              <a:rPr lang="en-US" sz="1800" dirty="0">
                <a:solidFill>
                  <a:srgbClr val="0070C0"/>
                </a:solidFill>
                <a:latin typeface="Arial" pitchFamily="34" charset="0"/>
                <a:cs typeface="Arial" pitchFamily="34" charset="0"/>
              </a:rPr>
              <a:t>number</a:t>
            </a:r>
            <a:r>
              <a:rPr lang="en-US" sz="1800" b="1" dirty="0">
                <a:solidFill>
                  <a:srgbClr val="0070C0"/>
                </a:solidFill>
                <a:latin typeface="Arial" pitchFamily="34" charset="0"/>
                <a:cs typeface="Arial" pitchFamily="34" charset="0"/>
              </a:rPr>
              <a:t>, </a:t>
            </a:r>
            <a:r>
              <a:rPr lang="en-US" sz="1800" dirty="0">
                <a:solidFill>
                  <a:srgbClr val="0070C0"/>
                </a:solidFill>
                <a:latin typeface="Arial" pitchFamily="34" charset="0"/>
                <a:cs typeface="Arial" pitchFamily="34" charset="0"/>
              </a:rPr>
              <a:t>text</a:t>
            </a:r>
            <a:r>
              <a:rPr lang="en-US" sz="1800" b="1" dirty="0">
                <a:solidFill>
                  <a:srgbClr val="0070C0"/>
                </a:solidFill>
                <a:latin typeface="Arial" pitchFamily="34" charset="0"/>
                <a:cs typeface="Arial" pitchFamily="34" charset="0"/>
              </a:rPr>
              <a:t>, </a:t>
            </a:r>
            <a:r>
              <a:rPr lang="en-US" sz="1400" dirty="0">
                <a:latin typeface="Arial" pitchFamily="34" charset="0"/>
                <a:cs typeface="Arial" pitchFamily="34" charset="0"/>
              </a:rPr>
              <a:t>or</a:t>
            </a:r>
            <a:r>
              <a:rPr lang="en-US" sz="1800" dirty="0">
                <a:latin typeface="Arial" pitchFamily="34" charset="0"/>
                <a:cs typeface="Arial" pitchFamily="34" charset="0"/>
              </a:rPr>
              <a:t> </a:t>
            </a:r>
            <a:r>
              <a:rPr lang="en-US" sz="1800" dirty="0">
                <a:solidFill>
                  <a:srgbClr val="0070C0"/>
                </a:solidFill>
                <a:latin typeface="Arial" pitchFamily="34" charset="0"/>
                <a:cs typeface="Arial" pitchFamily="34" charset="0"/>
              </a:rPr>
              <a:t>symbol</a:t>
            </a:r>
          </a:p>
          <a:p>
            <a:pPr marL="457154" indent="-457154">
              <a:buFont typeface="Arial" panose="020B0604020202020204" pitchFamily="34" charset="0"/>
              <a:buChar char="•"/>
            </a:pPr>
            <a:endParaRPr lang="en-US" sz="700" b="1" dirty="0">
              <a:solidFill>
                <a:srgbClr val="0070C0"/>
              </a:solidFill>
              <a:latin typeface="Arial" pitchFamily="34" charset="0"/>
              <a:cs typeface="Arial" pitchFamily="34" charset="0"/>
            </a:endParaRPr>
          </a:p>
          <a:p>
            <a:pPr marL="457154" indent="-457154">
              <a:buFont typeface="Arial" panose="020B0604020202020204" pitchFamily="34" charset="0"/>
              <a:buChar char="•"/>
            </a:pPr>
            <a:r>
              <a:rPr lang="en-US" sz="1800" dirty="0">
                <a:solidFill>
                  <a:srgbClr val="0070C0"/>
                </a:solidFill>
                <a:latin typeface="Arial" pitchFamily="34" charset="0"/>
                <a:cs typeface="Arial" pitchFamily="34" charset="0"/>
              </a:rPr>
              <a:t>images</a:t>
            </a:r>
            <a:r>
              <a:rPr lang="en-US" sz="1800" b="1" dirty="0">
                <a:solidFill>
                  <a:srgbClr val="0070C0"/>
                </a:solidFill>
                <a:latin typeface="Arial" pitchFamily="34" charset="0"/>
                <a:cs typeface="Arial" pitchFamily="34" charset="0"/>
              </a:rPr>
              <a:t>, </a:t>
            </a:r>
            <a:r>
              <a:rPr lang="en-US" sz="1800" dirty="0">
                <a:solidFill>
                  <a:srgbClr val="0070C0"/>
                </a:solidFill>
                <a:latin typeface="Arial" pitchFamily="34" charset="0"/>
                <a:cs typeface="Arial" pitchFamily="34" charset="0"/>
              </a:rPr>
              <a:t>audio</a:t>
            </a:r>
            <a:r>
              <a:rPr lang="en-US" sz="1800" b="1" dirty="0">
                <a:solidFill>
                  <a:srgbClr val="0070C0"/>
                </a:solidFill>
                <a:latin typeface="Arial" pitchFamily="34" charset="0"/>
                <a:cs typeface="Arial" pitchFamily="34" charset="0"/>
              </a:rPr>
              <a:t>, </a:t>
            </a:r>
            <a:r>
              <a:rPr lang="en-US" sz="1800" dirty="0">
                <a:solidFill>
                  <a:srgbClr val="0070C0"/>
                </a:solidFill>
                <a:latin typeface="Arial" pitchFamily="34" charset="0"/>
                <a:cs typeface="Arial" pitchFamily="34" charset="0"/>
              </a:rPr>
              <a:t>video</a:t>
            </a:r>
            <a:r>
              <a:rPr lang="en-US" sz="1800" b="1" dirty="0">
                <a:solidFill>
                  <a:srgbClr val="0070C0"/>
                </a:solidFill>
                <a:latin typeface="Arial" pitchFamily="34" charset="0"/>
                <a:cs typeface="Arial" pitchFamily="34" charset="0"/>
              </a:rPr>
              <a:t>, </a:t>
            </a:r>
            <a:r>
              <a:rPr lang="en-US" sz="1400" dirty="0">
                <a:latin typeface="Arial" pitchFamily="34" charset="0"/>
                <a:cs typeface="Arial" pitchFamily="34" charset="0"/>
              </a:rPr>
              <a:t>or</a:t>
            </a:r>
            <a:r>
              <a:rPr lang="en-US" sz="1800" b="1" dirty="0">
                <a:solidFill>
                  <a:srgbClr val="0070C0"/>
                </a:solidFill>
                <a:latin typeface="Arial" pitchFamily="34" charset="0"/>
                <a:cs typeface="Arial" pitchFamily="34" charset="0"/>
              </a:rPr>
              <a:t> </a:t>
            </a:r>
            <a:r>
              <a:rPr lang="en-US" sz="1800" dirty="0">
                <a:solidFill>
                  <a:srgbClr val="0070C0"/>
                </a:solidFill>
                <a:latin typeface="Arial" pitchFamily="34" charset="0"/>
                <a:cs typeface="Arial" pitchFamily="34" charset="0"/>
              </a:rPr>
              <a:t>signal</a:t>
            </a:r>
            <a:endParaRPr lang="en-US" sz="1400" dirty="0">
              <a:latin typeface="Arial" pitchFamily="34" charset="0"/>
              <a:cs typeface="Arial"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0" grpId="0"/>
    </p:bld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910630" y="3276600"/>
            <a:ext cx="10585176" cy="646331"/>
          </a:xfrm>
          <a:prstGeom prst="rect">
            <a:avLst/>
          </a:prstGeom>
          <a:noFill/>
        </p:spPr>
        <p:txBody>
          <a:bodyPr wrap="square">
            <a:spAutoFit/>
          </a:bodyPr>
          <a:lstStyle/>
          <a:p>
            <a:r>
              <a:rPr lang="en-US" dirty="0">
                <a:latin typeface="Palatino Linotype" panose="02040502050505030304" pitchFamily="18" charset="0"/>
                <a:cs typeface="Segoe UI Light" panose="020B0502040204020203" pitchFamily="34" charset="0"/>
              </a:rPr>
              <a:t>Certain objects within MySQL, including database, table, index, column, alias, view, stored procedure, partition, tablespace, and other object names are known as </a:t>
            </a:r>
            <a:r>
              <a:rPr lang="en-US" b="1" dirty="0">
                <a:latin typeface="Palatino Linotype" panose="02040502050505030304" pitchFamily="18" charset="0"/>
                <a:cs typeface="Segoe UI Light" panose="020B0502040204020203" pitchFamily="34" charset="0"/>
              </a:rPr>
              <a:t>identifiers</a:t>
            </a:r>
            <a:r>
              <a:rPr lang="en-US" dirty="0">
                <a:latin typeface="Palatino Linotype" panose="02040502050505030304" pitchFamily="18" charset="0"/>
                <a:cs typeface="Segoe UI Light" panose="020B0502040204020203" pitchFamily="34" charset="0"/>
              </a:rPr>
              <a:t>.</a:t>
            </a:r>
            <a:endParaRPr lang="en-IN" dirty="0">
              <a:latin typeface="Palatino Linotype" panose="02040502050505030304" pitchFamily="18" charset="0"/>
              <a:cs typeface="Segoe UI Light" panose="020B0502040204020203" pitchFamily="34" charset="0"/>
            </a:endParaRPr>
          </a:p>
        </p:txBody>
      </p:sp>
      <p:pic>
        <p:nvPicPr>
          <p:cNvPr id="4" name="Picture 3">
            <a:extLst>
              <a:ext uri="{FF2B5EF4-FFF2-40B4-BE49-F238E27FC236}">
                <a16:creationId xmlns:a16="http://schemas.microsoft.com/office/drawing/2014/main" id="{2EF4BC33-F857-48F7-96E9-A659A1B3DE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DEC6EBD-F8ED-4EDA-A1F4-07EAA69C44B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9124334"/>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Identifiers</a:t>
            </a:r>
            <a:endParaRPr lang="en-IN" sz="3200" b="1" i="1" dirty="0">
              <a:latin typeface="Arial" pitchFamily="34" charset="0"/>
              <a:cs typeface="Arial" pitchFamily="34" charset="0"/>
            </a:endParaRPr>
          </a:p>
        </p:txBody>
      </p:sp>
      <p:sp>
        <p:nvSpPr>
          <p:cNvPr id="3" name="Rectangle 2"/>
          <p:cNvSpPr/>
          <p:nvPr/>
        </p:nvSpPr>
        <p:spPr>
          <a:xfrm>
            <a:off x="407609" y="2056780"/>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refer to a table within the default database as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refer to a column as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6574" y="4581128"/>
            <a:ext cx="11521279" cy="153888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need not specify a </a:t>
            </a:r>
            <a:r>
              <a:rPr lang="en-IN" b="1"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or </a:t>
            </a:r>
            <a:r>
              <a:rPr lang="en-IN" b="1" i="1" dirty="0">
                <a:latin typeface="Palatino Linotype" panose="02040502050505030304" pitchFamily="18" charset="0"/>
                <a:cs typeface="Arial" panose="020B0604020202020204" pitchFamily="34" charset="0"/>
              </a:rPr>
              <a:t>db_name.tbl_name</a:t>
            </a:r>
            <a:r>
              <a:rPr lang="en-IN" dirty="0">
                <a:latin typeface="Palatino Linotype" panose="02040502050505030304" pitchFamily="18"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406573" y="734773"/>
            <a:ext cx="11161241" cy="1015663"/>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The maximum length for each type of </a:t>
            </a:r>
            <a:r>
              <a:rPr lang="en-US" sz="2000" dirty="0">
                <a:latin typeface="Palatino Linotype" panose="02040502050505030304" pitchFamily="18" charset="0"/>
                <a:cs typeface="Segoe UI Light" panose="020B0502040204020203" pitchFamily="34" charset="0"/>
              </a:rPr>
              <a:t>identifiers</a:t>
            </a:r>
            <a:r>
              <a:rPr lang="en-IN" sz="2000" dirty="0">
                <a:latin typeface="Palatino Linotype" panose="02040502050505030304" pitchFamily="18" charset="0"/>
                <a:cs typeface="Segoe UI Light" panose="020B0502040204020203" pitchFamily="34" charset="0"/>
              </a:rPr>
              <a:t> like (Database, Table, Column, Index, Constraint, View, Stored Program, User-Defined Variable, Tablespace) is 64 characters, whereas for Alias is 256 characters.</a:t>
            </a:r>
          </a:p>
        </p:txBody>
      </p:sp>
      <p:pic>
        <p:nvPicPr>
          <p:cNvPr id="6" name="Picture 5">
            <a:extLst>
              <a:ext uri="{FF2B5EF4-FFF2-40B4-BE49-F238E27FC236}">
                <a16:creationId xmlns:a16="http://schemas.microsoft.com/office/drawing/2014/main" id="{A52CB3DC-C0C3-4EB2-8299-0317A764D0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3B6007E-0013-4F22-8306-B2FDA990EB5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5325161"/>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134766" y="3124115"/>
            <a:ext cx="7848872" cy="672492"/>
          </a:xfrm>
          <a:prstGeom prst="rect">
            <a:avLst/>
          </a:prstGeom>
          <a:solidFill>
            <a:schemeClr val="bg1"/>
          </a:solidFill>
        </p:spPr>
        <p:txBody>
          <a:bodyPr wrap="square">
            <a:spAutoFit/>
          </a:bodyPr>
          <a:lstStyle/>
          <a:p>
            <a:pPr>
              <a:lnSpc>
                <a:spcPct val="107000"/>
              </a:lnSpc>
            </a:pPr>
            <a:r>
              <a:rPr lang="en-IN"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(JOINS), and can include UNION statements and SUBQUERIES.</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52355" y="4196938"/>
            <a:ext cx="5714256" cy="2324100"/>
          </a:xfrm>
          <a:prstGeom prst="rect">
            <a:avLst/>
          </a:prstGeom>
        </p:spPr>
      </p:pic>
      <p:pic>
        <p:nvPicPr>
          <p:cNvPr id="5" name="Picture 4">
            <a:extLst>
              <a:ext uri="{FF2B5EF4-FFF2-40B4-BE49-F238E27FC236}">
                <a16:creationId xmlns:a16="http://schemas.microsoft.com/office/drawing/2014/main" id="{AAA9DA3E-50B6-4B1A-88D1-66B13331C56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C31CE79F-67BC-4823-8D29-F95264C36FE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0875629"/>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statement</a:t>
            </a:r>
            <a:endParaRPr lang="en-IN" sz="3200" b="1" i="1" dirty="0">
              <a:latin typeface="Arial" pitchFamily="34" charset="0"/>
              <a:cs typeface="Arial" pitchFamily="34" charset="0"/>
            </a:endParaRPr>
          </a:p>
        </p:txBody>
      </p:sp>
      <p:sp>
        <p:nvSpPr>
          <p:cNvPr id="7" name="Rectangle 6"/>
          <p:cNvSpPr/>
          <p:nvPr/>
        </p:nvSpPr>
        <p:spPr>
          <a:xfrm>
            <a:off x="262558" y="531882"/>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pic>
        <p:nvPicPr>
          <p:cNvPr id="9" name="Picture 8">
            <a:extLst>
              <a:ext uri="{FF2B5EF4-FFF2-40B4-BE49-F238E27FC236}">
                <a16:creationId xmlns:a16="http://schemas.microsoft.com/office/drawing/2014/main" id="{98F46AAF-5CE2-4D0B-9C15-034086C6756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43AC94B1-F4AE-4BB0-B9AC-5D498DCEC68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7B49DBD7-A04D-48C5-9D2D-D95C9D9A3AFB}"/>
              </a:ext>
            </a:extLst>
          </p:cNvPr>
          <p:cNvSpPr/>
          <p:nvPr/>
        </p:nvSpPr>
        <p:spPr>
          <a:xfrm>
            <a:off x="479376" y="4869160"/>
            <a:ext cx="11089232" cy="1692771"/>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t> </a:t>
            </a:r>
          </a:p>
          <a:p>
            <a:pPr algn="just"/>
            <a:endParaRPr lang="en-IN" sz="800" dirty="0"/>
          </a:p>
          <a:p>
            <a:pPr marL="285750" indent="-285750" algn="just">
              <a:buFont typeface="Arial" panose="020B0604020202020204" pitchFamily="34" charset="0"/>
              <a:buChar char="•"/>
            </a:pPr>
            <a:r>
              <a:rPr lang="en-IN" dirty="0">
                <a:latin typeface="Palatino Linotype" panose="02040502050505030304" pitchFamily="18" charset="0"/>
              </a:rPr>
              <a:t>ALL (</a:t>
            </a:r>
            <a:r>
              <a:rPr lang="en-IN" b="1" dirty="0">
                <a:latin typeface="Palatino Linotype" panose="02040502050505030304" pitchFamily="18" charset="0"/>
              </a:rPr>
              <a:t>is</a:t>
            </a:r>
            <a:r>
              <a:rPr lang="en-IN" dirty="0">
                <a:latin typeface="Palatino Linotype" panose="02040502050505030304" pitchFamily="18" charset="0"/>
              </a:rPr>
              <a:t> </a:t>
            </a:r>
            <a:r>
              <a:rPr lang="en-IN" b="1" dirty="0">
                <a:latin typeface="Palatino Linotype" panose="02040502050505030304" pitchFamily="18" charset="0"/>
              </a:rPr>
              <a:t>default</a:t>
            </a:r>
            <a:r>
              <a:rPr lang="en-IN" dirty="0">
                <a:latin typeface="Palatino Linotype" panose="02040502050505030304" pitchFamily="18" charset="0"/>
              </a:rPr>
              <a:t>) specifies that all matching rows should be returned, including duplicates. </a:t>
            </a:r>
          </a:p>
          <a:p>
            <a:pPr marL="285750" indent="-285750" algn="just">
              <a:buFont typeface="Arial" panose="020B0604020202020204" pitchFamily="34" charset="0"/>
              <a:buChar char="•"/>
            </a:pPr>
            <a:r>
              <a:rPr lang="en-IN" b="1" dirty="0">
                <a:latin typeface="Palatino Linotype" panose="02040502050505030304" pitchFamily="18" charset="0"/>
              </a:rPr>
              <a:t>DISTINCT</a:t>
            </a:r>
            <a:r>
              <a:rPr lang="en-IN" dirty="0">
                <a:latin typeface="Palatino Linotype" panose="02040502050505030304" pitchFamily="18" charset="0"/>
              </a:rPr>
              <a:t> specifies removal of duplicate rows from the result set.</a:t>
            </a:r>
          </a:p>
          <a:p>
            <a:pPr marL="285750" indent="-285750" algn="just">
              <a:buFont typeface="Arial" panose="020B0604020202020204" pitchFamily="34" charset="0"/>
              <a:buChar char="•"/>
            </a:pPr>
            <a:r>
              <a:rPr lang="en-IN" b="1" dirty="0">
                <a:latin typeface="Palatino Linotype" panose="02040502050505030304" pitchFamily="18" charset="0"/>
              </a:rPr>
              <a:t>DISTINCTROW</a:t>
            </a:r>
            <a:r>
              <a:rPr lang="en-IN" dirty="0">
                <a:latin typeface="Palatino Linotype" panose="02040502050505030304" pitchFamily="18" charset="0"/>
              </a:rPr>
              <a:t> is a synonym for </a:t>
            </a:r>
            <a:r>
              <a:rPr lang="en-IN" b="1" dirty="0">
                <a:latin typeface="Palatino Linotype" panose="02040502050505030304" pitchFamily="18" charset="0"/>
              </a:rPr>
              <a:t>DISTINCT</a:t>
            </a:r>
            <a:r>
              <a:rPr lang="en-IN" dirty="0">
                <a:latin typeface="Palatino Linotype" panose="02040502050505030304" pitchFamily="18" charset="0"/>
              </a:rPr>
              <a:t>.</a:t>
            </a:r>
          </a:p>
          <a:p>
            <a:pPr marL="285750" indent="-285750" algn="just">
              <a:buFont typeface="Arial" panose="020B0604020202020204" pitchFamily="34" charset="0"/>
              <a:buChar char="•"/>
            </a:pPr>
            <a:r>
              <a:rPr lang="en-IN" dirty="0">
                <a:latin typeface="Palatino Linotype" panose="02040502050505030304" pitchFamily="18" charset="0"/>
              </a:rPr>
              <a:t>It is an error to specify both modifiers. </a:t>
            </a:r>
          </a:p>
        </p:txBody>
      </p:sp>
      <p:sp>
        <p:nvSpPr>
          <p:cNvPr id="13" name="Rectangle 12">
            <a:extLst>
              <a:ext uri="{FF2B5EF4-FFF2-40B4-BE49-F238E27FC236}">
                <a16:creationId xmlns:a16="http://schemas.microsoft.com/office/drawing/2014/main" id="{DD230A93-B8DC-4CFD-908A-09EEC19CC00B}"/>
              </a:ext>
            </a:extLst>
          </p:cNvPr>
          <p:cNvSpPr/>
          <p:nvPr/>
        </p:nvSpPr>
        <p:spPr>
          <a:xfrm>
            <a:off x="262558" y="799587"/>
            <a:ext cx="11737304" cy="4213589"/>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alias_name], expression1 [ [as] alias_name], expression2 [ [as] alias_name] . . .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where_condition2 &gt;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 expr | position }, . . .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having_condition1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having_condition2 &gt;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 expr | position }  [ ASC | DESC ], . .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[offset,] row_count | row_count OFFSET offset } &gt;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 . .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002" y="1843392"/>
            <a:ext cx="5249088" cy="2449592"/>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335316" y="1989027"/>
            <a:ext cx="7775851" cy="914281"/>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65" y="4436981"/>
            <a:ext cx="11780482" cy="2145661"/>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FROM</a:t>
                </a:r>
                <a:endParaRPr lang="en-IN" sz="2000"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202748"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WHERE</a:t>
                </a:r>
                <a:endParaRPr lang="en-IN" sz="2000"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61702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GROUP BY</a:t>
                  </a:r>
                  <a:endParaRPr lang="en-IN" sz="2000"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HAVING</a:t>
                  </a:r>
                  <a:endParaRPr lang="en-IN" sz="2000"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SELECT</a:t>
                  </a:r>
                  <a:endParaRPr lang="en-IN" sz="2000"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DISTINCT</a:t>
                  </a:r>
                  <a:endParaRPr lang="en-IN" sz="2000"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ORDER BY</a:t>
                  </a:r>
                  <a:endParaRPr lang="en-IN" sz="2000"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LIMIT</a:t>
                  </a:r>
                  <a:endParaRPr lang="en-IN" sz="2000"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15" y="350007"/>
            <a:ext cx="9599021" cy="703039"/>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202748"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WHERE</a:t>
                </a:r>
                <a:endParaRPr lang="en-IN" sz="2000"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61702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GROUP BY</a:t>
                  </a:r>
                  <a:endParaRPr lang="en-IN" sz="2000"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200914" y="579200"/>
                  <a:ext cx="1207100"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HAVING</a:t>
                  </a:r>
                  <a:endParaRPr lang="en-IN" sz="2000"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40484" y="-551961"/>
                <a:ext cx="161702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ORDER BY</a:t>
                </a:r>
                <a:endParaRPr lang="en-IN" sz="2000"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380630" y="-562879"/>
                <a:ext cx="808687"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LIMIT</a:t>
                </a:r>
                <a:endParaRPr lang="en-IN" sz="2000"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56346915"/>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16" y="557707"/>
            <a:ext cx="7775851" cy="914281"/>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checks</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16" y="1565688"/>
            <a:ext cx="11375783" cy="830889"/>
          </a:xfrm>
          <a:prstGeom prst="rect">
            <a:avLst/>
          </a:prstGeom>
          <a:noFill/>
        </p:spPr>
        <p:txBody>
          <a:bodyPr wrap="square">
            <a:spAutoFit/>
          </a:bodyPr>
          <a:lstStyle/>
          <a:p>
            <a:pPr algn="l"/>
            <a:r>
              <a:rPr lang="en-IN" sz="2000" b="1" dirty="0">
                <a:solidFill>
                  <a:srgbClr val="252525"/>
                </a:solidFill>
                <a:latin typeface="Arial" panose="020B0604020202020204" pitchFamily="34" charset="0"/>
              </a:rPr>
              <a:t>Syntax Check</a:t>
            </a:r>
          </a:p>
          <a:p>
            <a:pPr algn="l"/>
            <a:endParaRPr lang="en-IN" sz="1000" dirty="0">
              <a:solidFill>
                <a:srgbClr val="252525"/>
              </a:solidFill>
              <a:latin typeface="Arial" panose="020B0604020202020204" pitchFamily="34" charset="0"/>
            </a:endParaRPr>
          </a:p>
          <a:p>
            <a:pPr algn="l"/>
            <a:r>
              <a:rPr lang="en-US" dirty="0">
                <a:solidFill>
                  <a:srgbClr val="222222"/>
                </a:solidFill>
                <a:latin typeface="Helvetica Neue"/>
              </a:rPr>
              <a:t>MySQL Database must check each SQL statement for syntactic validity.</a:t>
            </a:r>
            <a:endParaRPr lang="en-IN" dirty="0">
              <a:solidFill>
                <a:srgbClr val="252525"/>
              </a:solidFill>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16" y="2621791"/>
            <a:ext cx="11375783" cy="1107852"/>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16" y="4110510"/>
            <a:ext cx="11375783" cy="1107852"/>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dirty="0">
              <a:solidFill>
                <a:srgbClr val="252525"/>
              </a:solidFill>
              <a:latin typeface="Arial" panose="020B0604020202020204" pitchFamily="34" charset="0"/>
            </a:endParaRPr>
          </a:p>
          <a:p>
            <a:pPr algn="l"/>
            <a:r>
              <a:rPr lang="en-US" dirty="0">
                <a:solidFill>
                  <a:srgbClr val="222222"/>
                </a:solidFill>
                <a:latin typeface="Helvetica Neue"/>
              </a:rPr>
              <a:t>A semantic check determines whether a statement is meaningful, for example, whether the objects and columns in the statement exist.</a:t>
            </a:r>
            <a:endParaRPr lang="en-IN" dirty="0">
              <a:solidFill>
                <a:srgbClr val="252525"/>
              </a:solidFill>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16" y="5334415"/>
            <a:ext cx="11375783" cy="830889"/>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pic>
        <p:nvPicPr>
          <p:cNvPr id="10" name="Picture 9">
            <a:extLst>
              <a:ext uri="{FF2B5EF4-FFF2-40B4-BE49-F238E27FC236}">
                <a16:creationId xmlns:a16="http://schemas.microsoft.com/office/drawing/2014/main" id="{BFD394AA-E9BC-4F59-8111-A56AF9D239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20748651-F1B9-4E73-9AF3-89F0DE08C6C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55149601"/>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78768"/>
          </a:xfrm>
          <a:prstGeom prst="rect">
            <a:avLst/>
          </a:prstGeom>
        </p:spPr>
        <p:txBody>
          <a:bodyPr>
            <a:normAutofit lnSpcReduction="10000"/>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406574" y="3897870"/>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'HELLO' ' WORLD';</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'HELLO'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 WORLD';</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136207" y="867913"/>
            <a:ext cx="9527411" cy="113877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Remember:</a:t>
            </a:r>
          </a:p>
          <a:p>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Segoe UI Light" panose="020B0502040204020203" pitchFamily="34" charset="0"/>
              </a:rPr>
              <a:t>In the select list of a query, a quoted column alias can be specified using </a:t>
            </a:r>
            <a:r>
              <a:rPr lang="en-IN" b="1" i="1" dirty="0">
                <a:solidFill>
                  <a:schemeClr val="tx1">
                    <a:lumMod val="85000"/>
                    <a:lumOff val="15000"/>
                  </a:schemeClr>
                </a:solidFill>
                <a:latin typeface="Palatino Linotype" panose="02040502050505030304" pitchFamily="18" charset="0"/>
                <a:cs typeface="Segoe UI Light" panose="020B0502040204020203" pitchFamily="34" charset="0"/>
              </a:rPr>
              <a:t>identifier </a:t>
            </a:r>
            <a:r>
              <a:rPr lang="en-IN" b="1" dirty="0">
                <a:solidFill>
                  <a:schemeClr val="tx1">
                    <a:lumMod val="85000"/>
                    <a:lumOff val="15000"/>
                  </a:schemeClr>
                </a:solidFill>
                <a:latin typeface="Palatino Linotype" panose="02040502050505030304" pitchFamily="18" charset="0"/>
                <a:cs typeface="Segoe UI Light" panose="020B0502040204020203" pitchFamily="34" charset="0"/>
              </a:rPr>
              <a:t>( ` )</a:t>
            </a:r>
            <a:r>
              <a:rPr lang="en-IN" dirty="0">
                <a:solidFill>
                  <a:schemeClr val="tx1">
                    <a:lumMod val="85000"/>
                    <a:lumOff val="15000"/>
                  </a:schemeClr>
                </a:solidFill>
                <a:latin typeface="Palatino Linotype" panose="02040502050505030304" pitchFamily="18" charset="0"/>
                <a:cs typeface="Segoe UI Light" panose="020B0502040204020203" pitchFamily="34" charset="0"/>
              </a:rPr>
              <a:t> or </a:t>
            </a:r>
            <a:r>
              <a:rPr lang="en-IN" b="1" i="1" dirty="0">
                <a:solidFill>
                  <a:schemeClr val="tx1">
                    <a:lumMod val="85000"/>
                    <a:lumOff val="15000"/>
                  </a:schemeClr>
                </a:solidFill>
                <a:latin typeface="Palatino Linotype" panose="02040502050505030304" pitchFamily="18" charset="0"/>
                <a:cs typeface="Segoe UI Light" panose="020B0502040204020203" pitchFamily="34" charset="0"/>
              </a:rPr>
              <a:t>string quoting </a:t>
            </a:r>
            <a:r>
              <a:rPr lang="en-IN" b="1" dirty="0">
                <a:solidFill>
                  <a:schemeClr val="tx1">
                    <a:lumMod val="85000"/>
                    <a:lumOff val="15000"/>
                  </a:schemeClr>
                </a:solidFill>
                <a:latin typeface="Palatino Linotype" panose="02040502050505030304" pitchFamily="18" charset="0"/>
                <a:cs typeface="Segoe UI Light" panose="020B0502040204020203" pitchFamily="34" charset="0"/>
              </a:rPr>
              <a:t>( ' </a:t>
            </a:r>
            <a:r>
              <a:rPr lang="en-IN" dirty="0">
                <a:solidFill>
                  <a:schemeClr val="tx1">
                    <a:lumMod val="85000"/>
                    <a:lumOff val="15000"/>
                  </a:schemeClr>
                </a:solidFill>
                <a:latin typeface="Palatino Linotype" panose="02040502050505030304" pitchFamily="18" charset="0"/>
                <a:cs typeface="Segoe UI Light" panose="020B0502040204020203" pitchFamily="34" charset="0"/>
              </a:rPr>
              <a:t>or</a:t>
            </a:r>
            <a:r>
              <a:rPr lang="en-IN" b="1" dirty="0">
                <a:solidFill>
                  <a:schemeClr val="tx1">
                    <a:lumMod val="85000"/>
                    <a:lumOff val="15000"/>
                  </a:schemeClr>
                </a:solidFill>
                <a:latin typeface="Palatino Linotype" panose="02040502050505030304" pitchFamily="18" charset="0"/>
                <a:cs typeface="Segoe UI Light" panose="020B0502040204020203" pitchFamily="34" charset="0"/>
              </a:rPr>
              <a:t> " )</a:t>
            </a:r>
            <a:r>
              <a:rPr lang="en-IN" dirty="0">
                <a:solidFill>
                  <a:schemeClr val="tx1">
                    <a:lumMod val="85000"/>
                    <a:lumOff val="15000"/>
                  </a:schemeClr>
                </a:solidFill>
                <a:latin typeface="Palatino Linotype" panose="02040502050505030304" pitchFamily="18" charset="0"/>
                <a:cs typeface="Segoe UI Light" panose="020B0502040204020203" pitchFamily="34" charset="0"/>
              </a:rPr>
              <a:t> characters.</a:t>
            </a:r>
          </a:p>
        </p:txBody>
      </p:sp>
      <p:pic>
        <p:nvPicPr>
          <p:cNvPr id="6" name="Picture 5">
            <a:extLst>
              <a:ext uri="{FF2B5EF4-FFF2-40B4-BE49-F238E27FC236}">
                <a16:creationId xmlns:a16="http://schemas.microsoft.com/office/drawing/2014/main" id="{CE792B73-791F-48B5-A0EE-2FE44FB7B8C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1738170-1844-4BEA-947A-F23C0B456E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67677198"/>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5" name="Rectangle 4"/>
          <p:cNvSpPr/>
          <p:nvPr/>
        </p:nvSpPr>
        <p:spPr>
          <a:xfrm>
            <a:off x="262558" y="2798926"/>
            <a:ext cx="11665296" cy="350865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select_expr can be given an alias using </a:t>
            </a:r>
            <a:r>
              <a:rPr lang="en-IN" b="1" dirty="0">
                <a:latin typeface="Palatino Linotype" panose="02040502050505030304" pitchFamily="18" charset="0"/>
                <a:cs typeface="Arial" panose="020B0604020202020204" pitchFamily="34" charset="0"/>
              </a:rPr>
              <a:t>AS alias_name</a:t>
            </a:r>
            <a:r>
              <a:rPr lang="en-IN" dirty="0">
                <a:latin typeface="Palatino Linotype" panose="02040502050505030304" pitchFamily="18" charset="0"/>
                <a:cs typeface="Arial" panose="020B0604020202020204" pitchFamily="34" charset="0"/>
              </a:rPr>
              <a:t>. The alias is used as the expression's column name and can be used in </a:t>
            </a:r>
            <a:r>
              <a:rPr lang="en-IN" b="1" dirty="0">
                <a:latin typeface="Palatino Linotype" panose="02040502050505030304" pitchFamily="18" charset="0"/>
                <a:cs typeface="Arial" panose="020B0604020202020204" pitchFamily="34" charset="0"/>
              </a:rPr>
              <a:t>GROUP BY, ORDER BY, </a:t>
            </a:r>
            <a:r>
              <a:rPr lang="en-IN" dirty="0">
                <a:latin typeface="Palatino Linotype" panose="02040502050505030304" pitchFamily="18" charset="0"/>
                <a:cs typeface="Arial" panose="020B0604020202020204" pitchFamily="34" charset="0"/>
              </a:rPr>
              <a:t>or</a:t>
            </a:r>
            <a:r>
              <a:rPr lang="en-IN" b="1" dirty="0">
                <a:latin typeface="Palatino Linotype" panose="02040502050505030304" pitchFamily="18" charset="0"/>
                <a:cs typeface="Arial" panose="020B0604020202020204" pitchFamily="34" charset="0"/>
              </a:rPr>
              <a:t> HAVING </a:t>
            </a:r>
            <a:r>
              <a:rPr lang="en-IN" dirty="0">
                <a:latin typeface="Palatino Linotype" panose="02040502050505030304" pitchFamily="18" charset="0"/>
                <a:cs typeface="Arial" panose="020B0604020202020204" pitchFamily="34" charset="0"/>
              </a:rPr>
              <a:t>clauses.</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AS</a:t>
            </a:r>
            <a:r>
              <a:rPr lang="en-IN" dirty="0">
                <a:latin typeface="Palatino Linotype" panose="02040502050505030304" pitchFamily="18"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Standard SQL </a:t>
            </a:r>
            <a:r>
              <a:rPr lang="en-IN" b="1" dirty="0">
                <a:latin typeface="Palatino Linotype" panose="02040502050505030304" pitchFamily="18" charset="0"/>
                <a:cs typeface="Arial" pitchFamily="34" charset="0"/>
              </a:rPr>
              <a:t>disallows</a:t>
            </a:r>
            <a:r>
              <a:rPr lang="en-IN" dirty="0">
                <a:latin typeface="Palatino Linotype" panose="02040502050505030304" pitchFamily="18" charset="0"/>
                <a:cs typeface="Arial" pitchFamily="34" charset="0"/>
              </a:rPr>
              <a:t> references to column aliases in a </a:t>
            </a:r>
            <a:r>
              <a:rPr lang="en-IN" b="1" i="1" dirty="0">
                <a:latin typeface="Palatino Linotype" panose="02040502050505030304" pitchFamily="18" charset="0"/>
                <a:cs typeface="Arial" pitchFamily="34" charset="0"/>
              </a:rPr>
              <a:t>WHERE</a:t>
            </a:r>
            <a:r>
              <a:rPr lang="en-IN" b="1" dirty="0">
                <a:latin typeface="Palatino Linotype" panose="02040502050505030304" pitchFamily="18" charset="0"/>
                <a:cs typeface="Arial" pitchFamily="34" charset="0"/>
              </a:rPr>
              <a:t> </a:t>
            </a:r>
            <a:r>
              <a:rPr lang="en-IN" dirty="0">
                <a:latin typeface="Palatino Linotype" panose="02040502050505030304" pitchFamily="18" charset="0"/>
                <a:cs typeface="Arial" pitchFamily="34" charset="0"/>
              </a:rPr>
              <a:t>clause.</a:t>
            </a:r>
          </a:p>
          <a:p>
            <a:pPr marL="285750" indent="-285750">
              <a:buFont typeface="Arial" panose="020B0604020202020204" pitchFamily="34" charset="0"/>
              <a:buChar char="•"/>
            </a:pPr>
            <a:endParaRPr lang="en-IN" dirty="0">
              <a:latin typeface="Palatino Linotype" panose="02040502050505030304" pitchFamily="18" charset="0"/>
              <a:cs typeface="Arial"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itchFamily="34" charset="0"/>
              </a:rPr>
              <a:t>A table reference can be aliased using </a:t>
            </a:r>
            <a:r>
              <a:rPr lang="en-IN" b="1" dirty="0">
                <a:latin typeface="Palatino Linotype" panose="02040502050505030304" pitchFamily="18" charset="0"/>
                <a:cs typeface="Arial" pitchFamily="34" charset="0"/>
              </a:rPr>
              <a:t>tbl_name alias_name </a:t>
            </a:r>
            <a:r>
              <a:rPr lang="en-IN" dirty="0">
                <a:latin typeface="Palatino Linotype" panose="02040502050505030304" pitchFamily="18" charset="0"/>
                <a:cs typeface="Arial" pitchFamily="34" charset="0"/>
              </a:rPr>
              <a:t>or</a:t>
            </a:r>
            <a:r>
              <a:rPr lang="en-IN" b="1" dirty="0">
                <a:latin typeface="Palatino Linotype" panose="02040502050505030304" pitchFamily="18" charset="0"/>
                <a:cs typeface="Arial" pitchFamily="34" charset="0"/>
              </a:rPr>
              <a:t> tbl_name AS alias_name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column alias contains spaces, </a:t>
            </a:r>
            <a:r>
              <a:rPr lang="en-IN" b="1" dirty="0">
                <a:latin typeface="Palatino Linotype" panose="02040502050505030304" pitchFamily="18" charset="0"/>
                <a:cs typeface="Arial" panose="020B0604020202020204" pitchFamily="34" charset="0"/>
              </a:rPr>
              <a:t>put it in quotes</a:t>
            </a:r>
            <a:r>
              <a:rPr lang="en-IN" dirty="0">
                <a:latin typeface="Palatino Linotype" panose="02040502050505030304" pitchFamily="18" charset="0"/>
                <a:cs typeface="Arial" panose="020B0604020202020204" pitchFamily="34" charset="0"/>
              </a:rPr>
              <a:t>.</a:t>
            </a:r>
          </a:p>
        </p:txBody>
      </p:sp>
      <p:sp>
        <p:nvSpPr>
          <p:cNvPr id="2" name="Rectangle 1"/>
          <p:cNvSpPr/>
          <p:nvPr/>
        </p:nvSpPr>
        <p:spPr>
          <a:xfrm>
            <a:off x="262558" y="753070"/>
            <a:ext cx="11665296" cy="1631216"/>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programmer can use an alias to temporarily assign another name to a </a:t>
            </a:r>
            <a:r>
              <a:rPr lang="en-IN" b="1" dirty="0">
                <a:latin typeface="Palatino Linotype" panose="02040502050505030304" pitchFamily="18" charset="0"/>
                <a:cs typeface="Arial" panose="020B0604020202020204" pitchFamily="34" charset="0"/>
              </a:rPr>
              <a:t>column</a:t>
            </a:r>
            <a:r>
              <a:rPr lang="en-IN" dirty="0">
                <a:latin typeface="Palatino Linotype" panose="02040502050505030304" pitchFamily="18" charset="0"/>
                <a:cs typeface="Arial" panose="020B0604020202020204" pitchFamily="34" charset="0"/>
              </a:rPr>
              <a:t> or </a:t>
            </a:r>
            <a:r>
              <a:rPr lang="en-IN" b="1" dirty="0">
                <a:latin typeface="Palatino Linotype" panose="02040502050505030304" pitchFamily="18" charset="0"/>
                <a:cs typeface="Arial" panose="020B0604020202020204" pitchFamily="34" charset="0"/>
              </a:rPr>
              <a:t>table</a:t>
            </a:r>
            <a:r>
              <a:rPr lang="en-IN" dirty="0">
                <a:latin typeface="Palatino Linotype" panose="02040502050505030304" pitchFamily="18" charset="0"/>
                <a:cs typeface="Arial" panose="020B0604020202020204" pitchFamily="34" charset="0"/>
              </a:rPr>
              <a:t> for the duration of a SELECT query</a:t>
            </a:r>
            <a:r>
              <a:rPr lang="en-IN" b="1" dirty="0">
                <a:latin typeface="Palatino Linotype" panose="02040502050505030304" pitchFamily="18" charset="0"/>
                <a:cs typeface="Arial" panose="020B0604020202020204" pitchFamily="34" charset="0"/>
              </a:rPr>
              <a:t>.</a:t>
            </a:r>
            <a:r>
              <a:rPr lang="en-IN" b="1" dirty="0">
                <a:solidFill>
                  <a:srgbClr val="FF0000"/>
                </a:solidFill>
                <a:latin typeface="Palatino Linotype" panose="02040502050505030304" pitchFamily="18" charset="0"/>
                <a:cs typeface="Arial" panose="020B0604020202020204" pitchFamily="34" charset="0"/>
              </a:rPr>
              <a:t> </a:t>
            </a:r>
          </a:p>
          <a:p>
            <a:endParaRPr lang="en-IN" sz="2200" b="1" dirty="0">
              <a:solidFill>
                <a:srgbClr val="FF0000"/>
              </a:solidFill>
              <a:latin typeface="Palatino Linotype" panose="02040502050505030304" pitchFamily="18" charset="0"/>
              <a:cs typeface="Arial" panose="020B0604020202020204" pitchFamily="34" charset="0"/>
            </a:endParaRPr>
          </a:p>
          <a:p>
            <a:r>
              <a:rPr lang="en-IN" sz="2200" dirty="0">
                <a:solidFill>
                  <a:srgbClr val="FF0000"/>
                </a:solidFill>
                <a:latin typeface="Palatino Linotype" panose="02040502050505030304" pitchFamily="18" charset="0"/>
                <a:cs typeface="Arial" panose="020B0604020202020204" pitchFamily="34" charset="0"/>
              </a:rPr>
              <a:t>Note: </a:t>
            </a:r>
          </a:p>
          <a:p>
            <a:pPr marL="285750" indent="-285750">
              <a:buFont typeface="Arial" panose="020B0604020202020204" pitchFamily="34" charset="0"/>
              <a:buChar char="•"/>
            </a:pPr>
            <a:r>
              <a:rPr lang="en-IN" sz="2000" dirty="0">
                <a:solidFill>
                  <a:schemeClr val="tx1">
                    <a:lumMod val="85000"/>
                    <a:lumOff val="15000"/>
                  </a:schemeClr>
                </a:solidFill>
                <a:latin typeface="Palatino Linotype" panose="02040502050505030304" pitchFamily="18" charset="0"/>
                <a:cs typeface="Arial" panose="020B0604020202020204" pitchFamily="34" charset="0"/>
              </a:rPr>
              <a:t>Assigning an alias_name does not actually rename the column or table.</a:t>
            </a:r>
          </a:p>
        </p:txBody>
      </p:sp>
      <p:cxnSp>
        <p:nvCxnSpPr>
          <p:cNvPr id="4" name="Straight Connector 3">
            <a:extLst>
              <a:ext uri="{FF2B5EF4-FFF2-40B4-BE49-F238E27FC236}">
                <a16:creationId xmlns:a16="http://schemas.microsoft.com/office/drawing/2014/main" id="{38D70A9F-997B-4010-B1E7-11837F863866}"/>
              </a:ext>
            </a:extLst>
          </p:cNvPr>
          <p:cNvCxnSpPr/>
          <p:nvPr/>
        </p:nvCxnSpPr>
        <p:spPr>
          <a:xfrm>
            <a:off x="334566" y="6453336"/>
            <a:ext cx="11161240" cy="0"/>
          </a:xfrm>
          <a:prstGeom prst="line">
            <a:avLst/>
          </a:prstGeom>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237B0A53-AD0C-4F27-BC7D-7DD026EA5F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FFBB9D1-D02D-47E8-B3AA-71E5215668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22580794"/>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2" name="Rectangle 1"/>
          <p:cNvSpPr/>
          <p:nvPr/>
        </p:nvSpPr>
        <p:spPr>
          <a:xfrm>
            <a:off x="118542" y="809510"/>
            <a:ext cx="11881320" cy="369332"/>
          </a:xfrm>
          <a:prstGeom prst="rect">
            <a:avLst/>
          </a:prstGeom>
        </p:spPr>
        <p:txBody>
          <a:bodyPr wrap="square">
            <a:spAutoFit/>
          </a:bodyPr>
          <a:lstStyle/>
          <a:p>
            <a:r>
              <a:rPr lang="en-US" dirty="0">
                <a:solidFill>
                  <a:srgbClr val="0077AA"/>
                </a:solidFill>
                <a:latin typeface="Segoe UI" panose="020B0502040204020203" pitchFamily="34" charset="0"/>
                <a:cs typeface="Segoe UI" panose="020B0502040204020203" pitchFamily="34" charset="0"/>
              </a:rPr>
              <a:t>SELECT </a:t>
            </a:r>
            <a:r>
              <a:rPr lang="en-US" b="1" i="1" dirty="0">
                <a:solidFill>
                  <a:srgbClr val="0077AA"/>
                </a:solidFill>
                <a:latin typeface="Segoe UI" panose="020B0502040204020203" pitchFamily="34" charset="0"/>
                <a:cs typeface="Segoe UI" panose="020B0502040204020203" pitchFamily="34" charset="0"/>
              </a:rPr>
              <a:t>A</a:t>
            </a:r>
            <a:r>
              <a:rPr lang="en-US" baseline="-25000" dirty="0">
                <a:solidFill>
                  <a:srgbClr val="0077AA"/>
                </a:solidFill>
                <a:latin typeface="Segoe UI" panose="020B0502040204020203" pitchFamily="34" charset="0"/>
                <a:cs typeface="Segoe UI" panose="020B0502040204020203" pitchFamily="34" charset="0"/>
              </a:rPr>
              <a:t>1</a:t>
            </a:r>
            <a:r>
              <a:rPr lang="en-US" dirty="0">
                <a:solidFill>
                  <a:srgbClr val="0077AA"/>
                </a:solidFill>
                <a:latin typeface="Segoe UI" panose="020B0502040204020203" pitchFamily="34" charset="0"/>
                <a:cs typeface="Segoe UI" panose="020B0502040204020203" pitchFamily="34" charset="0"/>
              </a:rPr>
              <a:t> [ [as] </a:t>
            </a:r>
            <a:r>
              <a:rPr lang="en-US" dirty="0">
                <a:latin typeface="Segoe UI" panose="020B0502040204020203" pitchFamily="34" charset="0"/>
                <a:cs typeface="Segoe UI" panose="020B0502040204020203" pitchFamily="34" charset="0"/>
              </a:rPr>
              <a:t>alias_name</a:t>
            </a:r>
            <a:r>
              <a:rPr lang="en-US" dirty="0">
                <a:solidFill>
                  <a:srgbClr val="0077AA"/>
                </a:solidFill>
                <a:latin typeface="Segoe UI" panose="020B0502040204020203" pitchFamily="34" charset="0"/>
                <a:cs typeface="Segoe UI" panose="020B0502040204020203" pitchFamily="34" charset="0"/>
              </a:rPr>
              <a:t>]</a:t>
            </a:r>
            <a:r>
              <a:rPr lang="en-US" dirty="0">
                <a:latin typeface="Segoe UI" panose="020B0502040204020203" pitchFamily="34" charset="0"/>
                <a:cs typeface="Segoe UI" panose="020B0502040204020203" pitchFamily="34" charset="0"/>
              </a:rPr>
              <a:t>,</a:t>
            </a:r>
            <a:r>
              <a:rPr lang="en-US" dirty="0">
                <a:solidFill>
                  <a:srgbClr val="0077AA"/>
                </a:solidFill>
                <a:latin typeface="Segoe UI" panose="020B0502040204020203" pitchFamily="34" charset="0"/>
                <a:cs typeface="Segoe UI" panose="020B0502040204020203" pitchFamily="34" charset="0"/>
              </a:rPr>
              <a:t> </a:t>
            </a:r>
            <a:r>
              <a:rPr lang="en-US" b="1" i="1" dirty="0">
                <a:solidFill>
                  <a:srgbClr val="0077AA"/>
                </a:solidFill>
                <a:latin typeface="Segoe UI" panose="020B0502040204020203" pitchFamily="34" charset="0"/>
                <a:cs typeface="Segoe UI" panose="020B0502040204020203" pitchFamily="34" charset="0"/>
              </a:rPr>
              <a:t>A</a:t>
            </a:r>
            <a:r>
              <a:rPr lang="en-US" baseline="-25000" dirty="0">
                <a:solidFill>
                  <a:srgbClr val="0077AA"/>
                </a:solidFill>
                <a:latin typeface="Segoe UI" panose="020B0502040204020203" pitchFamily="34" charset="0"/>
                <a:cs typeface="Segoe UI" panose="020B0502040204020203" pitchFamily="34" charset="0"/>
              </a:rPr>
              <a:t>2</a:t>
            </a:r>
            <a:r>
              <a:rPr lang="en-US" dirty="0">
                <a:solidFill>
                  <a:srgbClr val="0077AA"/>
                </a:solidFill>
                <a:latin typeface="Segoe UI" panose="020B0502040204020203" pitchFamily="34" charset="0"/>
                <a:cs typeface="Segoe UI" panose="020B0502040204020203" pitchFamily="34" charset="0"/>
              </a:rPr>
              <a:t> [ [as] </a:t>
            </a:r>
            <a:r>
              <a:rPr lang="en-US" dirty="0">
                <a:latin typeface="Segoe UI" panose="020B0502040204020203" pitchFamily="34" charset="0"/>
                <a:cs typeface="Segoe UI" panose="020B0502040204020203" pitchFamily="34" charset="0"/>
              </a:rPr>
              <a:t>alias_name</a:t>
            </a:r>
            <a:r>
              <a:rPr lang="en-US" dirty="0">
                <a:solidFill>
                  <a:srgbClr val="0077AA"/>
                </a:solidFill>
                <a:latin typeface="Segoe UI" panose="020B0502040204020203" pitchFamily="34" charset="0"/>
                <a:cs typeface="Segoe UI" panose="020B0502040204020203" pitchFamily="34" charset="0"/>
              </a:rPr>
              <a:t>]</a:t>
            </a:r>
            <a:r>
              <a:rPr lang="en-IN" dirty="0">
                <a:latin typeface="Segoe UI" panose="020B0502040204020203" pitchFamily="34" charset="0"/>
                <a:cs typeface="Segoe UI" panose="020B0502040204020203" pitchFamily="34" charset="0"/>
              </a:rPr>
              <a:t>, . . .</a:t>
            </a:r>
            <a:r>
              <a:rPr lang="en-US" dirty="0">
                <a:solidFill>
                  <a:srgbClr val="0077AA"/>
                </a:solidFill>
                <a:latin typeface="Segoe UI" panose="020B0502040204020203" pitchFamily="34" charset="0"/>
                <a:cs typeface="Segoe UI" panose="020B0502040204020203" pitchFamily="34" charset="0"/>
              </a:rPr>
              <a:t> </a:t>
            </a:r>
            <a:r>
              <a:rPr lang="en-US" b="1" i="1" dirty="0">
                <a:solidFill>
                  <a:srgbClr val="0077AA"/>
                </a:solidFill>
                <a:latin typeface="Segoe UI" panose="020B0502040204020203" pitchFamily="34" charset="0"/>
                <a:cs typeface="Segoe UI" panose="020B0502040204020203" pitchFamily="34" charset="0"/>
              </a:rPr>
              <a:t>A</a:t>
            </a:r>
            <a:r>
              <a:rPr lang="en-US" baseline="-25000" dirty="0">
                <a:solidFill>
                  <a:srgbClr val="0077AA"/>
                </a:solidFill>
                <a:latin typeface="Segoe UI" panose="020B0502040204020203" pitchFamily="34" charset="0"/>
                <a:cs typeface="Segoe UI" panose="020B0502040204020203" pitchFamily="34" charset="0"/>
              </a:rPr>
              <a:t>N</a:t>
            </a:r>
            <a:r>
              <a:rPr lang="en-US" dirty="0">
                <a:solidFill>
                  <a:srgbClr val="0077AA"/>
                </a:solidFill>
                <a:latin typeface="Segoe UI" panose="020B0502040204020203" pitchFamily="34" charset="0"/>
                <a:cs typeface="Segoe UI" panose="020B0502040204020203" pitchFamily="34" charset="0"/>
              </a:rPr>
              <a:t> FROM </a:t>
            </a:r>
            <a:r>
              <a:rPr lang="en-US" b="1" i="1" dirty="0">
                <a:solidFill>
                  <a:srgbClr val="0077AA"/>
                </a:solidFill>
                <a:latin typeface="Segoe UI" panose="020B0502040204020203" pitchFamily="34" charset="0"/>
                <a:cs typeface="Segoe UI" panose="020B0502040204020203" pitchFamily="34" charset="0"/>
              </a:rPr>
              <a:t>r</a:t>
            </a:r>
            <a:r>
              <a:rPr lang="en-US" baseline="-25000" dirty="0">
                <a:solidFill>
                  <a:srgbClr val="0077AA"/>
                </a:solidFill>
                <a:latin typeface="Segoe UI" panose="020B0502040204020203" pitchFamily="34" charset="0"/>
                <a:cs typeface="Segoe UI" panose="020B0502040204020203" pitchFamily="34" charset="0"/>
              </a:rPr>
              <a:t>1 </a:t>
            </a:r>
            <a:r>
              <a:rPr lang="en-US" dirty="0">
                <a:solidFill>
                  <a:srgbClr val="0077AA"/>
                </a:solidFill>
                <a:latin typeface="Segoe UI" panose="020B0502040204020203" pitchFamily="34" charset="0"/>
                <a:cs typeface="Segoe UI" panose="020B0502040204020203" pitchFamily="34" charset="0"/>
              </a:rPr>
              <a:t>[ [as] </a:t>
            </a:r>
            <a:r>
              <a:rPr lang="en-US" dirty="0">
                <a:latin typeface="Segoe UI" panose="020B0502040204020203" pitchFamily="34" charset="0"/>
                <a:cs typeface="Segoe UI" panose="020B0502040204020203" pitchFamily="34" charset="0"/>
              </a:rPr>
              <a:t>alias_name</a:t>
            </a:r>
            <a:r>
              <a:rPr lang="en-US" dirty="0">
                <a:solidFill>
                  <a:srgbClr val="0077AA"/>
                </a:solidFill>
                <a:latin typeface="Segoe UI" panose="020B0502040204020203" pitchFamily="34" charset="0"/>
                <a:cs typeface="Segoe UI" panose="020B0502040204020203" pitchFamily="34" charset="0"/>
              </a:rPr>
              <a:t>]</a:t>
            </a:r>
          </a:p>
        </p:txBody>
      </p:sp>
      <p:sp>
        <p:nvSpPr>
          <p:cNvPr id="4" name="Rectangle 3"/>
          <p:cNvSpPr/>
          <p:nvPr/>
        </p:nvSpPr>
        <p:spPr>
          <a:xfrm>
            <a:off x="118542" y="1727606"/>
            <a:ext cx="8838049" cy="128875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sz="1600" dirty="0">
                <a:latin typeface="Liberation Mono"/>
                <a:cs typeface="Arial" pitchFamily="34" charset="0"/>
              </a:rPr>
              <a:t> </a:t>
            </a:r>
            <a:r>
              <a:rPr lang="en-IN" dirty="0">
                <a:latin typeface="Liberation Mono"/>
              </a:rPr>
              <a:t>id  </a:t>
            </a:r>
            <a:r>
              <a:rPr lang="en-US" dirty="0">
                <a:solidFill>
                  <a:srgbClr val="0077AA"/>
                </a:solidFill>
                <a:latin typeface="Liberation Mono"/>
              </a:rPr>
              <a:t>AS</a:t>
            </a:r>
            <a:r>
              <a:rPr lang="en-US" dirty="0">
                <a:latin typeface="Liberation Mono"/>
              </a:rPr>
              <a:t> StudentID,  </a:t>
            </a:r>
            <a:r>
              <a:rPr lang="en-IN" dirty="0">
                <a:latin typeface="Liberation Mono"/>
              </a:rPr>
              <a:t>namefirst</a:t>
            </a:r>
            <a:r>
              <a:rPr lang="en-US" dirty="0">
                <a:latin typeface="Liberation Mono"/>
              </a:rPr>
              <a:t> StudentFirstName </a:t>
            </a:r>
            <a:r>
              <a:rPr lang="en-US" dirty="0">
                <a:solidFill>
                  <a:srgbClr val="0077AA"/>
                </a:solidFill>
                <a:latin typeface="Liberation Mono"/>
                <a:ea typeface="Times New Roman" panose="02020603050405020304" pitchFamily="18" charset="0"/>
              </a:rPr>
              <a:t>FROM</a:t>
            </a:r>
            <a:r>
              <a:rPr lang="en-US" sz="1600" dirty="0">
                <a:latin typeface="Liberation Mono"/>
                <a:cs typeface="Arial" pitchFamily="34" charset="0"/>
              </a:rPr>
              <a:t> student;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sz="1600" dirty="0">
                <a:latin typeface="Liberation Mono"/>
                <a:cs typeface="Arial" pitchFamily="34" charset="0"/>
              </a:rPr>
              <a:t> </a:t>
            </a:r>
            <a:r>
              <a:rPr lang="en-IN" dirty="0">
                <a:latin typeface="Liberation Mono"/>
              </a:rPr>
              <a:t>id  </a:t>
            </a:r>
            <a:r>
              <a:rPr lang="en-US" dirty="0">
                <a:solidFill>
                  <a:srgbClr val="0077AA"/>
                </a:solidFill>
                <a:latin typeface="Liberation Mono"/>
              </a:rPr>
              <a:t>AS</a:t>
            </a:r>
            <a:r>
              <a:rPr lang="en-US" dirty="0">
                <a:latin typeface="Liberation Mono"/>
              </a:rPr>
              <a:t> 'Student ID',  </a:t>
            </a:r>
            <a:r>
              <a:rPr lang="en-IN" dirty="0">
                <a:latin typeface="Liberation Mono"/>
              </a:rPr>
              <a:t>namefirst</a:t>
            </a:r>
            <a:r>
              <a:rPr lang="en-US" dirty="0">
                <a:latin typeface="Liberation Mono"/>
              </a:rPr>
              <a:t> "Student First Name"</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sz="1600" dirty="0">
                <a:latin typeface="Liberation Mono"/>
                <a:cs typeface="Arial" pitchFamily="34" charset="0"/>
              </a:rPr>
              <a:t> student;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sz="1600" dirty="0">
                <a:latin typeface="Liberation Mono"/>
                <a:cs typeface="Arial" pitchFamily="34" charset="0"/>
              </a:rPr>
              <a:t> </a:t>
            </a:r>
            <a:r>
              <a:rPr lang="en-US" dirty="0">
                <a:solidFill>
                  <a:srgbClr val="A67F59"/>
                </a:solidFill>
                <a:latin typeface="Liberation Mono"/>
              </a:rPr>
              <a:t>*</a:t>
            </a:r>
            <a:r>
              <a:rPr lang="en-US" sz="1600" dirty="0">
                <a:latin typeface="Liberation Mono"/>
                <a:cs typeface="Arial" pitchFamily="34" charset="0"/>
              </a:rPr>
              <a:t> </a:t>
            </a:r>
            <a:r>
              <a:rPr lang="en-US" dirty="0">
                <a:solidFill>
                  <a:srgbClr val="0077AA"/>
                </a:solidFill>
                <a:latin typeface="Liberation Mono"/>
                <a:ea typeface="Times New Roman" panose="02020603050405020304" pitchFamily="18" charset="0"/>
              </a:rPr>
              <a:t>FROM</a:t>
            </a:r>
            <a:r>
              <a:rPr lang="en-US" sz="1600" dirty="0">
                <a:latin typeface="Liberation Mono"/>
                <a:cs typeface="Arial" pitchFamily="34" charset="0"/>
              </a:rPr>
              <a:t> student s;</a:t>
            </a:r>
            <a:endParaRPr lang="en-IN" sz="1600" dirty="0">
              <a:latin typeface="Liberation Mono"/>
            </a:endParaRPr>
          </a:p>
        </p:txBody>
      </p:sp>
      <p:pic>
        <p:nvPicPr>
          <p:cNvPr id="5" name="Picture 4">
            <a:extLst>
              <a:ext uri="{FF2B5EF4-FFF2-40B4-BE49-F238E27FC236}">
                <a16:creationId xmlns:a16="http://schemas.microsoft.com/office/drawing/2014/main" id="{1BDCEB06-AC92-40A0-9012-E5479B8592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CC08BA6-E3DA-4683-9DBF-22AB762BC0E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9994516"/>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pic>
        <p:nvPicPr>
          <p:cNvPr id="3" name="Picture 2">
            <a:extLst>
              <a:ext uri="{FF2B5EF4-FFF2-40B4-BE49-F238E27FC236}">
                <a16:creationId xmlns:a16="http://schemas.microsoft.com/office/drawing/2014/main" id="{56DC5679-BB8B-4BF6-95DF-1B7FFBA289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5E29D4D0-9C38-4E87-B218-C660DB79EF3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353701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pic>
        <p:nvPicPr>
          <p:cNvPr id="4" name="Picture 3">
            <a:extLst>
              <a:ext uri="{FF2B5EF4-FFF2-40B4-BE49-F238E27FC236}">
                <a16:creationId xmlns:a16="http://schemas.microsoft.com/office/drawing/2014/main" id="{82FC2287-D355-485F-B3C2-9651D741F97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734A73E1-E845-4D7B-8BED-8E3D46B0B62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EXPRESSIONS</a:t>
            </a:r>
            <a:endParaRPr lang="en-IN" sz="3200" b="1" i="1" dirty="0">
              <a:latin typeface="Arial" pitchFamily="34" charset="0"/>
              <a:cs typeface="Arial" pitchFamily="34" charset="0"/>
            </a:endParaRPr>
          </a:p>
        </p:txBody>
      </p:sp>
      <p:sp>
        <p:nvSpPr>
          <p:cNvPr id="12" name="Rectangle 11"/>
          <p:cNvSpPr/>
          <p:nvPr/>
        </p:nvSpPr>
        <p:spPr>
          <a:xfrm>
            <a:off x="1625323" y="819090"/>
            <a:ext cx="3098464"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Column </a:t>
            </a:r>
            <a:r>
              <a:rPr lang="en-US" sz="2000" dirty="0">
                <a:latin typeface="Arial" panose="020B0604020202020204" pitchFamily="34" charset="0"/>
                <a:cs typeface="Arial" panose="020B0604020202020204" pitchFamily="34" charset="0"/>
              </a:rPr>
              <a:t>EXPRESSIONS</a:t>
            </a:r>
            <a:endParaRPr lang="en-IN" sz="2000" dirty="0">
              <a:latin typeface="Arial" panose="020B0604020202020204" pitchFamily="34" charset="0"/>
              <a:cs typeface="Arial" panose="020B0604020202020204" pitchFamily="34" charset="0"/>
            </a:endParaRPr>
          </a:p>
        </p:txBody>
      </p:sp>
      <p:sp>
        <p:nvSpPr>
          <p:cNvPr id="9" name="Rectangle 8"/>
          <p:cNvSpPr/>
          <p:nvPr/>
        </p:nvSpPr>
        <p:spPr>
          <a:xfrm>
            <a:off x="1676182" y="1295400"/>
            <a:ext cx="8838049" cy="369332"/>
          </a:xfrm>
          <a:prstGeom prst="rect">
            <a:avLst/>
          </a:prstGeom>
        </p:spPr>
        <p:txBody>
          <a:bodyPr wrap="square">
            <a:spAutoFit/>
          </a:bodyPr>
          <a:lstStyle/>
          <a:p>
            <a:r>
              <a:rPr lang="en-US" dirty="0">
                <a:solidFill>
                  <a:srgbClr val="0077AA"/>
                </a:solidFill>
                <a:latin typeface="Segoe UI" panose="020B0502040204020203" pitchFamily="34" charset="0"/>
                <a:cs typeface="Segoe UI" panose="020B0502040204020203" pitchFamily="34" charset="0"/>
              </a:rPr>
              <a:t>SELECT ColName1</a:t>
            </a:r>
            <a:r>
              <a:rPr lang="en-US" dirty="0">
                <a:latin typeface="Segoe UI" panose="020B0502040204020203" pitchFamily="34" charset="0"/>
                <a:cs typeface="Segoe UI" panose="020B0502040204020203" pitchFamily="34" charset="0"/>
              </a:rPr>
              <a:t>,</a:t>
            </a:r>
            <a:r>
              <a:rPr lang="en-US" dirty="0">
                <a:solidFill>
                  <a:srgbClr val="0077AA"/>
                </a:solidFill>
                <a:latin typeface="Segoe UI" panose="020B0502040204020203" pitchFamily="34" charset="0"/>
                <a:cs typeface="Segoe UI" panose="020B0502040204020203" pitchFamily="34" charset="0"/>
              </a:rPr>
              <a:t> expressions</a:t>
            </a:r>
            <a:r>
              <a:rPr lang="en-IN" dirty="0">
                <a:latin typeface="Segoe UI" panose="020B0502040204020203" pitchFamily="34" charset="0"/>
                <a:cs typeface="Segoe UI" panose="020B0502040204020203" pitchFamily="34" charset="0"/>
              </a:rPr>
              <a:t> , . . .</a:t>
            </a:r>
            <a:r>
              <a:rPr lang="en-US" dirty="0">
                <a:solidFill>
                  <a:srgbClr val="0077AA"/>
                </a:solidFill>
                <a:latin typeface="Segoe UI" panose="020B0502040204020203" pitchFamily="34" charset="0"/>
                <a:cs typeface="Segoe UI" panose="020B0502040204020203" pitchFamily="34" charset="0"/>
              </a:rPr>
              <a:t> FROM </a:t>
            </a:r>
            <a:r>
              <a:rPr lang="en-IN" dirty="0">
                <a:latin typeface="Segoe UI" panose="020B0502040204020203" pitchFamily="34" charset="0"/>
                <a:cs typeface="Segoe UI" panose="020B0502040204020203" pitchFamily="34" charset="0"/>
              </a:rPr>
              <a:t>tbl_name</a:t>
            </a:r>
            <a:endParaRPr lang="en-US" dirty="0">
              <a:solidFill>
                <a:srgbClr val="0077AA"/>
              </a:solidFill>
              <a:latin typeface="Segoe UI" panose="020B0502040204020203" pitchFamily="34" charset="0"/>
              <a:cs typeface="Segoe UI" panose="020B0502040204020203" pitchFamily="34" charset="0"/>
            </a:endParaRPr>
          </a:p>
        </p:txBody>
      </p:sp>
      <p:pic>
        <p:nvPicPr>
          <p:cNvPr id="7" name="Picture 6">
            <a:extLst>
              <a:ext uri="{FF2B5EF4-FFF2-40B4-BE49-F238E27FC236}">
                <a16:creationId xmlns:a16="http://schemas.microsoft.com/office/drawing/2014/main" id="{60B33B93-0062-4E0B-85BB-AE81FF1EA8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C17E5C6-1952-4D6D-B8C1-FDD63148BD61}"/>
              </a:ext>
            </a:extLst>
          </p:cNvPr>
          <p:cNvSpPr txBox="1">
            <a:spLocks/>
          </p:cNvSpPr>
          <p:nvPr/>
        </p:nvSpPr>
        <p:spPr>
          <a:xfrm>
            <a:off x="3286894"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id="{814EC308-09C7-4BE9-B5DC-7B2D9157E858}"/>
              </a:ext>
            </a:extLst>
          </p:cNvPr>
          <p:cNvSpPr/>
          <p:nvPr/>
        </p:nvSpPr>
        <p:spPr>
          <a:xfrm>
            <a:off x="370570" y="1843856"/>
            <a:ext cx="5832648"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latin typeface="Liberation Mono"/>
              </a:rPr>
              <a:t>+</a:t>
            </a:r>
            <a:r>
              <a:rPr lang="en-IN" dirty="0">
                <a:latin typeface="Liberation Mono"/>
              </a:rPr>
              <a:t> 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latin typeface="Liberation Mono"/>
              </a:rPr>
              <a:t>+</a:t>
            </a:r>
            <a:r>
              <a:rPr lang="en-IN" dirty="0">
                <a:latin typeface="Liberation Mono"/>
              </a:rPr>
              <a:t> 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-2;</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p:txBody>
      </p:sp>
      <p:sp>
        <p:nvSpPr>
          <p:cNvPr id="13" name="TextBox 12">
            <a:extLst>
              <a:ext uri="{FF2B5EF4-FFF2-40B4-BE49-F238E27FC236}">
                <a16:creationId xmlns:a16="http://schemas.microsoft.com/office/drawing/2014/main" id="{DFE4AE10-3EE7-41C8-91BF-8674034C6ED2}"/>
              </a:ext>
            </a:extLst>
          </p:cNvPr>
          <p:cNvSpPr txBox="1"/>
          <p:nvPr/>
        </p:nvSpPr>
        <p:spPr>
          <a:xfrm>
            <a:off x="5639494" y="1847833"/>
            <a:ext cx="6096000" cy="2126864"/>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 </a:t>
            </a:r>
            <a:r>
              <a:rPr lang="en-US" dirty="0">
                <a:latin typeface="Liberation Mono"/>
              </a:rPr>
              <a:t>1000</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AS</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IN" dirty="0">
                <a:solidFill>
                  <a:srgbClr val="0077AA"/>
                </a:solidFill>
                <a:latin typeface="Liberation Mono"/>
              </a:rPr>
              <a:t>IFNULL</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latin typeface="Liberation Mono"/>
              </a:rPr>
              <a:t>0</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p:txBody>
      </p:sp>
      <p:sp>
        <p:nvSpPr>
          <p:cNvPr id="11" name="TextBox 10">
            <a:extLst>
              <a:ext uri="{FF2B5EF4-FFF2-40B4-BE49-F238E27FC236}">
                <a16:creationId xmlns:a16="http://schemas.microsoft.com/office/drawing/2014/main" id="{08FA53E3-6710-44E6-956D-C094AD2D0339}"/>
              </a:ext>
            </a:extLst>
          </p:cNvPr>
          <p:cNvSpPr txBox="1"/>
          <p:nvPr/>
        </p:nvSpPr>
        <p:spPr>
          <a:xfrm>
            <a:off x="8698691" y="4925701"/>
            <a:ext cx="1679054" cy="646331"/>
          </a:xfrm>
          <a:prstGeom prst="rect">
            <a:avLst/>
          </a:prstGeom>
          <a:noFill/>
        </p:spPr>
        <p:txBody>
          <a:bodyPr wrap="square">
            <a:spAutoFit/>
          </a:bodyPr>
          <a:lstStyle/>
          <a:p>
            <a:r>
              <a:rPr lang="en-IN" dirty="0">
                <a:latin typeface="Segoe UI" panose="020B0502040204020203" pitchFamily="34" charset="0"/>
                <a:cs typeface="Segoe UI" panose="020B0502040204020203" pitchFamily="34" charset="0"/>
              </a:rPr>
              <a:t>tbl_name</a:t>
            </a:r>
          </a:p>
          <a:p>
            <a:r>
              <a:rPr lang="en-IN" dirty="0">
                <a:latin typeface="Segoe UI" panose="020B0502040204020203" pitchFamily="34" charset="0"/>
                <a:cs typeface="Segoe UI" panose="020B0502040204020203" pitchFamily="34" charset="0"/>
              </a:rPr>
              <a:t>, . . . </a:t>
            </a:r>
            <a:endParaRPr lang="en-IN" dirty="0"/>
          </a:p>
        </p:txBody>
      </p:sp>
    </p:spTree>
    <p:extLst>
      <p:ext uri="{BB962C8B-B14F-4D97-AF65-F5344CB8AC3E}">
        <p14:creationId xmlns:p14="http://schemas.microsoft.com/office/powerpoint/2010/main" val="4169495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xEl>
                                              <p:pRg st="9" end="9"/>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
                                            <p:txEl>
                                              <p:pRg st="10" end="1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2558"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937970" y="3121815"/>
            <a:ext cx="4386479" cy="376129"/>
          </a:xfrm>
          <a:prstGeom prst="rect">
            <a:avLst/>
          </a:prstGeom>
          <a:solidFill>
            <a:schemeClr val="bg1"/>
          </a:solidFill>
        </p:spPr>
        <p:txBody>
          <a:bodyPr wrap="square">
            <a:spAutoFit/>
          </a:bodyPr>
          <a:lstStyle/>
          <a:p>
            <a:pPr>
              <a:lnSpc>
                <a:spcPct val="107000"/>
              </a:lnSpc>
            </a:pPr>
            <a:r>
              <a:rPr lang="en-IN" dirty="0">
                <a:solidFill>
                  <a:schemeClr val="tx1">
                    <a:lumMod val="85000"/>
                    <a:lumOff val="15000"/>
                  </a:schemeClr>
                </a:solidFill>
                <a:latin typeface="Palatino Linotype" panose="02040502050505030304" pitchFamily="18" charset="0"/>
                <a:ea typeface="Calibri" panose="020F0502020204030204" pitchFamily="34" charset="0"/>
                <a:cs typeface="Arial" panose="020B0604020202020204" pitchFamily="34" charset="0"/>
              </a:rPr>
              <a:t>To sort a result, use an ORDER BY clause.</a:t>
            </a:r>
          </a:p>
        </p:txBody>
      </p:sp>
      <p:sp>
        <p:nvSpPr>
          <p:cNvPr id="6" name="Rectangle 5"/>
          <p:cNvSpPr/>
          <p:nvPr/>
        </p:nvSpPr>
        <p:spPr>
          <a:xfrm>
            <a:off x="302745" y="3789040"/>
            <a:ext cx="11737304" cy="1486497"/>
          </a:xfrm>
          <a:prstGeom prst="rect">
            <a:avLst/>
          </a:prstGeom>
          <a:solidFill>
            <a:schemeClr val="bg1"/>
          </a:solidFill>
        </p:spPr>
        <p:txBody>
          <a:bodyPr wrap="square">
            <a:spAutoFit/>
          </a:bodyPr>
          <a:lstStyle/>
          <a:p>
            <a:pPr>
              <a:lnSpc>
                <a:spcPct val="107000"/>
              </a:lnSpc>
            </a:pPr>
            <a:r>
              <a:rPr lang="en-IN" sz="2200" dirty="0">
                <a:solidFill>
                  <a:srgbClr val="FF0000"/>
                </a:solidFill>
                <a:latin typeface="Palatino Linotype" panose="02040502050505030304" pitchFamily="18" charset="0"/>
                <a:cs typeface="Arial" panose="020B0604020202020204" pitchFamily="34" charset="0"/>
              </a:rPr>
              <a:t>Remember</a:t>
            </a:r>
            <a:r>
              <a:rPr lang="en-IN" sz="2200" dirty="0">
                <a:latin typeface="Palatino Linotype" panose="02040502050505030304" pitchFamily="18" charset="0"/>
                <a:ea typeface="Calibri" panose="020F0502020204030204" pitchFamily="34" charset="0"/>
                <a:cs typeface="Segoe UI Light" panose="020B0502040204020203" pitchFamily="34" charset="0"/>
              </a:rPr>
              <a:t>:</a:t>
            </a:r>
          </a:p>
          <a:p>
            <a:pPr marL="342900" indent="-342900">
              <a:lnSpc>
                <a:spcPct val="107000"/>
              </a:lnSpc>
              <a:buFont typeface="Arial" panose="020B0604020202020204" pitchFamily="34" charset="0"/>
              <a:buChar char="•"/>
            </a:pPr>
            <a:endParaRPr lang="en-IN" sz="800" dirty="0">
              <a:latin typeface="Palatino Linotype" panose="02040502050505030304" pitchFamily="18" charset="0"/>
              <a:ea typeface="Calibri" panose="020F0502020204030204" pitchFamily="34" charset="0"/>
              <a:cs typeface="Segoe UI Light" panose="020B0502040204020203" pitchFamily="34" charset="0"/>
            </a:endParaRPr>
          </a:p>
          <a:p>
            <a:pPr marL="342900" indent="-342900">
              <a:lnSpc>
                <a:spcPct val="107000"/>
              </a:lnSpc>
              <a:buFont typeface="Arial" panose="020B0604020202020204" pitchFamily="34" charset="0"/>
              <a:buChar char="•"/>
            </a:pPr>
            <a:r>
              <a:rPr lang="en-IN" dirty="0">
                <a:latin typeface="Palatino Linotype" panose="02040502050505030304" pitchFamily="18" charset="0"/>
                <a:ea typeface="Calibri" panose="020F0502020204030204" pitchFamily="34" charset="0"/>
                <a:cs typeface="Segoe UI Light" panose="020B0502040204020203" pitchFamily="34" charset="0"/>
              </a:rPr>
              <a:t>The default sort order is ascending </a:t>
            </a:r>
            <a:r>
              <a:rPr lang="en-IN" b="1" dirty="0">
                <a:latin typeface="Palatino Linotype" panose="02040502050505030304" pitchFamily="18" charset="0"/>
                <a:cs typeface="Segoe UI Light" panose="020B0502040204020203" pitchFamily="34" charset="0"/>
              </a:rPr>
              <a:t>ASC</a:t>
            </a:r>
            <a:r>
              <a:rPr lang="en-IN" dirty="0">
                <a:latin typeface="Palatino Linotype" panose="02040502050505030304" pitchFamily="18" charset="0"/>
                <a:ea typeface="Calibri" panose="020F0502020204030204" pitchFamily="34" charset="0"/>
                <a:cs typeface="Segoe UI Light" panose="020B0502040204020203" pitchFamily="34" charset="0"/>
              </a:rPr>
              <a:t>, with smallest values first. To sort in descending (reverse) order, add the </a:t>
            </a:r>
            <a:r>
              <a:rPr lang="en-IN" b="1" dirty="0">
                <a:latin typeface="Palatino Linotype" panose="02040502050505030304" pitchFamily="18" charset="0"/>
                <a:ea typeface="Calibri" panose="020F0502020204030204" pitchFamily="34" charset="0"/>
                <a:cs typeface="Segoe UI Light" panose="020B0502040204020203" pitchFamily="34" charset="0"/>
              </a:rPr>
              <a:t>DESC</a:t>
            </a:r>
            <a:r>
              <a:rPr lang="en-IN" dirty="0">
                <a:latin typeface="Palatino Linotype" panose="02040502050505030304" pitchFamily="18" charset="0"/>
                <a:ea typeface="Calibri" panose="020F0502020204030204" pitchFamily="34" charset="0"/>
                <a:cs typeface="Segoe UI Light" panose="020B0502040204020203" pitchFamily="34" charset="0"/>
              </a:rPr>
              <a:t> keyword to the name of the column you are sorting by.</a:t>
            </a:r>
          </a:p>
          <a:p>
            <a:pPr marL="342900" indent="-342900">
              <a:lnSpc>
                <a:spcPct val="107000"/>
              </a:lnSpc>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You can sort on multiple columns, and you can sort different columns in different directions.</a:t>
            </a:r>
          </a:p>
        </p:txBody>
      </p:sp>
      <p:sp>
        <p:nvSpPr>
          <p:cNvPr id="7" name="Rectangle 6"/>
          <p:cNvSpPr/>
          <p:nvPr/>
        </p:nvSpPr>
        <p:spPr>
          <a:xfrm>
            <a:off x="406574" y="5661248"/>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a:t>
            </a:r>
            <a:r>
              <a:rPr lang="en-IN" dirty="0">
                <a:solidFill>
                  <a:srgbClr val="000000"/>
                </a:solidFill>
                <a:latin typeface="Liberation Mono"/>
              </a:rPr>
              <a:t>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ORDER BY</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a:t>
            </a:r>
            <a:r>
              <a:rPr lang="en-IN" dirty="0">
                <a:solidFill>
                  <a:srgbClr val="999999"/>
                </a:solidFill>
                <a:latin typeface="Liberation Mono"/>
              </a:rPr>
              <a:t>`;</a:t>
            </a: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ORDER BY</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endParaRPr lang="en-IN" dirty="0"/>
          </a:p>
        </p:txBody>
      </p:sp>
      <p:sp>
        <p:nvSpPr>
          <p:cNvPr id="8" name="Rectangle 7"/>
          <p:cNvSpPr/>
          <p:nvPr/>
        </p:nvSpPr>
        <p:spPr>
          <a:xfrm>
            <a:off x="190551" y="973177"/>
            <a:ext cx="11737304" cy="923330"/>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Nulls by default occur at the top, but you can use </a:t>
            </a:r>
            <a:r>
              <a:rPr lang="en-IN" b="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ISNULL() function tests whether an expression is NULL. If expression is a NULL value, the ISNULL() function returns 1. Otherwise, it returns 0.</a:t>
            </a:r>
          </a:p>
        </p:txBody>
      </p:sp>
      <p:pic>
        <p:nvPicPr>
          <p:cNvPr id="9" name="Picture 8"/>
          <p:cNvPicPr>
            <a:picLocks noChangeAspect="1"/>
          </p:cNvPicPr>
          <p:nvPr/>
        </p:nvPicPr>
        <p:blipFill>
          <a:blip r:embed="rId2" cstate="print"/>
          <a:stretch>
            <a:fillRect/>
          </a:stretch>
        </p:blipFill>
        <p:spPr>
          <a:xfrm>
            <a:off x="7212013" y="5734221"/>
            <a:ext cx="4680520" cy="440781"/>
          </a:xfrm>
          <a:prstGeom prst="rect">
            <a:avLst/>
          </a:prstGeom>
        </p:spPr>
      </p:pic>
      <p:pic>
        <p:nvPicPr>
          <p:cNvPr id="10" name="Picture 9">
            <a:extLst>
              <a:ext uri="{FF2B5EF4-FFF2-40B4-BE49-F238E27FC236}">
                <a16:creationId xmlns:a16="http://schemas.microsoft.com/office/drawing/2014/main" id="{8EA33FAB-06BD-4DB5-8B32-2E7BAC9340F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1746E92D-69E0-4536-9E85-C9FA4C1B4F8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57184925"/>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91322" y="672345"/>
            <a:ext cx="8836898" cy="369284"/>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21" y="1269042"/>
            <a:ext cx="10322336" cy="871713"/>
          </a:xfrm>
          <a:prstGeom prst="rect">
            <a:avLst/>
          </a:prstGeom>
        </p:spPr>
        <p:txBody>
          <a:bodyPr wrap="square">
            <a:spAutoFit/>
          </a:bodyPr>
          <a:lstStyle/>
          <a:p>
            <a:pPr>
              <a:lnSpc>
                <a:spcPct val="150000"/>
              </a:lnSpc>
            </a:pPr>
            <a:r>
              <a:rPr lang="en-US" dirty="0">
                <a:solidFill>
                  <a:srgbClr val="0077AA"/>
                </a:solidFill>
                <a:latin typeface="Segoe UI" panose="020B0502040204020203" pitchFamily="34" charset="0"/>
                <a:cs typeface="Segoe UI" panose="020B0502040204020203" pitchFamily="34" charset="0"/>
              </a:rPr>
              <a:t>SELECT </a:t>
            </a:r>
            <a:r>
              <a:rPr lang="en-US" b="1" i="1" dirty="0">
                <a:solidFill>
                  <a:srgbClr val="0077AA"/>
                </a:solidFill>
                <a:latin typeface="Segoe UI" panose="020B0502040204020203" pitchFamily="34" charset="0"/>
                <a:cs typeface="Segoe UI" panose="020B0502040204020203" pitchFamily="34" charset="0"/>
              </a:rPr>
              <a:t>A</a:t>
            </a:r>
            <a:r>
              <a:rPr lang="en-US" baseline="-25000" dirty="0">
                <a:solidFill>
                  <a:srgbClr val="0077AA"/>
                </a:solidFill>
                <a:latin typeface="Segoe UI" panose="020B0502040204020203" pitchFamily="34" charset="0"/>
                <a:cs typeface="Segoe UI" panose="020B0502040204020203" pitchFamily="34" charset="0"/>
              </a:rPr>
              <a:t>1</a:t>
            </a:r>
            <a:r>
              <a:rPr lang="en-US" dirty="0">
                <a:solidFill>
                  <a:srgbClr val="0077AA"/>
                </a:solidFill>
                <a:latin typeface="Segoe UI" panose="020B0502040204020203" pitchFamily="34" charset="0"/>
                <a:cs typeface="Segoe UI" panose="020B0502040204020203" pitchFamily="34" charset="0"/>
              </a:rPr>
              <a:t>, </a:t>
            </a:r>
            <a:r>
              <a:rPr lang="en-US" b="1" i="1" dirty="0">
                <a:solidFill>
                  <a:srgbClr val="0077AA"/>
                </a:solidFill>
                <a:latin typeface="Segoe UI" panose="020B0502040204020203" pitchFamily="34" charset="0"/>
                <a:cs typeface="Segoe UI" panose="020B0502040204020203" pitchFamily="34" charset="0"/>
              </a:rPr>
              <a:t>A</a:t>
            </a:r>
            <a:r>
              <a:rPr lang="en-US" baseline="-25000" dirty="0">
                <a:solidFill>
                  <a:srgbClr val="0077AA"/>
                </a:solidFill>
                <a:latin typeface="Segoe UI" panose="020B0502040204020203" pitchFamily="34" charset="0"/>
                <a:cs typeface="Segoe UI" panose="020B0502040204020203" pitchFamily="34" charset="0"/>
              </a:rPr>
              <a:t>2</a:t>
            </a:r>
            <a:r>
              <a:rPr lang="en-US" dirty="0">
                <a:solidFill>
                  <a:srgbClr val="0077AA"/>
                </a:solidFill>
                <a:latin typeface="Segoe UI" panose="020B0502040204020203" pitchFamily="34" charset="0"/>
                <a:cs typeface="Segoe UI" panose="020B0502040204020203" pitchFamily="34" charset="0"/>
              </a:rPr>
              <a:t>, </a:t>
            </a:r>
            <a:r>
              <a:rPr lang="en-US" b="1" i="1" dirty="0">
                <a:solidFill>
                  <a:srgbClr val="0077AA"/>
                </a:solidFill>
                <a:latin typeface="Segoe UI" panose="020B0502040204020203" pitchFamily="34" charset="0"/>
                <a:cs typeface="Segoe UI" panose="020B0502040204020203" pitchFamily="34" charset="0"/>
              </a:rPr>
              <a:t>A</a:t>
            </a:r>
            <a:r>
              <a:rPr lang="en-US" baseline="-25000" dirty="0">
                <a:solidFill>
                  <a:srgbClr val="0077AA"/>
                </a:solidFill>
                <a:latin typeface="Segoe UI" panose="020B0502040204020203" pitchFamily="34" charset="0"/>
                <a:cs typeface="Segoe UI" panose="020B0502040204020203" pitchFamily="34" charset="0"/>
              </a:rPr>
              <a:t>3</a:t>
            </a:r>
            <a:r>
              <a:rPr lang="en-US" dirty="0">
                <a:solidFill>
                  <a:srgbClr val="0077AA"/>
                </a:solidFill>
                <a:latin typeface="Segoe UI" panose="020B0502040204020203" pitchFamily="34" charset="0"/>
                <a:cs typeface="Segoe UI" panose="020B0502040204020203" pitchFamily="34" charset="0"/>
              </a:rPr>
              <a:t>, </a:t>
            </a:r>
            <a:r>
              <a:rPr lang="en-US" b="1" i="1" dirty="0">
                <a:solidFill>
                  <a:srgbClr val="0077AA"/>
                </a:solidFill>
                <a:latin typeface="Segoe UI" panose="020B0502040204020203" pitchFamily="34" charset="0"/>
                <a:cs typeface="Segoe UI" panose="020B0502040204020203" pitchFamily="34" charset="0"/>
              </a:rPr>
              <a:t>A</a:t>
            </a:r>
            <a:r>
              <a:rPr lang="en-US" baseline="-25000" dirty="0">
                <a:solidFill>
                  <a:srgbClr val="0077AA"/>
                </a:solidFill>
                <a:latin typeface="Segoe UI" panose="020B0502040204020203" pitchFamily="34" charset="0"/>
                <a:cs typeface="Segoe UI" panose="020B0502040204020203" pitchFamily="34" charset="0"/>
              </a:rPr>
              <a:t>n</a:t>
            </a:r>
            <a:r>
              <a:rPr lang="en-US" dirty="0">
                <a:solidFill>
                  <a:srgbClr val="0077AA"/>
                </a:solidFill>
                <a:latin typeface="Segoe UI" panose="020B0502040204020203" pitchFamily="34" charset="0"/>
                <a:cs typeface="Segoe UI" panose="020B0502040204020203" pitchFamily="34" charset="0"/>
              </a:rPr>
              <a:t> FROM </a:t>
            </a:r>
            <a:r>
              <a:rPr lang="en-US" b="1" i="1" dirty="0">
                <a:solidFill>
                  <a:srgbClr val="0077AA"/>
                </a:solidFill>
                <a:latin typeface="Segoe UI" panose="020B0502040204020203" pitchFamily="34" charset="0"/>
                <a:cs typeface="Segoe UI" panose="020B0502040204020203" pitchFamily="34" charset="0"/>
              </a:rPr>
              <a:t>r</a:t>
            </a:r>
          </a:p>
          <a:p>
            <a:pPr>
              <a:lnSpc>
                <a:spcPct val="150000"/>
              </a:lnSpc>
            </a:pPr>
            <a:r>
              <a:rPr lang="en-US" dirty="0">
                <a:solidFill>
                  <a:srgbClr val="0077AA"/>
                </a:solidFill>
                <a:latin typeface="Segoe UI" panose="020B0502040204020203" pitchFamily="34" charset="0"/>
                <a:cs typeface="Segoe UI" panose="020B0502040204020203" pitchFamily="34" charset="0"/>
              </a:rPr>
              <a:t>    [ORDER BY {</a:t>
            </a:r>
            <a:r>
              <a:rPr lang="en-US" b="1" i="1" dirty="0">
                <a:solidFill>
                  <a:srgbClr val="0077AA"/>
                </a:solidFill>
                <a:latin typeface="Segoe UI" panose="020B0502040204020203" pitchFamily="34" charset="0"/>
                <a:cs typeface="Segoe UI" panose="020B0502040204020203" pitchFamily="34" charset="0"/>
              </a:rPr>
              <a:t>A</a:t>
            </a:r>
            <a:r>
              <a:rPr lang="en-US" baseline="-25000" dirty="0">
                <a:solidFill>
                  <a:srgbClr val="0077AA"/>
                </a:solidFill>
                <a:latin typeface="Segoe UI" panose="020B0502040204020203" pitchFamily="34" charset="0"/>
                <a:cs typeface="Segoe UI" panose="020B0502040204020203" pitchFamily="34" charset="0"/>
              </a:rPr>
              <a:t>1</a:t>
            </a:r>
            <a:r>
              <a:rPr lang="en-US" dirty="0">
                <a:solidFill>
                  <a:srgbClr val="0077AA"/>
                </a:solidFill>
                <a:latin typeface="Segoe UI" panose="020B0502040204020203" pitchFamily="34" charset="0"/>
                <a:cs typeface="Segoe UI" panose="020B0502040204020203" pitchFamily="34" charset="0"/>
              </a:rPr>
              <a:t>, </a:t>
            </a:r>
            <a:r>
              <a:rPr lang="en-US" b="1" i="1" dirty="0">
                <a:solidFill>
                  <a:srgbClr val="0077AA"/>
                </a:solidFill>
                <a:latin typeface="Segoe UI" panose="020B0502040204020203" pitchFamily="34" charset="0"/>
                <a:cs typeface="Segoe UI" panose="020B0502040204020203" pitchFamily="34" charset="0"/>
              </a:rPr>
              <a:t>A</a:t>
            </a:r>
            <a:r>
              <a:rPr lang="en-US" baseline="-25000" dirty="0">
                <a:solidFill>
                  <a:srgbClr val="0077AA"/>
                </a:solidFill>
                <a:latin typeface="Segoe UI" panose="020B0502040204020203" pitchFamily="34" charset="0"/>
                <a:cs typeface="Segoe UI" panose="020B0502040204020203" pitchFamily="34" charset="0"/>
              </a:rPr>
              <a:t>2</a:t>
            </a:r>
            <a:r>
              <a:rPr lang="en-US" dirty="0">
                <a:solidFill>
                  <a:srgbClr val="0077AA"/>
                </a:solidFill>
                <a:latin typeface="Segoe UI" panose="020B0502040204020203" pitchFamily="34" charset="0"/>
                <a:cs typeface="Segoe UI" panose="020B0502040204020203" pitchFamily="34" charset="0"/>
              </a:rPr>
              <a:t>, </a:t>
            </a:r>
            <a:r>
              <a:rPr lang="en-US" b="1" i="1" dirty="0">
                <a:solidFill>
                  <a:srgbClr val="0077AA"/>
                </a:solidFill>
                <a:latin typeface="Segoe UI" panose="020B0502040204020203" pitchFamily="34" charset="0"/>
                <a:cs typeface="Segoe UI" panose="020B0502040204020203" pitchFamily="34" charset="0"/>
              </a:rPr>
              <a:t>A</a:t>
            </a:r>
            <a:r>
              <a:rPr lang="en-US" baseline="-25000" dirty="0">
                <a:solidFill>
                  <a:srgbClr val="0077AA"/>
                </a:solidFill>
                <a:latin typeface="Segoe UI" panose="020B0502040204020203" pitchFamily="34" charset="0"/>
                <a:cs typeface="Segoe UI" panose="020B0502040204020203" pitchFamily="34" charset="0"/>
              </a:rPr>
              <a:t>3</a:t>
            </a:r>
            <a:r>
              <a:rPr lang="en-US" dirty="0">
                <a:solidFill>
                  <a:srgbClr val="0077AA"/>
                </a:solidFill>
                <a:latin typeface="Segoe UI" panose="020B0502040204020203" pitchFamily="34" charset="0"/>
                <a:cs typeface="Segoe UI" panose="020B0502040204020203" pitchFamily="34" charset="0"/>
              </a:rPr>
              <a:t>, . . .</a:t>
            </a:r>
            <a:r>
              <a:rPr lang="en-US" baseline="-25000" dirty="0">
                <a:solidFill>
                  <a:srgbClr val="0077AA"/>
                </a:solidFill>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 | expr | position}  [ASC | DESC], . . . ]</a:t>
            </a:r>
          </a:p>
        </p:txBody>
      </p:sp>
      <p:sp>
        <p:nvSpPr>
          <p:cNvPr id="23" name="Rectangle 22">
            <a:extLst>
              <a:ext uri="{FF2B5EF4-FFF2-40B4-BE49-F238E27FC236}">
                <a16:creationId xmlns:a16="http://schemas.microsoft.com/office/drawing/2014/main" id="{CE23E282-477F-42D8-83FF-B8A11994A385}"/>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pic>
        <p:nvPicPr>
          <p:cNvPr id="24" name="Picture 23">
            <a:extLst>
              <a:ext uri="{FF2B5EF4-FFF2-40B4-BE49-F238E27FC236}">
                <a16:creationId xmlns:a16="http://schemas.microsoft.com/office/drawing/2014/main" id="{4B71EA0C-358E-4B90-9F96-EBA08617AE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pSp>
        <p:nvGrpSpPr>
          <p:cNvPr id="3" name="Group 2">
            <a:extLst>
              <a:ext uri="{FF2B5EF4-FFF2-40B4-BE49-F238E27FC236}">
                <a16:creationId xmlns:a16="http://schemas.microsoft.com/office/drawing/2014/main" id="{347264FA-0172-437F-BB90-8077FD6B3FEA}"/>
              </a:ext>
            </a:extLst>
          </p:cNvPr>
          <p:cNvGrpSpPr/>
          <p:nvPr/>
        </p:nvGrpSpPr>
        <p:grpSpPr>
          <a:xfrm>
            <a:off x="690540" y="3006395"/>
            <a:ext cx="10544375" cy="3446941"/>
            <a:chOff x="690540" y="3006395"/>
            <a:chExt cx="10544375" cy="3446941"/>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540" y="3006395"/>
              <a:ext cx="10542912" cy="1502584"/>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400110"/>
                    </a:xfrm>
                    <a:prstGeom prst="rect">
                      <a:avLst/>
                    </a:prstGeom>
                    <a:noFill/>
                  </p:spPr>
                  <p:txBody>
                    <a:bodyPr wrap="square">
                      <a:spAutoFit/>
                    </a:bodyPr>
                    <a:lstStyle/>
                    <a:p>
                      <a:pPr algn="ctr"/>
                      <a:r>
                        <a:rPr lang="en-IN" sz="2000" dirty="0">
                          <a:latin typeface="Liberation Mono"/>
                          <a:cs typeface="Arial" panose="020B0604020202020204" pitchFamily="34" charset="0"/>
                        </a:rPr>
                        <a:t>comm </a:t>
                      </a:r>
                      <a:r>
                        <a:rPr lang="en-IN" sz="2000" b="1" dirty="0">
                          <a:latin typeface="Liberation Mono"/>
                          <a:cs typeface="Arial" panose="020B0604020202020204" pitchFamily="34" charset="0"/>
                        </a:rPr>
                        <a:t>ASC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5" name="Group 24">
              <a:extLst>
                <a:ext uri="{FF2B5EF4-FFF2-40B4-BE49-F238E27FC236}">
                  <a16:creationId xmlns:a16="http://schemas.microsoft.com/office/drawing/2014/main" id="{5F85D2D2-2E1C-4A01-90F8-0D686504C7B2}"/>
                </a:ext>
              </a:extLst>
            </p:cNvPr>
            <p:cNvGrpSpPr/>
            <p:nvPr/>
          </p:nvGrpSpPr>
          <p:grpSpPr>
            <a:xfrm>
              <a:off x="690630" y="4950556"/>
              <a:ext cx="10544285" cy="1502780"/>
              <a:chOff x="690630" y="1745011"/>
              <a:chExt cx="10544285" cy="1502780"/>
            </a:xfrm>
          </p:grpSpPr>
          <p:grpSp>
            <p:nvGrpSpPr>
              <p:cNvPr id="44" name="Group 43">
                <a:extLst>
                  <a:ext uri="{FF2B5EF4-FFF2-40B4-BE49-F238E27FC236}">
                    <a16:creationId xmlns:a16="http://schemas.microsoft.com/office/drawing/2014/main" id="{41321BEA-C00D-4686-8433-926966A07043}"/>
                  </a:ext>
                </a:extLst>
              </p:cNvPr>
              <p:cNvGrpSpPr/>
              <p:nvPr/>
            </p:nvGrpSpPr>
            <p:grpSpPr>
              <a:xfrm>
                <a:off x="690630" y="1783237"/>
                <a:ext cx="8956920" cy="1357731"/>
                <a:chOff x="262933" y="1548086"/>
                <a:chExt cx="8956920" cy="1357731"/>
              </a:xfrm>
            </p:grpSpPr>
            <p:sp>
              <p:nvSpPr>
                <p:cNvPr id="47" name="Rectangle 46">
                  <a:extLst>
                    <a:ext uri="{FF2B5EF4-FFF2-40B4-BE49-F238E27FC236}">
                      <a16:creationId xmlns:a16="http://schemas.microsoft.com/office/drawing/2014/main" id="{3C175689-6C3B-40C5-B1F0-7871AD3330C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8" name="Group 47">
                  <a:extLst>
                    <a:ext uri="{FF2B5EF4-FFF2-40B4-BE49-F238E27FC236}">
                      <a16:creationId xmlns:a16="http://schemas.microsoft.com/office/drawing/2014/main" id="{0727093B-BF97-49F1-BC78-C846DAF56C21}"/>
                    </a:ext>
                  </a:extLst>
                </p:cNvPr>
                <p:cNvGrpSpPr/>
                <p:nvPr/>
              </p:nvGrpSpPr>
              <p:grpSpPr>
                <a:xfrm>
                  <a:off x="1651832" y="1600839"/>
                  <a:ext cx="7568021" cy="1296144"/>
                  <a:chOff x="31591" y="1556792"/>
                  <a:chExt cx="7568021" cy="1296144"/>
                </a:xfrm>
              </p:grpSpPr>
              <p:grpSp>
                <p:nvGrpSpPr>
                  <p:cNvPr id="54" name="Group 53">
                    <a:extLst>
                      <a:ext uri="{FF2B5EF4-FFF2-40B4-BE49-F238E27FC236}">
                        <a16:creationId xmlns:a16="http://schemas.microsoft.com/office/drawing/2014/main" id="{8EB7E4D7-5F7F-4BF3-9780-328696405EC0}"/>
                      </a:ext>
                    </a:extLst>
                  </p:cNvPr>
                  <p:cNvGrpSpPr/>
                  <p:nvPr/>
                </p:nvGrpSpPr>
                <p:grpSpPr>
                  <a:xfrm>
                    <a:off x="669977" y="1556792"/>
                    <a:ext cx="6238644" cy="1296144"/>
                    <a:chOff x="669977" y="1556792"/>
                    <a:chExt cx="6238644" cy="1296144"/>
                  </a:xfrm>
                </p:grpSpPr>
                <p:sp>
                  <p:nvSpPr>
                    <p:cNvPr id="58" name="Rectangle 57">
                      <a:extLst>
                        <a:ext uri="{FF2B5EF4-FFF2-40B4-BE49-F238E27FC236}">
                          <a16:creationId xmlns:a16="http://schemas.microsoft.com/office/drawing/2014/main" id="{505988D3-2005-404E-9EAD-425A58C8FB3A}"/>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9" name="TextBox 58">
                      <a:extLst>
                        <a:ext uri="{FF2B5EF4-FFF2-40B4-BE49-F238E27FC236}">
                          <a16:creationId xmlns:a16="http://schemas.microsoft.com/office/drawing/2014/main" id="{97E0BAD5-063F-4E46-A43E-4BC0D9B30565}"/>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60" name="TextBox 59">
                      <a:extLst>
                        <a:ext uri="{FF2B5EF4-FFF2-40B4-BE49-F238E27FC236}">
                          <a16:creationId xmlns:a16="http://schemas.microsoft.com/office/drawing/2014/main" id="{434EDD8C-07EF-4880-BAF6-FF938C4B3D51}"/>
                        </a:ext>
                      </a:extLst>
                    </p:cNvPr>
                    <p:cNvSpPr txBox="1"/>
                    <p:nvPr/>
                  </p:nvSpPr>
                  <p:spPr>
                    <a:xfrm>
                      <a:off x="4195535" y="2097142"/>
                      <a:ext cx="2713086" cy="400110"/>
                    </a:xfrm>
                    <a:prstGeom prst="rect">
                      <a:avLst/>
                    </a:prstGeom>
                    <a:noFill/>
                  </p:spPr>
                  <p:txBody>
                    <a:bodyPr wrap="square">
                      <a:spAutoFit/>
                    </a:bodyPr>
                    <a:lstStyle/>
                    <a:p>
                      <a:pPr algn="ctr"/>
                      <a:r>
                        <a:rPr lang="en-IN" sz="2000" dirty="0">
                          <a:latin typeface="Liberation Mono"/>
                          <a:cs typeface="Arial" panose="020B0604020202020204" pitchFamily="34" charset="0"/>
                        </a:rPr>
                        <a:t>comm </a:t>
                      </a:r>
                      <a:r>
                        <a:rPr lang="en-IN" sz="2000" b="1" dirty="0">
                          <a:latin typeface="Liberation Mono"/>
                          <a:cs typeface="Arial" panose="020B0604020202020204" pitchFamily="34" charset="0"/>
                        </a:rPr>
                        <a:t>DESC</a:t>
                      </a:r>
                      <a:endParaRPr lang="en-IN" sz="2000" b="1" dirty="0"/>
                    </a:p>
                  </p:txBody>
                </p:sp>
              </p:grpSp>
              <p:sp>
                <p:nvSpPr>
                  <p:cNvPr id="55" name="Arrow: Right 54">
                    <a:extLst>
                      <a:ext uri="{FF2B5EF4-FFF2-40B4-BE49-F238E27FC236}">
                        <a16:creationId xmlns:a16="http://schemas.microsoft.com/office/drawing/2014/main" id="{D6DDE4E1-273B-4285-A625-4973BABE4E38}"/>
                      </a:ext>
                    </a:extLst>
                  </p:cNvPr>
                  <p:cNvSpPr/>
                  <p:nvPr/>
                </p:nvSpPr>
                <p:spPr>
                  <a:xfrm>
                    <a:off x="3509313"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6" name="Arrow: Right 55">
                    <a:extLst>
                      <a:ext uri="{FF2B5EF4-FFF2-40B4-BE49-F238E27FC236}">
                        <a16:creationId xmlns:a16="http://schemas.microsoft.com/office/drawing/2014/main" id="{B38EC3DE-8700-4FDD-B6B6-9B8531F926A2}"/>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Arrow: Right 56">
                    <a:extLst>
                      <a:ext uri="{FF2B5EF4-FFF2-40B4-BE49-F238E27FC236}">
                        <a16:creationId xmlns:a16="http://schemas.microsoft.com/office/drawing/2014/main" id="{DCE80F6A-3AFF-49FF-9149-8DDA6FD5028A}"/>
                      </a:ext>
                    </a:extLst>
                  </p:cNvPr>
                  <p:cNvSpPr/>
                  <p:nvPr/>
                </p:nvSpPr>
                <p:spPr>
                  <a:xfrm>
                    <a:off x="6993206"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9" name="Flowchart: Magnetic Disk 48">
                  <a:extLst>
                    <a:ext uri="{FF2B5EF4-FFF2-40B4-BE49-F238E27FC236}">
                      <a16:creationId xmlns:a16="http://schemas.microsoft.com/office/drawing/2014/main" id="{B0A9498C-2ABA-462D-B6CD-50615698F20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50" name="TextBox 49">
                  <a:extLst>
                    <a:ext uri="{FF2B5EF4-FFF2-40B4-BE49-F238E27FC236}">
                      <a16:creationId xmlns:a16="http://schemas.microsoft.com/office/drawing/2014/main" id="{408C2E37-9A73-4C53-B21B-6DE9C58D23A0}"/>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51" name="TextBox 50">
                  <a:extLst>
                    <a:ext uri="{FF2B5EF4-FFF2-40B4-BE49-F238E27FC236}">
                      <a16:creationId xmlns:a16="http://schemas.microsoft.com/office/drawing/2014/main" id="{D1D97790-729F-4619-A93C-CED0FA7A2862}"/>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2" name="TextBox 51">
                  <a:extLst>
                    <a:ext uri="{FF2B5EF4-FFF2-40B4-BE49-F238E27FC236}">
                      <a16:creationId xmlns:a16="http://schemas.microsoft.com/office/drawing/2014/main" id="{80EF8C47-F9AF-4E27-A2A2-AB9F4284678A}"/>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3" name="TextBox 52">
                  <a:extLst>
                    <a:ext uri="{FF2B5EF4-FFF2-40B4-BE49-F238E27FC236}">
                      <a16:creationId xmlns:a16="http://schemas.microsoft.com/office/drawing/2014/main" id="{9A2E329A-7777-4E08-A514-FB69F59E095C}"/>
                    </a:ext>
                  </a:extLst>
                </p:cNvPr>
                <p:cNvSpPr txBox="1"/>
                <p:nvPr/>
              </p:nvSpPr>
              <p:spPr>
                <a:xfrm>
                  <a:off x="2285448" y="2229960"/>
                  <a:ext cx="2741074"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45" name="Oval 44">
                <a:extLst>
                  <a:ext uri="{FF2B5EF4-FFF2-40B4-BE49-F238E27FC236}">
                    <a16:creationId xmlns:a16="http://schemas.microsoft.com/office/drawing/2014/main" id="{3D740235-FC11-4E2A-BD6A-8F3F26D88A9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TextBox 45">
                <a:extLst>
                  <a:ext uri="{FF2B5EF4-FFF2-40B4-BE49-F238E27FC236}">
                    <a16:creationId xmlns:a16="http://schemas.microsoft.com/office/drawing/2014/main" id="{DE001F2A-F7E0-49EC-8CFD-11032807764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Tree>
    <p:extLst>
      <p:ext uri="{BB962C8B-B14F-4D97-AF65-F5344CB8AC3E}">
        <p14:creationId xmlns:p14="http://schemas.microsoft.com/office/powerpoint/2010/main" val="221414876"/>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sp>
        <p:nvSpPr>
          <p:cNvPr id="3" name="Rectangle 2"/>
          <p:cNvSpPr/>
          <p:nvPr/>
        </p:nvSpPr>
        <p:spPr>
          <a:xfrm>
            <a:off x="177850" y="4425499"/>
            <a:ext cx="11605987" cy="1200329"/>
          </a:xfrm>
          <a:prstGeom prst="rect">
            <a:avLst/>
          </a:prstGeom>
        </p:spPr>
        <p:txBody>
          <a:bodyPr wrap="square">
            <a:spAutoFit/>
          </a:bodyPr>
          <a:lstStyle/>
          <a:p>
            <a:pPr marL="342900" indent="-342900">
              <a:buFont typeface="Arial" panose="020B0604020202020204" pitchFamily="34" charset="0"/>
              <a:buChar char="•"/>
            </a:pPr>
            <a:r>
              <a:rPr lang="en-IN" sz="1600" dirty="0">
                <a:latin typeface="Palatino Linotype" panose="02040502050505030304" pitchFamily="18" charset="0"/>
                <a:cs typeface="Arial" panose="020B0604020202020204" pitchFamily="34" charset="0"/>
              </a:rPr>
              <a:t>If the ASC or DESC modifier is not provided in the ORDER BY clause, the results will be sorted by expression in ascending order. This is equivalent to ORDER BY expression ASC.</a:t>
            </a:r>
          </a:p>
          <a:p>
            <a:endParaRPr lang="en-IN" sz="8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sz="1600" dirty="0">
                <a:latin typeface="Palatino Linotype" panose="02040502050505030304" pitchFamily="18" charset="0"/>
                <a:cs typeface="Arial" panose="020B0604020202020204" pitchFamily="34" charset="0"/>
              </a:rPr>
              <a:t>The ORDER BY clause can be used in a SELECT statement, SELECT LIMIT statement, Update LIMIT, and DELETE LIMIT statement in MySQL.</a:t>
            </a:r>
          </a:p>
        </p:txBody>
      </p:sp>
      <p:sp>
        <p:nvSpPr>
          <p:cNvPr id="6" name="Rectangle 5"/>
          <p:cNvSpPr/>
          <p:nvPr/>
        </p:nvSpPr>
        <p:spPr>
          <a:xfrm>
            <a:off x="118542" y="797797"/>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0552" y="2420888"/>
            <a:ext cx="11436568" cy="1815882"/>
          </a:xfrm>
          <a:prstGeom prst="rect">
            <a:avLst/>
          </a:prstGeom>
        </p:spPr>
        <p:txBody>
          <a:bodyPr wrap="square">
            <a:spAutoFit/>
          </a:bodyPr>
          <a:lstStyle/>
          <a:p>
            <a:pPr>
              <a:lnSpc>
                <a:spcPct val="150000"/>
              </a:lnSpc>
            </a:pPr>
            <a:r>
              <a:rPr lang="en-IN" sz="2400" b="1" i="1" dirty="0">
                <a:solidFill>
                  <a:srgbClr val="E01E1E"/>
                </a:solidFill>
                <a:latin typeface="Palatino Linotype" panose="02040502050505030304" pitchFamily="18" charset="0"/>
              </a:rPr>
              <a:t>"Ordered by attributes A1, A2, …"</a:t>
            </a:r>
            <a:endParaRPr lang="en-IN" sz="2000" b="1" i="1" dirty="0">
              <a:solidFill>
                <a:srgbClr val="E01E1E"/>
              </a:solidFill>
              <a:latin typeface="Palatino Linotype" panose="02040502050505030304" pitchFamily="18" charset="0"/>
            </a:endParaRPr>
          </a:p>
          <a:p>
            <a:pPr marL="285750" indent="-285750">
              <a:buFont typeface="Arial" panose="020B0604020202020204" pitchFamily="34" charset="0"/>
              <a:buChar char="•"/>
            </a:pPr>
            <a:r>
              <a:rPr lang="en-IN" sz="2000" dirty="0">
                <a:solidFill>
                  <a:schemeClr val="accent5">
                    <a:lumMod val="50000"/>
                  </a:schemeClr>
                </a:solidFill>
                <a:latin typeface="Palatino Linotype" panose="02040502050505030304" pitchFamily="18" charset="0"/>
              </a:rPr>
              <a:t>Tuples are sorted by specified attributes</a:t>
            </a:r>
          </a:p>
          <a:p>
            <a:pPr marL="285750" indent="-285750">
              <a:buFont typeface="Arial" panose="020B0604020202020204" pitchFamily="34" charset="0"/>
              <a:buChar char="•"/>
            </a:pPr>
            <a:endParaRPr lang="en-IN" sz="800" dirty="0">
              <a:solidFill>
                <a:schemeClr val="accent5">
                  <a:lumMod val="50000"/>
                </a:schemeClr>
              </a:solidFill>
              <a:latin typeface="Palatino Linotype" panose="02040502050505030304" pitchFamily="18" charset="0"/>
            </a:endParaRPr>
          </a:p>
          <a:p>
            <a:pPr marL="285750" indent="-285750">
              <a:buFont typeface="Arial" panose="020B0604020202020204" pitchFamily="34" charset="0"/>
              <a:buChar char="•"/>
            </a:pPr>
            <a:r>
              <a:rPr lang="en-IN" sz="2000" dirty="0">
                <a:solidFill>
                  <a:schemeClr val="accent5">
                    <a:lumMod val="50000"/>
                  </a:schemeClr>
                </a:solidFill>
                <a:latin typeface="Palatino Linotype" panose="02040502050505030304" pitchFamily="18" charset="0"/>
              </a:rPr>
              <a:t>Results are sorted by A1 first</a:t>
            </a:r>
          </a:p>
          <a:p>
            <a:pPr marL="285750" indent="-285750">
              <a:buFont typeface="Arial" panose="020B0604020202020204" pitchFamily="34" charset="0"/>
              <a:buChar char="•"/>
            </a:pPr>
            <a:endParaRPr lang="en-IN" sz="800" dirty="0">
              <a:solidFill>
                <a:schemeClr val="accent5">
                  <a:lumMod val="50000"/>
                </a:schemeClr>
              </a:solidFill>
              <a:latin typeface="Palatino Linotype" panose="02040502050505030304" pitchFamily="18" charset="0"/>
            </a:endParaRPr>
          </a:p>
          <a:p>
            <a:pPr marL="285750" indent="-285750">
              <a:buFont typeface="Arial" panose="020B0604020202020204" pitchFamily="34" charset="0"/>
              <a:buChar char="•"/>
            </a:pPr>
            <a:r>
              <a:rPr lang="en-IN" sz="2000" dirty="0">
                <a:solidFill>
                  <a:schemeClr val="accent5">
                    <a:lumMod val="50000"/>
                  </a:schemeClr>
                </a:solidFill>
                <a:latin typeface="Palatino Linotype" panose="02040502050505030304" pitchFamily="18" charset="0"/>
              </a:rPr>
              <a:t>Within each value of A1, results are sorted by A2</a:t>
            </a:r>
          </a:p>
        </p:txBody>
      </p:sp>
      <p:pic>
        <p:nvPicPr>
          <p:cNvPr id="7" name="Picture 6">
            <a:extLst>
              <a:ext uri="{FF2B5EF4-FFF2-40B4-BE49-F238E27FC236}">
                <a16:creationId xmlns:a16="http://schemas.microsoft.com/office/drawing/2014/main" id="{D11F0CAF-D196-4664-A5F7-63CD1545F4F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AE360D0F-6459-4FB7-A954-4CD6305C66C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id="{58B60377-3885-4F85-9E91-27F2E955F857}"/>
              </a:ext>
            </a:extLst>
          </p:cNvPr>
          <p:cNvSpPr/>
          <p:nvPr/>
        </p:nvSpPr>
        <p:spPr>
          <a:xfrm>
            <a:off x="190552" y="1782243"/>
            <a:ext cx="11809310" cy="464871"/>
          </a:xfrm>
          <a:prstGeom prst="rect">
            <a:avLst/>
          </a:prstGeom>
        </p:spPr>
        <p:txBody>
          <a:bodyPr wrap="square">
            <a:spAutoFit/>
          </a:bodyPr>
          <a:lstStyle/>
          <a:p>
            <a:pPr>
              <a:lnSpc>
                <a:spcPct val="150000"/>
              </a:lnSpc>
            </a:pPr>
            <a:r>
              <a:rPr lang="en-US" dirty="0">
                <a:solidFill>
                  <a:srgbClr val="0077AA"/>
                </a:solidFill>
                <a:latin typeface="Segoe UI" panose="020B0502040204020203" pitchFamily="34" charset="0"/>
                <a:cs typeface="Segoe UI" panose="020B0502040204020203" pitchFamily="34" charset="0"/>
              </a:rPr>
              <a:t>SELECT </a:t>
            </a:r>
            <a:r>
              <a:rPr lang="en-US" b="1" i="1" dirty="0">
                <a:solidFill>
                  <a:srgbClr val="0077AA"/>
                </a:solidFill>
                <a:latin typeface="Segoe UI" panose="020B0502040204020203" pitchFamily="34" charset="0"/>
                <a:cs typeface="Segoe UI" panose="020B0502040204020203" pitchFamily="34" charset="0"/>
              </a:rPr>
              <a:t>A</a:t>
            </a:r>
            <a:r>
              <a:rPr lang="en-US" i="1" baseline="-25000" dirty="0">
                <a:solidFill>
                  <a:srgbClr val="0077AA"/>
                </a:solidFill>
                <a:latin typeface="Segoe UI" panose="020B0502040204020203" pitchFamily="34" charset="0"/>
                <a:cs typeface="Segoe UI" panose="020B0502040204020203" pitchFamily="34" charset="0"/>
              </a:rPr>
              <a:t>1</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A</a:t>
            </a:r>
            <a:r>
              <a:rPr lang="en-US" baseline="-25000" dirty="0">
                <a:solidFill>
                  <a:srgbClr val="0077AA"/>
                </a:solidFill>
                <a:latin typeface="Segoe UI" panose="020B0502040204020203" pitchFamily="34" charset="0"/>
                <a:cs typeface="Segoe UI" panose="020B0502040204020203" pitchFamily="34" charset="0"/>
              </a:rPr>
              <a:t>2</a:t>
            </a:r>
            <a:r>
              <a:rPr lang="en-US"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A</a:t>
            </a:r>
            <a:r>
              <a:rPr lang="en-US" i="1" baseline="-25000" dirty="0">
                <a:solidFill>
                  <a:srgbClr val="0077AA"/>
                </a:solidFill>
                <a:latin typeface="Segoe UI" panose="020B0502040204020203" pitchFamily="34" charset="0"/>
                <a:cs typeface="Segoe UI" panose="020B0502040204020203" pitchFamily="34" charset="0"/>
              </a:rPr>
              <a:t>3</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 . .A</a:t>
            </a:r>
            <a:r>
              <a:rPr lang="en-US" b="1" i="1" baseline="-25000" dirty="0">
                <a:solidFill>
                  <a:srgbClr val="0077AA"/>
                </a:solidFill>
                <a:latin typeface="Segoe UI" panose="020B0502040204020203" pitchFamily="34" charset="0"/>
                <a:cs typeface="Segoe UI" panose="020B0502040204020203" pitchFamily="34" charset="0"/>
              </a:rPr>
              <a:t>n</a:t>
            </a:r>
            <a:r>
              <a:rPr lang="en-US" b="1" i="1" dirty="0">
                <a:solidFill>
                  <a:srgbClr val="0077AA"/>
                </a:solidFill>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FROM </a:t>
            </a:r>
            <a:r>
              <a:rPr lang="en-US" b="1" i="1" dirty="0">
                <a:solidFill>
                  <a:srgbClr val="0077AA"/>
                </a:solidFill>
                <a:latin typeface="Segoe UI" panose="020B0502040204020203" pitchFamily="34" charset="0"/>
                <a:cs typeface="Segoe UI" panose="020B0502040204020203" pitchFamily="34" charset="0"/>
              </a:rPr>
              <a:t>r</a:t>
            </a:r>
            <a:r>
              <a:rPr lang="en-US" baseline="-25000" dirty="0">
                <a:solidFill>
                  <a:srgbClr val="0077AA"/>
                </a:solidFill>
                <a:latin typeface="Segoe UI" panose="020B0502040204020203" pitchFamily="34" charset="0"/>
                <a:cs typeface="Segoe UI" panose="020B0502040204020203" pitchFamily="34" charset="0"/>
              </a:rPr>
              <a:t>1</a:t>
            </a:r>
            <a:r>
              <a:rPr lang="en-US"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r</a:t>
            </a:r>
            <a:r>
              <a:rPr lang="en-US" i="1" baseline="-25000" dirty="0">
                <a:solidFill>
                  <a:srgbClr val="0077AA"/>
                </a:solidFill>
                <a:latin typeface="Segoe UI" panose="020B0502040204020203" pitchFamily="34" charset="0"/>
                <a:cs typeface="Segoe UI" panose="020B0502040204020203" pitchFamily="34" charset="0"/>
              </a:rPr>
              <a:t>2</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r</a:t>
            </a:r>
            <a:r>
              <a:rPr lang="en-US" i="1" baseline="-25000" dirty="0">
                <a:solidFill>
                  <a:srgbClr val="0077AA"/>
                </a:solidFill>
                <a:latin typeface="Segoe UI" panose="020B0502040204020203" pitchFamily="34" charset="0"/>
                <a:cs typeface="Segoe UI" panose="020B0502040204020203" pitchFamily="34" charset="0"/>
              </a:rPr>
              <a:t>3</a:t>
            </a:r>
            <a:r>
              <a:rPr lang="en-US" b="1" i="1" dirty="0">
                <a:solidFill>
                  <a:srgbClr val="0077AA"/>
                </a:solidFill>
                <a:latin typeface="Segoe UI" panose="020B0502040204020203" pitchFamily="34" charset="0"/>
                <a:cs typeface="Segoe UI" panose="020B0502040204020203" pitchFamily="34" charset="0"/>
              </a:rPr>
              <a:t>  . . .   </a:t>
            </a:r>
            <a:r>
              <a:rPr lang="en-US" dirty="0">
                <a:solidFill>
                  <a:srgbClr val="0077AA"/>
                </a:solidFill>
                <a:latin typeface="Segoe UI" panose="020B0502040204020203" pitchFamily="34" charset="0"/>
                <a:cs typeface="Segoe UI" panose="020B0502040204020203" pitchFamily="34" charset="0"/>
              </a:rPr>
              <a:t>[ORDER BY {</a:t>
            </a:r>
            <a:r>
              <a:rPr lang="en-US" b="1" i="1" dirty="0">
                <a:solidFill>
                  <a:srgbClr val="0077AA"/>
                </a:solidFill>
                <a:latin typeface="Segoe UI" panose="020B0502040204020203" pitchFamily="34" charset="0"/>
                <a:cs typeface="Segoe UI" panose="020B0502040204020203" pitchFamily="34" charset="0"/>
              </a:rPr>
              <a:t>A</a:t>
            </a:r>
            <a:r>
              <a:rPr lang="en-US" i="1" baseline="-25000" dirty="0">
                <a:solidFill>
                  <a:srgbClr val="0077AA"/>
                </a:solidFill>
                <a:latin typeface="Segoe UI" panose="020B0502040204020203" pitchFamily="34" charset="0"/>
                <a:cs typeface="Segoe UI" panose="020B0502040204020203" pitchFamily="34" charset="0"/>
              </a:rPr>
              <a:t>1</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A</a:t>
            </a:r>
            <a:r>
              <a:rPr lang="en-US" baseline="-25000" dirty="0">
                <a:solidFill>
                  <a:srgbClr val="0077AA"/>
                </a:solidFill>
                <a:latin typeface="Segoe UI" panose="020B0502040204020203" pitchFamily="34" charset="0"/>
                <a:cs typeface="Segoe UI" panose="020B0502040204020203" pitchFamily="34" charset="0"/>
              </a:rPr>
              <a:t>2</a:t>
            </a:r>
            <a:r>
              <a:rPr lang="en-US"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A</a:t>
            </a:r>
            <a:r>
              <a:rPr lang="en-US" i="1" baseline="-25000" dirty="0">
                <a:solidFill>
                  <a:srgbClr val="0077AA"/>
                </a:solidFill>
                <a:latin typeface="Segoe UI" panose="020B0502040204020203" pitchFamily="34" charset="0"/>
                <a:cs typeface="Segoe UI" panose="020B0502040204020203" pitchFamily="34" charset="0"/>
              </a:rPr>
              <a:t>3</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 . .</a:t>
            </a:r>
            <a:r>
              <a:rPr lang="en-US" dirty="0">
                <a:solidFill>
                  <a:srgbClr val="0077AA"/>
                </a:solidFill>
                <a:latin typeface="Segoe UI" panose="020B0502040204020203" pitchFamily="34" charset="0"/>
                <a:cs typeface="Segoe UI" panose="020B0502040204020203" pitchFamily="34" charset="0"/>
              </a:rPr>
              <a:t> | expr | position}  [ASC | DESC], ...</a:t>
            </a:r>
            <a:r>
              <a:rPr lang="en-US" b="1" i="1" dirty="0">
                <a:solidFill>
                  <a:srgbClr val="0077AA"/>
                </a:solidFill>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a:t>
            </a:r>
          </a:p>
        </p:txBody>
      </p:sp>
      <p:sp>
        <p:nvSpPr>
          <p:cNvPr id="9" name="TextBox 8">
            <a:extLst>
              <a:ext uri="{FF2B5EF4-FFF2-40B4-BE49-F238E27FC236}">
                <a16:creationId xmlns:a16="http://schemas.microsoft.com/office/drawing/2014/main" id="{F647F795-5E25-418C-ACFF-E32B6774E673}"/>
              </a:ext>
            </a:extLst>
          </p:cNvPr>
          <p:cNvSpPr txBox="1"/>
          <p:nvPr/>
        </p:nvSpPr>
        <p:spPr>
          <a:xfrm>
            <a:off x="177850" y="575359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Tree>
    <p:extLst>
      <p:ext uri="{BB962C8B-B14F-4D97-AF65-F5344CB8AC3E}">
        <p14:creationId xmlns:p14="http://schemas.microsoft.com/office/powerpoint/2010/main" val="1630039859"/>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sp>
        <p:nvSpPr>
          <p:cNvPr id="2" name="Rectangle 1"/>
          <p:cNvSpPr/>
          <p:nvPr/>
        </p:nvSpPr>
        <p:spPr>
          <a:xfrm>
            <a:off x="190552" y="827420"/>
            <a:ext cx="8838049" cy="369332"/>
          </a:xfrm>
          <a:prstGeom prst="rect">
            <a:avLst/>
          </a:prstGeom>
        </p:spPr>
        <p:txBody>
          <a:bodyPr wrap="square">
            <a:spAutoFit/>
          </a:bodyPr>
          <a:lstStyle/>
          <a:p>
            <a:r>
              <a:rPr lang="en-IN" b="1" dirty="0">
                <a:latin typeface="Palatino Linotype" panose="02040502050505030304" pitchFamily="18" charset="0"/>
                <a:cs typeface="Arial" panose="020B0604020202020204" pitchFamily="34" charset="0"/>
              </a:rPr>
              <a:t>The ORDER BY clause is used to sort the records in your result set.</a:t>
            </a:r>
          </a:p>
        </p:txBody>
      </p:sp>
      <p:sp>
        <p:nvSpPr>
          <p:cNvPr id="6" name="Rectangle 5"/>
          <p:cNvSpPr/>
          <p:nvPr/>
        </p:nvSpPr>
        <p:spPr>
          <a:xfrm>
            <a:off x="192623" y="2060848"/>
            <a:ext cx="11809310" cy="4342856"/>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US" sz="800" dirty="0">
              <a:solidFill>
                <a:srgbClr val="0077AA"/>
              </a:solidFill>
              <a:latin typeface="Arial" panose="020B0604020202020204" pitchFamily="34" charset="0"/>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US"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NULL</a:t>
            </a:r>
            <a:r>
              <a:rPr lang="en-US"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0077AA"/>
                </a:solidFill>
                <a:latin typeface="Liberation Mono"/>
                <a:ea typeface="Times New Roman" panose="02020603050405020304" pitchFamily="18" charset="0"/>
                <a:cs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ea typeface="Times New Roman" panose="02020603050405020304" pitchFamily="18" charset="0"/>
                <a:cs typeface="Times New Roman" panose="02020603050405020304" pitchFamily="18" charset="0"/>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desc</a:t>
            </a:r>
            <a:r>
              <a:rPr lang="en-US"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‘manager'</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3</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'salesman'</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2</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null</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ea typeface="Times New Roman" panose="02020603050405020304" pitchFamily="18" charset="0"/>
                <a:cs typeface="Times New Roman" panose="02020603050405020304" pitchFamily="18" charset="0"/>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solidFill>
                  <a:srgbClr val="0077AA"/>
                </a:solidFill>
                <a:latin typeface="Liberation Mono"/>
                <a:ea typeface="Times New Roman" panose="02020603050405020304" pitchFamily="18" charset="0"/>
                <a:cs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'manager'</a:t>
            </a:r>
            <a:r>
              <a:rPr lang="en-US" dirty="0">
                <a:solidFill>
                  <a:srgbClr val="0077AA"/>
                </a:solidFill>
                <a:latin typeface="Liberation Mono"/>
                <a:ea typeface="Times New Roman" panose="02020603050405020304" pitchFamily="18" charset="0"/>
                <a:cs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rgbClr val="DD4A68"/>
                </a:solidFill>
                <a:latin typeface="Liberation Mono"/>
                <a:ea typeface="Times New Roman" panose="02020603050405020304" pitchFamily="18" charset="0"/>
              </a:rPr>
              <a:t>`e`</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rgbClr val="DD4A68"/>
                </a:solidFill>
                <a:latin typeface="Liberation Mono"/>
                <a:ea typeface="Times New Roman" panose="02020603050405020304" pitchFamily="18" charset="0"/>
              </a:rPr>
              <a:t>e</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rgbClr val="DD4A68"/>
                </a:solidFill>
                <a:latin typeface="Liberation Mono"/>
                <a:ea typeface="Times New Roman" panose="02020603050405020304" pitchFamily="18" charset="0"/>
              </a:rPr>
              <a:t>'e'</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pic>
        <p:nvPicPr>
          <p:cNvPr id="8" name="Picture 7">
            <a:extLst>
              <a:ext uri="{FF2B5EF4-FFF2-40B4-BE49-F238E27FC236}">
                <a16:creationId xmlns:a16="http://schemas.microsoft.com/office/drawing/2014/main" id="{F9F51BB9-6402-477A-8141-3A7BE1F2FCF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24127514-7EC4-4658-899B-5B0DCF30C11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4" name="Rectangle 3">
            <a:extLst>
              <a:ext uri="{FF2B5EF4-FFF2-40B4-BE49-F238E27FC236}">
                <a16:creationId xmlns:a16="http://schemas.microsoft.com/office/drawing/2014/main" id="{984E8AFE-728A-4D0D-9F32-4687EE5B7590}"/>
              </a:ext>
            </a:extLst>
          </p:cNvPr>
          <p:cNvSpPr/>
          <p:nvPr/>
        </p:nvSpPr>
        <p:spPr>
          <a:xfrm>
            <a:off x="190552" y="1412776"/>
            <a:ext cx="11809310" cy="464871"/>
          </a:xfrm>
          <a:prstGeom prst="rect">
            <a:avLst/>
          </a:prstGeom>
        </p:spPr>
        <p:txBody>
          <a:bodyPr wrap="square">
            <a:spAutoFit/>
          </a:bodyPr>
          <a:lstStyle/>
          <a:p>
            <a:pPr>
              <a:lnSpc>
                <a:spcPct val="150000"/>
              </a:lnSpc>
            </a:pPr>
            <a:r>
              <a:rPr lang="en-US" dirty="0">
                <a:solidFill>
                  <a:srgbClr val="0077AA"/>
                </a:solidFill>
                <a:latin typeface="Segoe UI" panose="020B0502040204020203" pitchFamily="34" charset="0"/>
                <a:cs typeface="Segoe UI" panose="020B0502040204020203" pitchFamily="34" charset="0"/>
              </a:rPr>
              <a:t>SELECT </a:t>
            </a:r>
            <a:r>
              <a:rPr lang="en-US" b="1" i="1" dirty="0">
                <a:solidFill>
                  <a:srgbClr val="0077AA"/>
                </a:solidFill>
                <a:latin typeface="Segoe UI" panose="020B0502040204020203" pitchFamily="34" charset="0"/>
                <a:cs typeface="Segoe UI" panose="020B0502040204020203" pitchFamily="34" charset="0"/>
              </a:rPr>
              <a:t>A</a:t>
            </a:r>
            <a:r>
              <a:rPr lang="en-US" i="1" baseline="-25000" dirty="0">
                <a:solidFill>
                  <a:srgbClr val="0077AA"/>
                </a:solidFill>
                <a:latin typeface="Segoe UI" panose="020B0502040204020203" pitchFamily="34" charset="0"/>
                <a:cs typeface="Segoe UI" panose="020B0502040204020203" pitchFamily="34" charset="0"/>
              </a:rPr>
              <a:t>1</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A</a:t>
            </a:r>
            <a:r>
              <a:rPr lang="en-US" baseline="-25000" dirty="0">
                <a:solidFill>
                  <a:srgbClr val="0077AA"/>
                </a:solidFill>
                <a:latin typeface="Segoe UI" panose="020B0502040204020203" pitchFamily="34" charset="0"/>
                <a:cs typeface="Segoe UI" panose="020B0502040204020203" pitchFamily="34" charset="0"/>
              </a:rPr>
              <a:t>2</a:t>
            </a:r>
            <a:r>
              <a:rPr lang="en-US"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A</a:t>
            </a:r>
            <a:r>
              <a:rPr lang="en-US" i="1" baseline="-25000" dirty="0">
                <a:solidFill>
                  <a:srgbClr val="0077AA"/>
                </a:solidFill>
                <a:latin typeface="Segoe UI" panose="020B0502040204020203" pitchFamily="34" charset="0"/>
                <a:cs typeface="Segoe UI" panose="020B0502040204020203" pitchFamily="34" charset="0"/>
              </a:rPr>
              <a:t>3</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 . .A</a:t>
            </a:r>
            <a:r>
              <a:rPr lang="en-US" b="1" i="1" baseline="-25000" dirty="0">
                <a:solidFill>
                  <a:srgbClr val="0077AA"/>
                </a:solidFill>
                <a:latin typeface="Segoe UI" panose="020B0502040204020203" pitchFamily="34" charset="0"/>
                <a:cs typeface="Segoe UI" panose="020B0502040204020203" pitchFamily="34" charset="0"/>
              </a:rPr>
              <a:t>n</a:t>
            </a:r>
            <a:r>
              <a:rPr lang="en-US" b="1" i="1" dirty="0">
                <a:solidFill>
                  <a:srgbClr val="0077AA"/>
                </a:solidFill>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FROM </a:t>
            </a:r>
            <a:r>
              <a:rPr lang="en-US" b="1" i="1" dirty="0">
                <a:solidFill>
                  <a:srgbClr val="0077AA"/>
                </a:solidFill>
                <a:latin typeface="Segoe UI" panose="020B0502040204020203" pitchFamily="34" charset="0"/>
                <a:cs typeface="Segoe UI" panose="020B0502040204020203" pitchFamily="34" charset="0"/>
              </a:rPr>
              <a:t>r</a:t>
            </a:r>
            <a:r>
              <a:rPr lang="en-US" baseline="-25000" dirty="0">
                <a:solidFill>
                  <a:srgbClr val="0077AA"/>
                </a:solidFill>
                <a:latin typeface="Segoe UI" panose="020B0502040204020203" pitchFamily="34" charset="0"/>
                <a:cs typeface="Segoe UI" panose="020B0502040204020203" pitchFamily="34" charset="0"/>
              </a:rPr>
              <a:t>1</a:t>
            </a:r>
            <a:r>
              <a:rPr lang="en-US"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r</a:t>
            </a:r>
            <a:r>
              <a:rPr lang="en-US" i="1" baseline="-25000" dirty="0">
                <a:solidFill>
                  <a:srgbClr val="0077AA"/>
                </a:solidFill>
                <a:latin typeface="Segoe UI" panose="020B0502040204020203" pitchFamily="34" charset="0"/>
                <a:cs typeface="Segoe UI" panose="020B0502040204020203" pitchFamily="34" charset="0"/>
              </a:rPr>
              <a:t>2</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r</a:t>
            </a:r>
            <a:r>
              <a:rPr lang="en-US" i="1" baseline="-25000" dirty="0">
                <a:solidFill>
                  <a:srgbClr val="0077AA"/>
                </a:solidFill>
                <a:latin typeface="Segoe UI" panose="020B0502040204020203" pitchFamily="34" charset="0"/>
                <a:cs typeface="Segoe UI" panose="020B0502040204020203" pitchFamily="34" charset="0"/>
              </a:rPr>
              <a:t>3</a:t>
            </a:r>
            <a:r>
              <a:rPr lang="en-US" b="1" i="1" dirty="0">
                <a:solidFill>
                  <a:srgbClr val="0077AA"/>
                </a:solidFill>
                <a:latin typeface="Segoe UI" panose="020B0502040204020203" pitchFamily="34" charset="0"/>
                <a:cs typeface="Segoe UI" panose="020B0502040204020203" pitchFamily="34" charset="0"/>
              </a:rPr>
              <a:t>  . . .   </a:t>
            </a:r>
            <a:r>
              <a:rPr lang="en-US" dirty="0">
                <a:solidFill>
                  <a:srgbClr val="0077AA"/>
                </a:solidFill>
                <a:latin typeface="Segoe UI" panose="020B0502040204020203" pitchFamily="34" charset="0"/>
                <a:cs typeface="Segoe UI" panose="020B0502040204020203" pitchFamily="34" charset="0"/>
              </a:rPr>
              <a:t>[ORDER BY {</a:t>
            </a:r>
            <a:r>
              <a:rPr lang="en-US" b="1" i="1" dirty="0">
                <a:solidFill>
                  <a:srgbClr val="0077AA"/>
                </a:solidFill>
                <a:latin typeface="Segoe UI" panose="020B0502040204020203" pitchFamily="34" charset="0"/>
                <a:cs typeface="Segoe UI" panose="020B0502040204020203" pitchFamily="34" charset="0"/>
              </a:rPr>
              <a:t>A</a:t>
            </a:r>
            <a:r>
              <a:rPr lang="en-US" i="1" baseline="-25000" dirty="0">
                <a:solidFill>
                  <a:srgbClr val="0077AA"/>
                </a:solidFill>
                <a:latin typeface="Segoe UI" panose="020B0502040204020203" pitchFamily="34" charset="0"/>
                <a:cs typeface="Segoe UI" panose="020B0502040204020203" pitchFamily="34" charset="0"/>
              </a:rPr>
              <a:t>1</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A</a:t>
            </a:r>
            <a:r>
              <a:rPr lang="en-US" baseline="-25000" dirty="0">
                <a:solidFill>
                  <a:srgbClr val="0077AA"/>
                </a:solidFill>
                <a:latin typeface="Segoe UI" panose="020B0502040204020203" pitchFamily="34" charset="0"/>
                <a:cs typeface="Segoe UI" panose="020B0502040204020203" pitchFamily="34" charset="0"/>
              </a:rPr>
              <a:t>2</a:t>
            </a:r>
            <a:r>
              <a:rPr lang="en-US"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A</a:t>
            </a:r>
            <a:r>
              <a:rPr lang="en-US" i="1" baseline="-25000" dirty="0">
                <a:solidFill>
                  <a:srgbClr val="0077AA"/>
                </a:solidFill>
                <a:latin typeface="Segoe UI" panose="020B0502040204020203" pitchFamily="34" charset="0"/>
                <a:cs typeface="Segoe UI" panose="020B0502040204020203" pitchFamily="34" charset="0"/>
              </a:rPr>
              <a:t>3</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 . .</a:t>
            </a:r>
            <a:r>
              <a:rPr lang="en-US" dirty="0">
                <a:solidFill>
                  <a:srgbClr val="0077AA"/>
                </a:solidFill>
                <a:latin typeface="Segoe UI" panose="020B0502040204020203" pitchFamily="34" charset="0"/>
                <a:cs typeface="Segoe UI" panose="020B0502040204020203" pitchFamily="34" charset="0"/>
              </a:rPr>
              <a:t> | expr | position}  [ASC | DESC], ...</a:t>
            </a:r>
            <a:r>
              <a:rPr lang="en-US" b="1" i="1" dirty="0">
                <a:solidFill>
                  <a:srgbClr val="0077AA"/>
                </a:solidFill>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3515243402"/>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pic>
        <p:nvPicPr>
          <p:cNvPr id="3" name="Picture 2">
            <a:extLst>
              <a:ext uri="{FF2B5EF4-FFF2-40B4-BE49-F238E27FC236}">
                <a16:creationId xmlns:a16="http://schemas.microsoft.com/office/drawing/2014/main" id="{409F2326-E5B8-45E6-BD32-EBEE3CA5B78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C573736-2533-4E0A-B674-0C6122F724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10743730"/>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 Functions and Operator</a:t>
            </a:r>
          </a:p>
        </p:txBody>
      </p:sp>
      <p:graphicFrame>
        <p:nvGraphicFramePr>
          <p:cNvPr id="7" name="Table 6"/>
          <p:cNvGraphicFramePr>
            <a:graphicFrameLocks noGrp="1"/>
          </p:cNvGraphicFramePr>
          <p:nvPr>
            <p:extLst>
              <p:ext uri="{D42A27DB-BD31-4B8C-83A1-F6EECF244321}">
                <p14:modId xmlns:p14="http://schemas.microsoft.com/office/powerpoint/2010/main" val="2484326377"/>
              </p:ext>
            </p:extLst>
          </p:nvPr>
        </p:nvGraphicFramePr>
        <p:xfrm>
          <a:off x="406574" y="677982"/>
          <a:ext cx="11305256" cy="5919370"/>
        </p:xfrm>
        <a:graphic>
          <a:graphicData uri="http://schemas.openxmlformats.org/drawingml/2006/table">
            <a:tbl>
              <a:tblPr>
                <a:tableStyleId>{616DA210-FB5B-4158-B5E0-FEB733F419BA}</a:tableStyleId>
              </a:tblPr>
              <a:tblGrid>
                <a:gridCol w="3800905">
                  <a:extLst>
                    <a:ext uri="{9D8B030D-6E8A-4147-A177-3AD203B41FA5}">
                      <a16:colId xmlns:a16="http://schemas.microsoft.com/office/drawing/2014/main" val="20000"/>
                    </a:ext>
                  </a:extLst>
                </a:gridCol>
                <a:gridCol w="7504351">
                  <a:extLst>
                    <a:ext uri="{9D8B030D-6E8A-4147-A177-3AD203B41FA5}">
                      <a16:colId xmlns:a16="http://schemas.microsoft.com/office/drawing/2014/main" val="20001"/>
                    </a:ext>
                  </a:extLst>
                </a:gridCol>
              </a:tblGrid>
              <a:tr h="310698">
                <a:tc>
                  <a:txBody>
                    <a:bodyPr/>
                    <a:lstStyle/>
                    <a:p>
                      <a:pPr fontAlgn="base"/>
                      <a:r>
                        <a:rPr lang="en-IN" sz="1700" u="none" strike="noStrike" dirty="0">
                          <a:solidFill>
                            <a:srgbClr val="006C86"/>
                          </a:solidFill>
                          <a:effectLst/>
                          <a:latin typeface="Palatino Linotype" panose="02040502050505030304" pitchFamily="18" charset="0"/>
                        </a:rPr>
                        <a: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700" u="none" strike="noStrike" dirty="0">
                          <a:solidFill>
                            <a:srgbClr val="006C86"/>
                          </a:solidFill>
                          <a:effectLst/>
                          <a:latin typeface="Palatino Linotype" panose="02040502050505030304" pitchFamily="18" charset="0"/>
                        </a:rPr>
                        <a:t>!=, &lt;&gt;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700" u="none" strike="noStrike" dirty="0">
                          <a:solidFill>
                            <a:srgbClr val="006C86"/>
                          </a:solidFill>
                          <a:effectLst/>
                          <a:latin typeface="Palatino Linotype" panose="02040502050505030304" pitchFamily="18" charset="0"/>
                        </a:rPr>
                        <a:t>&lt;=&gt;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700" u="none" strike="noStrike" dirty="0">
                          <a:solidFill>
                            <a:srgbClr val="006C86"/>
                          </a:solidFill>
                          <a:effectLst/>
                          <a:latin typeface="Palatino Linotype" panose="02040502050505030304" pitchFamily="18" charset="0"/>
                        </a:rPr>
                        <a:t>IS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u="none" strike="noStrike" dirty="0">
                          <a:solidFill>
                            <a:srgbClr val="006C86"/>
                          </a:solidFill>
                          <a:effectLst/>
                          <a:latin typeface="Palatino Linotype" panose="02040502050505030304" pitchFamily="18" charset="0"/>
                        </a:rPr>
                        <a:t>IS NOT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dirty="0">
                          <a:effectLst/>
                          <a:latin typeface="Palatino Linotype" panose="02040502050505030304" pitchFamily="18" charset="0"/>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700" u="none" strike="noStrike" dirty="0">
                          <a:solidFill>
                            <a:srgbClr val="006C86"/>
                          </a:solidFill>
                          <a:effectLst/>
                          <a:latin typeface="Palatino Linotype" panose="02040502050505030304" pitchFamily="18" charset="0"/>
                        </a:rPr>
                        <a:t>ISNULL()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700" u="none" strike="noStrike" dirty="0">
                          <a:solidFill>
                            <a:srgbClr val="006C86"/>
                          </a:solidFill>
                          <a:effectLst/>
                          <a:latin typeface="Palatino Linotype" panose="02040502050505030304" pitchFamily="18" charset="0"/>
                        </a:rPr>
                        <a:t>IS</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700" u="none" strike="noStrike" dirty="0">
                          <a:solidFill>
                            <a:srgbClr val="006C86"/>
                          </a:solidFill>
                          <a:effectLst/>
                          <a:latin typeface="Palatino Linotype" panose="02040502050505030304" pitchFamily="18" charset="0"/>
                        </a:rPr>
                        <a:t>IS NOT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700" u="none" strike="noStrike" dirty="0">
                          <a:solidFill>
                            <a:srgbClr val="006C86"/>
                          </a:solidFill>
                          <a:effectLst/>
                          <a:latin typeface="Palatino Linotype" panose="02040502050505030304" pitchFamily="18" charset="0"/>
                        </a:rPr>
                        <a:t>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700" u="none" strike="noStrike" dirty="0">
                          <a:solidFill>
                            <a:srgbClr val="006C86"/>
                          </a:solidFill>
                          <a:effectLst/>
                          <a:latin typeface="Palatino Linotype" panose="02040502050505030304" pitchFamily="18" charset="0"/>
                        </a:rPr>
                        <a:t>NOT 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700" u="none" strike="noStrike" dirty="0">
                          <a:solidFill>
                            <a:srgbClr val="006C86"/>
                          </a:solidFill>
                          <a:effectLst/>
                          <a:latin typeface="Palatino Linotype" panose="02040502050505030304" pitchFamily="18" charset="0"/>
                        </a:rPr>
                        <a:t>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r h="177542">
                <a:tc>
                  <a:txBody>
                    <a:bodyPr/>
                    <a:lstStyle/>
                    <a:p>
                      <a:pPr fontAlgn="base"/>
                      <a:r>
                        <a:rPr lang="en-IN" sz="1700" u="none" strike="noStrike" dirty="0">
                          <a:solidFill>
                            <a:srgbClr val="006C86"/>
                          </a:solidFill>
                          <a:effectLst/>
                          <a:latin typeface="Palatino Linotype" panose="02040502050505030304" pitchFamily="18" charset="0"/>
                        </a:rPr>
                        <a:t>NOT 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5686977"/>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6052894"/>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NOT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not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1983067"/>
                  </a:ext>
                </a:extLst>
              </a:tr>
              <a:tr h="177542">
                <a:tc>
                  <a:txBody>
                    <a:bodyPr/>
                    <a:lstStyle/>
                    <a:p>
                      <a:pPr fontAlgn="base"/>
                      <a:r>
                        <a:rPr lang="en-IN" sz="1700" u="none" strike="noStrike" dirty="0">
                          <a:solidFill>
                            <a:srgbClr val="006C86"/>
                          </a:solidFill>
                          <a:effectLst/>
                          <a:latin typeface="Palatino Linotype" panose="02040502050505030304" pitchFamily="18" charset="0"/>
                        </a:rPr>
                        <a:t>COALESCE()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3168878"/>
                  </a:ext>
                </a:extLst>
              </a:tr>
            </a:tbl>
          </a:graphicData>
        </a:graphic>
      </p:graphicFrame>
      <p:pic>
        <p:nvPicPr>
          <p:cNvPr id="4" name="Picture 3">
            <a:extLst>
              <a:ext uri="{FF2B5EF4-FFF2-40B4-BE49-F238E27FC236}">
                <a16:creationId xmlns:a16="http://schemas.microsoft.com/office/drawing/2014/main" id="{37176B2E-C947-4E18-9400-579CBCAB536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40566753"/>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448"/>
            <a:ext cx="9142809" cy="584699"/>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19" y="693052"/>
            <a:ext cx="6191882" cy="6001643"/>
          </a:xfrm>
          <a:prstGeom prst="rect">
            <a:avLst/>
          </a:prstGeom>
          <a:noFill/>
        </p:spPr>
        <p:txBody>
          <a:bodyPr wrap="square">
            <a:spAutoFit/>
          </a:bodyPr>
          <a:lstStyle/>
          <a:p>
            <a:pPr marL="457154" indent="-457154">
              <a:buFont typeface="+mj-lt"/>
              <a:buAutoNum type="arabicPeriod"/>
            </a:pPr>
            <a:r>
              <a:rPr lang="en-IN" sz="2200" b="1" i="1" dirty="0">
                <a:solidFill>
                  <a:schemeClr val="accent6">
                    <a:lumMod val="50000"/>
                  </a:schemeClr>
                </a:solidFill>
                <a:latin typeface="Liberation Mono"/>
              </a:rPr>
              <a:t>arithmetic_operators: </a:t>
            </a:r>
          </a:p>
          <a:p>
            <a:pPr marL="450805"/>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154" indent="-457154">
              <a:buFont typeface="+mj-lt"/>
              <a:buAutoNum type="arabicPeriod" startAt="2"/>
            </a:pPr>
            <a:r>
              <a:rPr lang="en-IN" sz="2200" b="1" i="1" dirty="0">
                <a:solidFill>
                  <a:schemeClr val="accent6">
                    <a:lumMod val="50000"/>
                  </a:schemeClr>
                </a:solidFill>
                <a:latin typeface="Liberation Mono"/>
              </a:rPr>
              <a:t>comparison_operator:</a:t>
            </a:r>
            <a:r>
              <a:rPr lang="en-IN" sz="2200" b="1" i="1" dirty="0">
                <a:solidFill>
                  <a:schemeClr val="accent6">
                    <a:lumMod val="75000"/>
                  </a:schemeClr>
                </a:solidFill>
                <a:latin typeface="Liberation Mono"/>
              </a:rPr>
              <a:t> </a:t>
            </a:r>
          </a:p>
          <a:p>
            <a:pPr marL="531760"/>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&lt;=&gt;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p>
          <a:p>
            <a:endParaRPr lang="en-US" sz="800" dirty="0">
              <a:solidFill>
                <a:schemeClr val="accent6">
                  <a:lumMod val="75000"/>
                </a:schemeClr>
              </a:solidFill>
              <a:latin typeface="Liberation Mono"/>
            </a:endParaRPr>
          </a:p>
          <a:p>
            <a:pPr marL="450805" indent="-450805">
              <a:buFont typeface="+mj-lt"/>
              <a:buAutoNum type="arabicPeriod" startAt="3"/>
            </a:pPr>
            <a:r>
              <a:rPr lang="en-US" sz="2200" b="1" i="1" dirty="0">
                <a:solidFill>
                  <a:schemeClr val="accent6">
                    <a:lumMod val="50000"/>
                  </a:schemeClr>
                </a:solidFill>
                <a:latin typeface="Liberation Mono"/>
              </a:rPr>
              <a:t>boolean_ predicate:</a:t>
            </a:r>
          </a:p>
          <a:p>
            <a:pPr marL="531760"/>
            <a:r>
              <a:rPr lang="en-US" sz="2000" dirty="0">
                <a:solidFill>
                  <a:srgbClr val="A67F59"/>
                </a:solidFill>
                <a:latin typeface="Liberation Mono"/>
              </a:rPr>
              <a:t>IS</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A67F59"/>
                </a:solidFill>
                <a:latin typeface="Liberation Mono"/>
              </a:rPr>
              <a:t>NOT</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990055"/>
                </a:solidFill>
                <a:latin typeface="Liberation Mono"/>
              </a:rPr>
              <a:t>NULL</a:t>
            </a:r>
            <a:r>
              <a:rPr lang="en-US" sz="2000" dirty="0">
                <a:solidFill>
                  <a:srgbClr val="000000"/>
                </a:solidFill>
                <a:latin typeface="Liberation Mono"/>
              </a:rPr>
              <a:t> </a:t>
            </a:r>
          </a:p>
          <a:p>
            <a:pPr marL="723828"/>
            <a:r>
              <a:rPr lang="en-US" sz="2000" dirty="0">
                <a:solidFill>
                  <a:srgbClr val="A67F59"/>
                </a:solidFill>
                <a:latin typeface="Liberation Mono"/>
              </a:rPr>
              <a:t>|</a:t>
            </a:r>
            <a:r>
              <a:rPr lang="en-US" sz="2000" dirty="0">
                <a:solidFill>
                  <a:srgbClr val="000000"/>
                </a:solidFill>
                <a:latin typeface="Liberation Mono"/>
              </a:rPr>
              <a:t> </a:t>
            </a:r>
            <a:r>
              <a:rPr lang="en-US" sz="2000" i="1" dirty="0">
                <a:solidFill>
                  <a:srgbClr val="000000"/>
                </a:solidFill>
                <a:latin typeface="Liberation Mono"/>
              </a:rPr>
              <a:t>expr</a:t>
            </a:r>
            <a:r>
              <a:rPr lang="en-US" sz="2000" dirty="0">
                <a:solidFill>
                  <a:srgbClr val="000000"/>
                </a:solidFill>
                <a:latin typeface="Liberation Mono"/>
              </a:rPr>
              <a:t> </a:t>
            </a:r>
            <a:r>
              <a:rPr lang="en-US" sz="2000" dirty="0">
                <a:solidFill>
                  <a:srgbClr val="A67F59"/>
                </a:solidFill>
                <a:latin typeface="Liberation Mono"/>
              </a:rPr>
              <a:t>&lt;=&gt;</a:t>
            </a:r>
            <a:r>
              <a:rPr lang="en-US" sz="2000" dirty="0">
                <a:solidFill>
                  <a:srgbClr val="000000"/>
                </a:solidFill>
                <a:latin typeface="Liberation Mono"/>
              </a:rPr>
              <a:t> </a:t>
            </a:r>
            <a:r>
              <a:rPr lang="en-US" sz="2000" i="1" dirty="0">
                <a:solidFill>
                  <a:srgbClr val="000000"/>
                </a:solidFill>
                <a:latin typeface="Liberation Mono"/>
              </a:rPr>
              <a:t>null</a:t>
            </a:r>
            <a:endParaRPr lang="en-IN" sz="2000" dirty="0"/>
          </a:p>
          <a:p>
            <a:endParaRPr lang="en-US" sz="800" dirty="0">
              <a:solidFill>
                <a:schemeClr val="accent6">
                  <a:lumMod val="75000"/>
                </a:schemeClr>
              </a:solidFill>
              <a:latin typeface="Liberation Mono"/>
            </a:endParaRPr>
          </a:p>
          <a:p>
            <a:pPr marL="457154" indent="-457154">
              <a:buFont typeface="+mj-lt"/>
              <a:buAutoNum type="arabicPeriod" startAt="4"/>
            </a:pPr>
            <a:r>
              <a:rPr lang="en-US" sz="2200" b="1" i="1" dirty="0">
                <a:solidFill>
                  <a:schemeClr val="accent6">
                    <a:lumMod val="50000"/>
                  </a:schemeClr>
                </a:solidFill>
                <a:latin typeface="Liberation Mono"/>
              </a:rPr>
              <a:t>predicate</a:t>
            </a:r>
            <a:r>
              <a:rPr lang="en-US" sz="2200" b="1" dirty="0">
                <a:solidFill>
                  <a:schemeClr val="accent6">
                    <a:lumMod val="50000"/>
                  </a:schemeClr>
                </a:solidFill>
                <a:latin typeface="Liberation Mono"/>
              </a:rPr>
              <a:t>: </a:t>
            </a:r>
          </a:p>
          <a:p>
            <a:pPr marL="531760"/>
            <a:r>
              <a:rPr lang="en-US" sz="2000" i="1" dirty="0">
                <a:solidFill>
                  <a:srgbClr val="000000"/>
                </a:solidFill>
                <a:latin typeface="Liberation Mono"/>
              </a:rPr>
              <a:t>expr</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A67F59"/>
                </a:solidFill>
                <a:latin typeface="Liberation Mono"/>
              </a:rPr>
              <a:t>NOT</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0077AA"/>
                </a:solidFill>
                <a:latin typeface="Liberation Mono"/>
              </a:rPr>
              <a:t>LIKE </a:t>
            </a:r>
            <a:r>
              <a:rPr lang="en-US" sz="2000" i="1" dirty="0">
                <a:solidFill>
                  <a:srgbClr val="000000"/>
                </a:solidFill>
                <a:latin typeface="Liberation Mono"/>
              </a:rPr>
              <a:t>expr</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ESCAPE</a:t>
            </a:r>
            <a:r>
              <a:rPr lang="en-US" sz="2000" dirty="0">
                <a:solidFill>
                  <a:srgbClr val="000000"/>
                </a:solidFill>
                <a:latin typeface="Liberation Mono"/>
              </a:rPr>
              <a:t> </a:t>
            </a:r>
            <a:r>
              <a:rPr lang="en-US" sz="2000" i="1" dirty="0">
                <a:solidFill>
                  <a:srgbClr val="000000"/>
                </a:solidFill>
                <a:latin typeface="Liberation Mono"/>
              </a:rPr>
              <a:t>char</a:t>
            </a:r>
            <a:r>
              <a:rPr lang="en-US" sz="2000" dirty="0">
                <a:solidFill>
                  <a:srgbClr val="999999"/>
                </a:solidFill>
                <a:latin typeface="Liberation Mono"/>
              </a:rPr>
              <a:t>] </a:t>
            </a:r>
            <a:r>
              <a:rPr lang="en-US" sz="2000" dirty="0">
                <a:solidFill>
                  <a:srgbClr val="000000"/>
                </a:solidFill>
                <a:latin typeface="Liberation Mono"/>
              </a:rPr>
              <a:t> </a:t>
            </a:r>
          </a:p>
          <a:p>
            <a:pPr marL="723828"/>
            <a:r>
              <a:rPr lang="en-US" sz="2000" dirty="0">
                <a:solidFill>
                  <a:srgbClr val="A67F59"/>
                </a:solidFill>
                <a:latin typeface="Liberation Mono"/>
              </a:rPr>
              <a:t>|</a:t>
            </a:r>
            <a:r>
              <a:rPr lang="en-US" sz="2000" dirty="0">
                <a:solidFill>
                  <a:srgbClr val="000000"/>
                </a:solidFill>
                <a:latin typeface="Liberation Mono"/>
              </a:rPr>
              <a:t> </a:t>
            </a:r>
            <a:r>
              <a:rPr lang="en-US" sz="2000" i="1" dirty="0">
                <a:solidFill>
                  <a:srgbClr val="000000"/>
                </a:solidFill>
                <a:latin typeface="Liberation Mono"/>
              </a:rPr>
              <a:t>expr</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A67F59"/>
                </a:solidFill>
                <a:latin typeface="Liberation Mono"/>
              </a:rPr>
              <a:t>NOT</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0077AA"/>
                </a:solidFill>
                <a:latin typeface="Liberation Mono"/>
              </a:rPr>
              <a:t>IN </a:t>
            </a:r>
            <a:r>
              <a:rPr lang="en-US" sz="2000" dirty="0">
                <a:solidFill>
                  <a:srgbClr val="999999"/>
                </a:solidFill>
                <a:latin typeface="Liberation Mono"/>
              </a:rPr>
              <a:t>(</a:t>
            </a:r>
            <a:r>
              <a:rPr lang="en-US" sz="2000" i="1" dirty="0">
                <a:solidFill>
                  <a:srgbClr val="000000"/>
                </a:solidFill>
                <a:latin typeface="Liberation Mono"/>
              </a:rPr>
              <a:t>expr1, expr2, . . .</a:t>
            </a:r>
            <a:r>
              <a:rPr lang="en-US" sz="2000" dirty="0">
                <a:solidFill>
                  <a:srgbClr val="999999"/>
                </a:solidFill>
                <a:latin typeface="Liberation Mono"/>
              </a:rPr>
              <a:t> )</a:t>
            </a:r>
            <a:endParaRPr lang="en-US" sz="2000" dirty="0">
              <a:solidFill>
                <a:srgbClr val="000000"/>
              </a:solidFill>
              <a:latin typeface="Liberation Mono"/>
            </a:endParaRPr>
          </a:p>
          <a:p>
            <a:pPr marL="723828"/>
            <a:r>
              <a:rPr lang="en-US" sz="2000" dirty="0">
                <a:solidFill>
                  <a:srgbClr val="A67F59"/>
                </a:solidFill>
                <a:latin typeface="Liberation Mono"/>
              </a:rPr>
              <a:t>| </a:t>
            </a:r>
            <a:r>
              <a:rPr lang="en-US" sz="2000" i="1" dirty="0">
                <a:solidFill>
                  <a:srgbClr val="000000"/>
                </a:solidFill>
                <a:latin typeface="Liberation Mono"/>
              </a:rPr>
              <a:t>expr</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A67F59"/>
                </a:solidFill>
                <a:latin typeface="Liberation Mono"/>
              </a:rPr>
              <a:t>NOT</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0077AA"/>
                </a:solidFill>
                <a:latin typeface="Liberation Mono"/>
              </a:rPr>
              <a:t>IN</a:t>
            </a:r>
            <a:r>
              <a:rPr lang="en-US" sz="2000" dirty="0">
                <a:solidFill>
                  <a:srgbClr val="000000"/>
                </a:solidFill>
                <a:latin typeface="Liberation Mono"/>
              </a:rPr>
              <a:t> </a:t>
            </a:r>
            <a:r>
              <a:rPr lang="en-US" sz="2000" dirty="0">
                <a:solidFill>
                  <a:srgbClr val="999999"/>
                </a:solidFill>
                <a:latin typeface="Liberation Mono"/>
              </a:rPr>
              <a:t>(</a:t>
            </a:r>
            <a:r>
              <a:rPr lang="en-US" sz="2000" i="1" dirty="0">
                <a:solidFill>
                  <a:srgbClr val="000000"/>
                </a:solidFill>
                <a:latin typeface="Liberation Mono"/>
              </a:rPr>
              <a:t>subquery</a:t>
            </a:r>
            <a:r>
              <a:rPr lang="en-US" sz="2000" dirty="0">
                <a:solidFill>
                  <a:srgbClr val="999999"/>
                </a:solidFill>
                <a:latin typeface="Liberation Mono"/>
              </a:rPr>
              <a:t>)</a:t>
            </a:r>
            <a:endParaRPr lang="en-US" sz="2000" dirty="0">
              <a:solidFill>
                <a:srgbClr val="000000"/>
              </a:solidFill>
              <a:latin typeface="Liberation Mono"/>
            </a:endParaRPr>
          </a:p>
          <a:p>
            <a:pPr marL="723828"/>
            <a:r>
              <a:rPr lang="en-US" sz="2000" dirty="0">
                <a:solidFill>
                  <a:srgbClr val="A67F59"/>
                </a:solidFill>
                <a:latin typeface="Liberation Mono"/>
              </a:rPr>
              <a:t>|</a:t>
            </a:r>
            <a:r>
              <a:rPr lang="en-US" sz="2000" dirty="0">
                <a:solidFill>
                  <a:srgbClr val="000000"/>
                </a:solidFill>
                <a:latin typeface="Liberation Mono"/>
              </a:rPr>
              <a:t> </a:t>
            </a:r>
            <a:r>
              <a:rPr lang="en-US" sz="2000" i="1" dirty="0">
                <a:solidFill>
                  <a:srgbClr val="000000"/>
                </a:solidFill>
                <a:latin typeface="Liberation Mono"/>
              </a:rPr>
              <a:t>expr</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A67F59"/>
                </a:solidFill>
                <a:latin typeface="Liberation Mono"/>
              </a:rPr>
              <a:t>NOT</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0077AA"/>
                </a:solidFill>
                <a:latin typeface="Liberation Mono"/>
              </a:rPr>
              <a:t>BETWEEN</a:t>
            </a:r>
            <a:r>
              <a:rPr lang="en-US" sz="2000" dirty="0">
                <a:solidFill>
                  <a:srgbClr val="000000"/>
                </a:solidFill>
                <a:latin typeface="Liberation Mono"/>
              </a:rPr>
              <a:t> </a:t>
            </a:r>
            <a:r>
              <a:rPr lang="en-US" sz="2000" i="1" dirty="0">
                <a:solidFill>
                  <a:srgbClr val="000000"/>
                </a:solidFill>
                <a:latin typeface="Liberation Mono"/>
              </a:rPr>
              <a:t>expr1 </a:t>
            </a:r>
            <a:r>
              <a:rPr lang="en-US" sz="2000" dirty="0">
                <a:solidFill>
                  <a:srgbClr val="0077AA"/>
                </a:solidFill>
                <a:latin typeface="Liberation Mono"/>
              </a:rPr>
              <a:t>AND</a:t>
            </a:r>
            <a:r>
              <a:rPr lang="en-US" sz="2000" i="1" dirty="0">
                <a:solidFill>
                  <a:srgbClr val="000000"/>
                </a:solidFill>
                <a:latin typeface="Liberation Mono"/>
              </a:rPr>
              <a:t> expr2</a:t>
            </a:r>
          </a:p>
          <a:p>
            <a:endParaRPr lang="en-US" sz="800" dirty="0">
              <a:solidFill>
                <a:srgbClr val="999999"/>
              </a:solidFill>
              <a:latin typeface="Liberation Mono"/>
            </a:endParaRPr>
          </a:p>
          <a:p>
            <a:pPr marL="450805" indent="-450805">
              <a:buFont typeface="+mj-lt"/>
              <a:buAutoNum type="arabicPeriod" startAt="5"/>
            </a:pPr>
            <a:r>
              <a:rPr lang="en-IN" sz="2200" b="1" i="1" dirty="0">
                <a:solidFill>
                  <a:schemeClr val="accent6">
                    <a:lumMod val="50000"/>
                  </a:schemeClr>
                </a:solidFill>
                <a:latin typeface="Liberation Mono"/>
              </a:rPr>
              <a:t>logical_operators</a:t>
            </a:r>
          </a:p>
          <a:p>
            <a:pPr marL="536521"/>
            <a:r>
              <a:rPr lang="en-IN" sz="2000" dirty="0">
                <a:solidFill>
                  <a:srgbClr val="A67F59"/>
                </a:solidFill>
                <a:latin typeface="Liberation Mono"/>
              </a:rPr>
              <a:t>AND</a:t>
            </a:r>
            <a:r>
              <a:rPr lang="en-IN" sz="2000" dirty="0">
                <a:solidFill>
                  <a:srgbClr val="000000"/>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&amp;&amp;</a:t>
            </a:r>
            <a:r>
              <a:rPr lang="en-IN" sz="2000" dirty="0">
                <a:solidFill>
                  <a:srgbClr val="000000"/>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OR</a:t>
            </a:r>
            <a:r>
              <a:rPr lang="en-IN" sz="2000" dirty="0">
                <a:solidFill>
                  <a:srgbClr val="000000"/>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a:t>
            </a:r>
            <a:r>
              <a:rPr lang="en-IN" sz="2000" dirty="0">
                <a:solidFill>
                  <a:schemeClr val="bg1">
                    <a:lumMod val="65000"/>
                  </a:schemeClr>
                </a:solidFill>
                <a:latin typeface="Liberation Mono"/>
              </a:rPr>
              <a:t> </a:t>
            </a:r>
          </a:p>
          <a:p>
            <a:endParaRPr lang="en-IN" sz="800" dirty="0">
              <a:solidFill>
                <a:schemeClr val="accent6">
                  <a:lumMod val="75000"/>
                </a:schemeClr>
              </a:solidFill>
              <a:latin typeface="Liberation Mono"/>
            </a:endParaRPr>
          </a:p>
          <a:p>
            <a:pPr marL="457154" indent="-457154">
              <a:buFont typeface="+mj-lt"/>
              <a:buAutoNum type="arabicPeriod" startAt="6"/>
            </a:pPr>
            <a:r>
              <a:rPr lang="en-IN" sz="2200" b="1" i="1" dirty="0">
                <a:solidFill>
                  <a:schemeClr val="accent6">
                    <a:lumMod val="50000"/>
                  </a:schemeClr>
                </a:solidFill>
                <a:latin typeface="Liberation Mono"/>
              </a:rPr>
              <a:t>assignment _operator</a:t>
            </a:r>
          </a:p>
          <a:p>
            <a:pPr marL="531760"/>
            <a:r>
              <a:rPr lang="en-US" sz="2000" dirty="0">
                <a:solidFill>
                  <a:srgbClr val="A67F59"/>
                </a:solidFill>
                <a:latin typeface="Liberation Mono"/>
              </a:rPr>
              <a:t>=</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0000"/>
                </a:solidFill>
                <a:latin typeface="Liberation Mono"/>
              </a:rPr>
              <a:t>assignment</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A67F59"/>
                </a:solidFill>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217" y="530192"/>
            <a:ext cx="5039904" cy="738568"/>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3193" y="1494892"/>
            <a:ext cx="5039904" cy="3046591"/>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154" indent="-457154">
              <a:buFont typeface="+mj-lt"/>
              <a:buAutoNum type="arabicPeriod"/>
            </a:pPr>
            <a:r>
              <a:rPr lang="en-IN" sz="2200" i="1" dirty="0">
                <a:solidFill>
                  <a:srgbClr val="000000"/>
                </a:solidFill>
                <a:latin typeface="Liberation Mono"/>
              </a:rPr>
              <a:t>operand1</a:t>
            </a:r>
            <a:r>
              <a:rPr lang="en-IN" sz="2200" dirty="0">
                <a:solidFill>
                  <a:srgbClr val="000000"/>
                </a:solidFill>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154" indent="-457154">
              <a:buFont typeface="+mj-lt"/>
              <a:buAutoNum type="arabicPeriod"/>
            </a:pPr>
            <a:endParaRPr lang="en-IN" sz="600" i="1" dirty="0">
              <a:solidFill>
                <a:srgbClr val="000000"/>
              </a:solidFill>
              <a:latin typeface="Liberation Mono"/>
            </a:endParaRPr>
          </a:p>
          <a:p>
            <a:pPr marL="457154" indent="-457154">
              <a:buFont typeface="+mj-lt"/>
              <a:buAutoNum type="arabicPeriod"/>
            </a:pPr>
            <a:r>
              <a:rPr lang="en-IN" sz="2200" i="1" dirty="0">
                <a:solidFill>
                  <a:srgbClr val="000000"/>
                </a:solidFill>
                <a:latin typeface="Liberation Mono"/>
              </a:rPr>
              <a:t>operand1</a:t>
            </a:r>
            <a:r>
              <a:rPr lang="en-IN" sz="2200" dirty="0">
                <a:solidFill>
                  <a:srgbClr val="000000"/>
                </a:solidFill>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154" indent="-457154">
              <a:buFont typeface="+mj-lt"/>
              <a:buAutoNum type="arabicPeriod"/>
            </a:pPr>
            <a:endParaRPr lang="en-IN" sz="600" i="1" dirty="0">
              <a:solidFill>
                <a:srgbClr val="000000"/>
              </a:solidFill>
              <a:latin typeface="Liberation Mono"/>
            </a:endParaRPr>
          </a:p>
          <a:p>
            <a:pPr marL="457154" indent="-457154">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dirty="0">
                <a:solidFill>
                  <a:srgbClr val="999999"/>
                </a:solidFill>
                <a:latin typeface="Liberation Mono"/>
              </a:rPr>
              <a:t> [</a:t>
            </a:r>
            <a:r>
              <a:rPr lang="en-US" sz="2200" dirty="0">
                <a:solidFill>
                  <a:srgbClr val="A67F59"/>
                </a:solidFill>
                <a:latin typeface="Liberation Mono"/>
              </a:rPr>
              <a:t>NOT</a:t>
            </a:r>
            <a:r>
              <a:rPr lang="en-US" sz="2200" dirty="0">
                <a:solidFill>
                  <a:srgbClr val="999999"/>
                </a:solidFill>
                <a:latin typeface="Liberation Mono"/>
              </a:rPr>
              <a:t>]</a:t>
            </a:r>
            <a:r>
              <a:rPr lang="en-IN" sz="2200" i="1" dirty="0">
                <a:solidFill>
                  <a:srgbClr val="000000"/>
                </a:solidFill>
                <a:latin typeface="Liberation Mono"/>
              </a:rPr>
              <a:t> </a:t>
            </a:r>
            <a:r>
              <a:rPr lang="en-IN" sz="2200" i="1" dirty="0">
                <a:solidFill>
                  <a:srgbClr val="990055"/>
                </a:solidFill>
                <a:latin typeface="Liberation Mono"/>
              </a:rPr>
              <a:t>NULL</a:t>
            </a:r>
          </a:p>
          <a:p>
            <a:pPr marL="457154" indent="-457154">
              <a:buFont typeface="+mj-lt"/>
              <a:buAutoNum type="arabicPeriod"/>
            </a:pPr>
            <a:endParaRPr lang="en-IN" sz="600" i="1" dirty="0">
              <a:solidFill>
                <a:srgbClr val="990055"/>
              </a:solidFill>
              <a:latin typeface="Liberation Mono"/>
            </a:endParaRPr>
          </a:p>
          <a:p>
            <a:pPr marL="457154" indent="-457154">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dirty="0">
                <a:solidFill>
                  <a:srgbClr val="999999"/>
                </a:solidFill>
                <a:latin typeface="Liberation Mono"/>
              </a:rPr>
              <a:t>[</a:t>
            </a:r>
            <a:r>
              <a:rPr lang="en-US" sz="2200" dirty="0">
                <a:solidFill>
                  <a:srgbClr val="A67F59"/>
                </a:solidFill>
                <a:latin typeface="Liberation Mono"/>
              </a:rPr>
              <a:t>NOT</a:t>
            </a:r>
            <a:r>
              <a:rPr lang="en-US" sz="2200" dirty="0">
                <a:solidFill>
                  <a:srgbClr val="999999"/>
                </a:solidFill>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154" indent="-457154">
              <a:buFont typeface="+mj-lt"/>
              <a:buAutoNum type="arabicPeriod"/>
            </a:pPr>
            <a:endParaRPr lang="en-IN" sz="600" dirty="0">
              <a:solidFill>
                <a:srgbClr val="669900"/>
              </a:solidFill>
              <a:latin typeface="Liberation Mono"/>
            </a:endParaRPr>
          </a:p>
          <a:p>
            <a:pPr marL="457154" indent="-457154">
              <a:buFont typeface="+mj-lt"/>
              <a:buAutoNum type="arabicPeriod"/>
            </a:pP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A67F59"/>
                </a:solidFill>
                <a:latin typeface="Liberation Mono"/>
              </a:rPr>
              <a:t>AND</a:t>
            </a:r>
            <a:r>
              <a:rPr lang="en-IN" sz="2200" dirty="0">
                <a:solidFill>
                  <a:srgbClr val="000000"/>
                </a:solidFill>
                <a:latin typeface="Liberation Mono"/>
              </a:rPr>
              <a:t> </a:t>
            </a:r>
            <a:r>
              <a:rPr lang="en-IN" sz="2200" i="1" dirty="0">
                <a:solidFill>
                  <a:srgbClr val="000000"/>
                </a:solidFill>
                <a:latin typeface="Liberation Mono"/>
              </a:rPr>
              <a:t>expr</a:t>
            </a:r>
          </a:p>
          <a:p>
            <a:pPr marL="457154" indent="-457154">
              <a:buFont typeface="+mj-lt"/>
              <a:buAutoNum type="arabicPeriod"/>
            </a:pPr>
            <a:endParaRPr lang="en-IN" sz="600" i="1" dirty="0">
              <a:solidFill>
                <a:srgbClr val="000000"/>
              </a:solidFill>
              <a:latin typeface="Liberation Mono"/>
            </a:endParaRPr>
          </a:p>
          <a:p>
            <a:pPr marL="457154" indent="-457154">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3193" y="4724976"/>
            <a:ext cx="5039904" cy="769341"/>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rPr>
              <a:t>SELECT</a:t>
            </a:r>
            <a:r>
              <a:rPr lang="en-IN" dirty="0">
                <a:latin typeface="Liberation Mono"/>
              </a:rPr>
              <a:t> 23 DIV 6 ;	</a:t>
            </a:r>
            <a:r>
              <a:rPr lang="en-IN" dirty="0">
                <a:solidFill>
                  <a:srgbClr val="669900"/>
                </a:solidFill>
                <a:latin typeface="Liberation Mono"/>
              </a:rPr>
              <a:t>#</a:t>
            </a:r>
            <a:r>
              <a:rPr lang="en-US" dirty="0">
                <a:solidFill>
                  <a:srgbClr val="669900"/>
                </a:solidFill>
                <a:latin typeface="Liberation Mono"/>
              </a:rPr>
              <a:t>3</a:t>
            </a:r>
            <a:endParaRPr lang="en-IN" dirty="0">
              <a:latin typeface="Liberation Mono"/>
            </a:endParaRPr>
          </a:p>
          <a:p>
            <a:pPr marL="285721" indent="-285721">
              <a:buFont typeface="Arial" panose="020B0604020202020204" pitchFamily="34" charset="0"/>
              <a:buChar char="•"/>
            </a:pPr>
            <a:endParaRPr lang="en-IN" sz="800" dirty="0">
              <a:latin typeface="Liberation Mono"/>
            </a:endParaRPr>
          </a:p>
          <a:p>
            <a:pPr marL="285721" indent="-285721">
              <a:buFont typeface="Arial" panose="020B0604020202020204" pitchFamily="34" charset="0"/>
              <a:buChar char="•"/>
            </a:pPr>
            <a:r>
              <a:rPr lang="en-IN" dirty="0">
                <a:solidFill>
                  <a:srgbClr val="0077AA"/>
                </a:solidFill>
                <a:latin typeface="Liberation Mono"/>
              </a:rPr>
              <a:t>SELECT</a:t>
            </a:r>
            <a:r>
              <a:rPr lang="en-IN" dirty="0">
                <a:latin typeface="Liberation Mono"/>
              </a:rPr>
              <a:t> 23 / 6 ;		</a:t>
            </a:r>
            <a:r>
              <a:rPr lang="en-IN" dirty="0">
                <a:solidFill>
                  <a:srgbClr val="669900"/>
                </a:solidFill>
                <a:latin typeface="Liberation Mono"/>
              </a:rPr>
              <a:t>#</a:t>
            </a:r>
            <a:r>
              <a:rPr lang="en-US"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4185" y="5677808"/>
            <a:ext cx="4607912" cy="861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AND has higher precedence than OR.</a:t>
            </a:r>
            <a:endParaRPr lang="en-IN"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8858501"/>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The 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DB6F7748-2D80-4B1D-8C8D-2FD2E98F950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B0C8E57E-5291-465A-AAF0-39DB5BB6518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15895925"/>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NULL value - NULL</a:t>
            </a:r>
          </a:p>
        </p:txBody>
      </p:sp>
      <p:sp>
        <p:nvSpPr>
          <p:cNvPr id="7" name="Rectangle 6"/>
          <p:cNvSpPr/>
          <p:nvPr/>
        </p:nvSpPr>
        <p:spPr>
          <a:xfrm>
            <a:off x="262558" y="974205"/>
            <a:ext cx="11593288" cy="400110"/>
          </a:xfrm>
          <a:prstGeom prst="rect">
            <a:avLst/>
          </a:prstGeom>
          <a:noFill/>
        </p:spPr>
        <p:txBody>
          <a:bodyPr wrap="square">
            <a:spAutoFit/>
          </a:bodyPr>
          <a:lstStyle/>
          <a:p>
            <a:r>
              <a:rPr lang="en-IN" dirty="0">
                <a:solidFill>
                  <a:srgbClr val="222222"/>
                </a:solidFill>
                <a:latin typeface="Palatino Linotype" panose="02040502050505030304" pitchFamily="18" charset="0"/>
              </a:rPr>
              <a:t>The</a:t>
            </a:r>
            <a:r>
              <a:rPr lang="en-IN" b="1" dirty="0">
                <a:solidFill>
                  <a:srgbClr val="222222"/>
                </a:solidFill>
                <a:latin typeface="Palatino Linotype" panose="02040502050505030304" pitchFamily="18" charset="0"/>
              </a:rPr>
              <a:t> NULL value </a:t>
            </a:r>
            <a:r>
              <a:rPr lang="en-IN" dirty="0">
                <a:solidFill>
                  <a:srgbClr val="222222"/>
                </a:solidFill>
                <a:latin typeface="Palatino Linotype" panose="02040502050505030304" pitchFamily="18" charset="0"/>
              </a:rPr>
              <a:t>is special. It means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NO VALUE</a:t>
            </a:r>
            <a:r>
              <a:rPr lang="en-IN" b="1" dirty="0">
                <a:solidFill>
                  <a:srgbClr val="222222"/>
                </a:solidFill>
                <a:latin typeface="Palatino Linotype" panose="02040502050505030304" pitchFamily="18" charset="0"/>
              </a:rPr>
              <a:t>" </a:t>
            </a:r>
            <a:r>
              <a:rPr lang="en-IN" dirty="0">
                <a:solidFill>
                  <a:srgbClr val="222222"/>
                </a:solidFill>
                <a:latin typeface="Palatino Linotype" panose="02040502050505030304" pitchFamily="18" charset="0"/>
              </a:rPr>
              <a:t>or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UNKNOWN VALUE</a:t>
            </a:r>
            <a:r>
              <a:rPr lang="en-IN" sz="2000" b="1" dirty="0">
                <a:solidFill>
                  <a:srgbClr val="222222"/>
                </a:solidFill>
                <a:latin typeface="Palatino Linotype" panose="02040502050505030304" pitchFamily="18" charset="0"/>
              </a:rPr>
              <a:t>".</a:t>
            </a:r>
            <a:endParaRPr lang="en-IN" sz="2000" dirty="0">
              <a:solidFill>
                <a:srgbClr val="222222"/>
              </a:solidFill>
              <a:latin typeface="Palatino Linotype" panose="02040502050505030304" pitchFamily="18"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2558" y="4645000"/>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
        <p:nvSpPr>
          <p:cNvPr id="10" name="Rectangle 9">
            <a:extLst>
              <a:ext uri="{FF2B5EF4-FFF2-40B4-BE49-F238E27FC236}">
                <a16:creationId xmlns:a16="http://schemas.microsoft.com/office/drawing/2014/main" id="{3E5C472D-9567-43E9-B509-3A1EC250690F}"/>
              </a:ext>
            </a:extLst>
          </p:cNvPr>
          <p:cNvSpPr/>
          <p:nvPr/>
        </p:nvSpPr>
        <p:spPr>
          <a:xfrm>
            <a:off x="118542" y="1541230"/>
            <a:ext cx="11953327" cy="2554545"/>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Palatino Linotype" panose="02040502050505030304" pitchFamily="18" charset="0"/>
              </a:rPr>
              <a:t>You cannot be compared two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UNKNOWN VALUE</a:t>
            </a:r>
            <a:r>
              <a:rPr lang="en-IN" sz="2000" b="1" dirty="0">
                <a:solidFill>
                  <a:srgbClr val="222222"/>
                </a:solidFill>
                <a:latin typeface="Palatino Linotype" panose="02040502050505030304" pitchFamily="18" charset="0"/>
              </a:rPr>
              <a:t>"</a:t>
            </a:r>
            <a:r>
              <a:rPr lang="en-IN" b="1" dirty="0">
                <a:solidFill>
                  <a:srgbClr val="222222"/>
                </a:solidFill>
                <a:latin typeface="Palatino Linotype" panose="02040502050505030304" pitchFamily="18" charset="0"/>
              </a:rPr>
              <a:t> </a:t>
            </a:r>
            <a:r>
              <a:rPr lang="en-IN" dirty="0">
                <a:solidFill>
                  <a:srgbClr val="222222"/>
                </a:solidFill>
                <a:latin typeface="Palatino Linotype" panose="02040502050505030304" pitchFamily="18" charset="0"/>
              </a:rPr>
              <a:t>the way you compere two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KNOWN VALUE</a:t>
            </a:r>
            <a:r>
              <a:rPr lang="en-IN" sz="2000" b="1" dirty="0">
                <a:solidFill>
                  <a:srgbClr val="222222"/>
                </a:solidFill>
                <a:latin typeface="Palatino Linotype" panose="02040502050505030304" pitchFamily="18" charset="0"/>
              </a:rPr>
              <a:t>"</a:t>
            </a:r>
            <a:r>
              <a:rPr lang="en-IN" b="1" dirty="0">
                <a:solidFill>
                  <a:srgbClr val="222222"/>
                </a:solidFill>
                <a:latin typeface="Palatino Linotype" panose="02040502050505030304" pitchFamily="18" charset="0"/>
              </a:rPr>
              <a:t> </a:t>
            </a:r>
            <a:r>
              <a:rPr lang="en-IN" dirty="0">
                <a:solidFill>
                  <a:srgbClr val="222222"/>
                </a:solidFill>
                <a:latin typeface="Palatino Linotype" panose="02040502050505030304" pitchFamily="18" charset="0"/>
              </a:rPr>
              <a:t>to each other. </a:t>
            </a:r>
          </a:p>
          <a:p>
            <a:pPr marL="285750" indent="-285750">
              <a:buFont typeface="Arial" panose="020B0604020202020204" pitchFamily="34" charset="0"/>
              <a:buChar char="•"/>
            </a:pPr>
            <a:endParaRPr lang="en-IN" sz="800"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22222"/>
                </a:solidFill>
                <a:latin typeface="Palatino Linotype" panose="02040502050505030304" pitchFamily="18" charset="0"/>
              </a:rPr>
              <a:t>If you attempt to use </a:t>
            </a:r>
            <a:r>
              <a:rPr lang="en-IN" b="1" dirty="0">
                <a:solidFill>
                  <a:srgbClr val="222222"/>
                </a:solidFill>
                <a:latin typeface="Palatino Linotype" panose="02040502050505030304" pitchFamily="18" charset="0"/>
              </a:rPr>
              <a:t>NULL</a:t>
            </a:r>
            <a:r>
              <a:rPr lang="en-IN" dirty="0">
                <a:solidFill>
                  <a:srgbClr val="222222"/>
                </a:solidFill>
                <a:latin typeface="Palatino Linotype" panose="02040502050505030304" pitchFamily="18" charset="0"/>
              </a:rPr>
              <a:t> with the usual arithmetic comparison operators, the result is </a:t>
            </a:r>
            <a:r>
              <a:rPr lang="en-IN" b="1" dirty="0">
                <a:solidFill>
                  <a:srgbClr val="222222"/>
                </a:solidFill>
                <a:latin typeface="Palatino Linotype" panose="02040502050505030304" pitchFamily="18" charset="0"/>
              </a:rPr>
              <a:t>NULL </a:t>
            </a:r>
            <a:r>
              <a:rPr lang="en-IN" dirty="0">
                <a:solidFill>
                  <a:srgbClr val="222222"/>
                </a:solidFill>
                <a:latin typeface="Palatino Linotype" panose="02040502050505030304" pitchFamily="18" charset="0"/>
              </a:rPr>
              <a:t>(</a:t>
            </a:r>
            <a:r>
              <a:rPr lang="en-IN" i="1" dirty="0">
                <a:solidFill>
                  <a:srgbClr val="222222"/>
                </a:solidFill>
                <a:latin typeface="Palatino Linotype" panose="02040502050505030304" pitchFamily="18" charset="0"/>
              </a:rPr>
              <a:t>undefined</a:t>
            </a:r>
            <a:r>
              <a:rPr lang="en-IN" dirty="0">
                <a:solidFill>
                  <a:srgbClr val="222222"/>
                </a:solidFill>
                <a:latin typeface="Palatino Linotype" panose="02040502050505030304" pitchFamily="18" charset="0"/>
              </a:rPr>
              <a:t>).</a:t>
            </a:r>
          </a:p>
          <a:p>
            <a:pPr marL="285750" indent="-285750">
              <a:buFont typeface="Arial" panose="020B0604020202020204" pitchFamily="34" charset="0"/>
              <a:buChar char="•"/>
            </a:pPr>
            <a:endParaRPr lang="en-IN" sz="800"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222222"/>
                </a:solidFill>
                <a:latin typeface="Palatino Linotype" panose="02040502050505030304" pitchFamily="18" charset="0"/>
              </a:rPr>
              <a:t>Instead of using =, &lt; &gt;, or != to test for equality or inequality with </a:t>
            </a:r>
            <a:r>
              <a:rPr lang="en-IN" b="1" dirty="0">
                <a:solidFill>
                  <a:srgbClr val="222222"/>
                </a:solidFill>
                <a:latin typeface="Palatino Linotype" panose="02040502050505030304" pitchFamily="18" charset="0"/>
              </a:rPr>
              <a:t>NULL</a:t>
            </a:r>
            <a:r>
              <a:rPr lang="en-IN" sz="2000" i="1" dirty="0">
                <a:solidFill>
                  <a:srgbClr val="222222"/>
                </a:solidFill>
                <a:latin typeface="Palatino Linotype" panose="02040502050505030304" pitchFamily="18" charset="0"/>
              </a:rPr>
              <a:t> values, use </a:t>
            </a:r>
            <a:r>
              <a:rPr lang="en-IN" b="1" i="1" dirty="0">
                <a:solidFill>
                  <a:srgbClr val="222222"/>
                </a:solidFill>
                <a:latin typeface="Palatino Linotype" panose="02040502050505030304" pitchFamily="18" charset="0"/>
              </a:rPr>
              <a:t>IS NULL</a:t>
            </a:r>
            <a:r>
              <a:rPr lang="en-IN" i="1" dirty="0">
                <a:solidFill>
                  <a:srgbClr val="222222"/>
                </a:solidFill>
                <a:latin typeface="Palatino Linotype" panose="02040502050505030304" pitchFamily="18" charset="0"/>
              </a:rPr>
              <a:t> </a:t>
            </a:r>
            <a:r>
              <a:rPr lang="en-IN" sz="2000" i="1" dirty="0">
                <a:solidFill>
                  <a:srgbClr val="222222"/>
                </a:solidFill>
                <a:latin typeface="Palatino Linotype" panose="02040502050505030304" pitchFamily="18" charset="0"/>
              </a:rPr>
              <a:t>or </a:t>
            </a:r>
            <a:r>
              <a:rPr lang="en-IN" b="1" i="1" dirty="0">
                <a:solidFill>
                  <a:srgbClr val="222222"/>
                </a:solidFill>
                <a:latin typeface="Palatino Linotype" panose="02040502050505030304" pitchFamily="18" charset="0"/>
              </a:rPr>
              <a:t>IS NOT NULL</a:t>
            </a:r>
          </a:p>
          <a:p>
            <a:pPr marL="285750" indent="-285750">
              <a:buFont typeface="Arial" panose="020B0604020202020204" pitchFamily="34" charset="0"/>
              <a:buChar char="•"/>
            </a:pPr>
            <a:endParaRPr lang="en-IN" sz="800" b="1" i="1"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222222"/>
                </a:solidFill>
                <a:latin typeface="Palatino Linotype" panose="02040502050505030304" pitchFamily="18" charset="0"/>
              </a:rPr>
              <a:t>MySQL specific </a:t>
            </a:r>
            <a:r>
              <a:rPr lang="en-IN" sz="2400" b="1" dirty="0">
                <a:solidFill>
                  <a:schemeClr val="accent6">
                    <a:lumMod val="50000"/>
                  </a:schemeClr>
                </a:solidFill>
                <a:latin typeface="Palatino Linotype" panose="02040502050505030304" pitchFamily="18" charset="0"/>
              </a:rPr>
              <a:t>&lt;=&gt;</a:t>
            </a:r>
            <a:r>
              <a:rPr lang="en-IN" sz="2000" dirty="0">
                <a:solidFill>
                  <a:srgbClr val="222222"/>
                </a:solidFill>
                <a:latin typeface="Palatino Linotype" panose="02040502050505030304" pitchFamily="18"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2558" y="4095775"/>
            <a:ext cx="11449272" cy="117177"/>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2C183FDD-F886-4088-85B5-D820ACBFCBF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1B966452-755B-4AFA-92DF-983AFE52392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420033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21" y="485800"/>
            <a:ext cx="10971372" cy="1143000"/>
          </a:xfrm>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372" y="2304148"/>
            <a:ext cx="8685669" cy="953983"/>
          </a:xfrm>
          <a:prstGeom prst="rect">
            <a:avLst/>
          </a:prstGeom>
          <a:solidFill>
            <a:schemeClr val="bg1"/>
          </a:solid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372" y="4148988"/>
            <a:ext cx="8761859" cy="953983"/>
          </a:xfrm>
          <a:prstGeom prst="rect">
            <a:avLst/>
          </a:prstGeom>
          <a:solidFill>
            <a:schemeClr val="bg1"/>
          </a:solid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constructs/components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pic>
        <p:nvPicPr>
          <p:cNvPr id="3" name="Picture 2">
            <a:extLst>
              <a:ext uri="{FF2B5EF4-FFF2-40B4-BE49-F238E27FC236}">
                <a16:creationId xmlns:a16="http://schemas.microsoft.com/office/drawing/2014/main" id="{FA48A96E-6D38-473F-B994-054D38B677C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9711DC4F-B800-4AA8-952E-5F2B7F3CA70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99829873-64B6-44D5-85CC-F476F3B7EB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2F4712F-1C14-466F-BBFC-5934D69CC6B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1039700"/>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IFNULL</a:t>
            </a:r>
          </a:p>
        </p:txBody>
      </p:sp>
      <p:sp>
        <p:nvSpPr>
          <p:cNvPr id="2" name="Rectangle 1"/>
          <p:cNvSpPr/>
          <p:nvPr/>
        </p:nvSpPr>
        <p:spPr>
          <a:xfrm>
            <a:off x="262558" y="928524"/>
            <a:ext cx="11449272" cy="677108"/>
          </a:xfrm>
          <a:prstGeom prst="rect">
            <a:avLst/>
          </a:prstGeom>
        </p:spPr>
        <p:txBody>
          <a:bodyPr wrap="square">
            <a:spAutoFit/>
          </a:bodyPr>
          <a:lstStyle/>
          <a:p>
            <a:r>
              <a:rPr lang="en-IN" b="1" dirty="0">
                <a:solidFill>
                  <a:srgbClr val="222222"/>
                </a:solidFill>
                <a:latin typeface="Palatino Linotype" panose="02040502050505030304" pitchFamily="18" charset="0"/>
              </a:rPr>
              <a:t>MySQL IFNULL</a:t>
            </a:r>
            <a:r>
              <a:rPr lang="en-IN" dirty="0">
                <a:solidFill>
                  <a:srgbClr val="222222"/>
                </a:solidFill>
                <a:latin typeface="Palatino Linotype" panose="02040502050505030304" pitchFamily="18" charset="0"/>
              </a:rPr>
              <a:t>() takes two expressions, if the first expression is not NULL, it returns the first expression. Otherwise, it returns the second expression, </a:t>
            </a:r>
            <a:r>
              <a:rPr lang="en-IN" sz="2000" b="1" dirty="0">
                <a:solidFill>
                  <a:srgbClr val="222222"/>
                </a:solidFill>
                <a:latin typeface="Palatino Linotype" panose="02040502050505030304" pitchFamily="18" charset="0"/>
              </a:rPr>
              <a:t>it returns either numeric or string value.</a:t>
            </a:r>
          </a:p>
        </p:txBody>
      </p:sp>
      <p:sp>
        <p:nvSpPr>
          <p:cNvPr id="3" name="Rectangle 1"/>
          <p:cNvSpPr>
            <a:spLocks noChangeArrowheads="1"/>
          </p:cNvSpPr>
          <p:nvPr/>
        </p:nvSpPr>
        <p:spPr bwMode="auto">
          <a:xfrm>
            <a:off x="406574" y="2055705"/>
            <a:ext cx="8838048" cy="430839"/>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dirty="0">
                <a:solidFill>
                  <a:srgbClr val="0077AA"/>
                </a:solidFill>
                <a:latin typeface="Segoe UI" panose="020B0502040204020203" pitchFamily="34" charset="0"/>
                <a:cs typeface="Segoe UI" panose="020B0502040204020203" pitchFamily="34" charset="0"/>
              </a:rPr>
              <a:t>IFNULL(expression1, expression2) </a:t>
            </a:r>
          </a:p>
        </p:txBody>
      </p:sp>
      <p:sp>
        <p:nvSpPr>
          <p:cNvPr id="8" name="Rectangle 7"/>
          <p:cNvSpPr/>
          <p:nvPr/>
        </p:nvSpPr>
        <p:spPr>
          <a:xfrm>
            <a:off x="262558" y="2936618"/>
            <a:ext cx="8838049"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(1, 2) </a:t>
            </a:r>
            <a:r>
              <a:rPr lang="en-US" dirty="0">
                <a:solidFill>
                  <a:srgbClr val="0077AA"/>
                </a:solidFill>
                <a:latin typeface="Liberation Mono"/>
              </a:rPr>
              <a:t>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(null, 2) </a:t>
            </a:r>
            <a:r>
              <a:rPr lang="en-US" dirty="0">
                <a:solidFill>
                  <a:srgbClr val="0077AA"/>
                </a:solidFill>
                <a:latin typeface="Liberation Mono"/>
              </a:rPr>
              <a:t>AS</a:t>
            </a:r>
            <a:r>
              <a:rPr lang="en-US" dirty="0">
                <a:latin typeface="Liberation Mono"/>
                <a:ea typeface="Times New Roman" panose="02020603050405020304" pitchFamily="18" charset="0"/>
              </a:rPr>
              <a:t>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 2) </a:t>
            </a:r>
            <a:r>
              <a:rPr lang="en-US" dirty="0">
                <a:solidFill>
                  <a:srgbClr val="0077AA"/>
                </a:solidFill>
                <a:latin typeface="Liberation Mono"/>
              </a:rPr>
              <a:t>AS</a:t>
            </a:r>
            <a:r>
              <a:rPr lang="en-US" dirty="0">
                <a:latin typeface="Liberation Mono"/>
                <a:ea typeface="Times New Roman" panose="02020603050405020304" pitchFamily="18" charset="0"/>
              </a:rPr>
              <a:t>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 'Yes') </a:t>
            </a:r>
            <a:r>
              <a:rPr lang="en-US" dirty="0">
                <a:solidFill>
                  <a:srgbClr val="0077AA"/>
                </a:solidFill>
                <a:latin typeface="Liberation Mono"/>
              </a:rPr>
              <a:t>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0077AA"/>
                </a:solidFill>
                <a:latin typeface="Liberation Mono"/>
              </a:rPr>
              <a:t>IFNULL</a:t>
            </a:r>
            <a:r>
              <a:rPr lang="en-IN" dirty="0">
                <a:latin typeface="Liberation Mono"/>
                <a:ea typeface="Times New Roman" panose="02020603050405020304" pitchFamily="18" charset="0"/>
              </a:rPr>
              <a:t>(COMM + COMM*.25, 1000)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pic>
        <p:nvPicPr>
          <p:cNvPr id="7" name="Picture 6">
            <a:extLst>
              <a:ext uri="{FF2B5EF4-FFF2-40B4-BE49-F238E27FC236}">
                <a16:creationId xmlns:a16="http://schemas.microsoft.com/office/drawing/2014/main" id="{34CBA2ED-5161-4045-A2EC-5B67DB1B46E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75965942-46DB-4E77-B588-983DF98B1F8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59599816"/>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
            <a:extLst>
              <a:ext uri="{FF2B5EF4-FFF2-40B4-BE49-F238E27FC236}">
                <a16:creationId xmlns:a16="http://schemas.microsoft.com/office/drawing/2014/main" id="{048CC335-8C79-418E-9CA4-A1F7A9980768}"/>
              </a:ext>
            </a:extLst>
          </p:cNvPr>
          <p:cNvSpPr>
            <a:spLocks noChangeArrowheads="1"/>
          </p:cNvSpPr>
          <p:nvPr/>
        </p:nvSpPr>
        <p:spPr bwMode="auto">
          <a:xfrm>
            <a:off x="406574" y="2055705"/>
            <a:ext cx="2808312" cy="430839"/>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dirty="0">
                <a:solidFill>
                  <a:srgbClr val="0077AA"/>
                </a:solidFill>
                <a:latin typeface="Segoe UI" panose="020B0502040204020203" pitchFamily="34" charset="0"/>
                <a:cs typeface="Segoe UI" panose="020B0502040204020203" pitchFamily="34" charset="0"/>
              </a:rPr>
              <a:t>IF(expr1, expr2 , expr3) </a:t>
            </a:r>
          </a:p>
        </p:txBody>
      </p:sp>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IF</a:t>
            </a:r>
          </a:p>
        </p:txBody>
      </p:sp>
      <p:sp>
        <p:nvSpPr>
          <p:cNvPr id="8" name="Rectangle 7"/>
          <p:cNvSpPr/>
          <p:nvPr/>
        </p:nvSpPr>
        <p:spPr>
          <a:xfrm>
            <a:off x="262558" y="2755559"/>
            <a:ext cx="11161240"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a:t>
            </a:r>
            <a:r>
              <a:rPr lang="en-US" dirty="0">
                <a:latin typeface="Liberation Mono"/>
                <a:ea typeface="Times New Roman" panose="02020603050405020304" pitchFamily="18" charset="0"/>
              </a:rPr>
              <a:t>(1 &gt; 2, 2, 3) </a:t>
            </a:r>
            <a:r>
              <a:rPr lang="en-US" dirty="0">
                <a:solidFill>
                  <a:srgbClr val="0077AA"/>
                </a:solidFill>
                <a:latin typeface="Liberation Mono"/>
              </a:rPr>
              <a:t>AS</a:t>
            </a:r>
            <a:r>
              <a:rPr lang="en-US" dirty="0">
                <a:latin typeface="Liberation Mono"/>
                <a:ea typeface="Times New Roman" panose="02020603050405020304" pitchFamily="18" charset="0"/>
              </a:rPr>
              <a:t>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sal, </a:t>
            </a:r>
            <a:r>
              <a:rPr lang="en-US" dirty="0">
                <a:solidFill>
                  <a:srgbClr val="0077AA"/>
                </a:solidFill>
                <a:latin typeface="Liberation Mono"/>
              </a:rPr>
              <a:t>IF</a:t>
            </a:r>
            <a:r>
              <a:rPr lang="en-US" dirty="0">
                <a:latin typeface="Liberation Mono"/>
                <a:ea typeface="Times New Roman" panose="02020603050405020304" pitchFamily="18" charset="0"/>
              </a:rPr>
              <a:t>(sal = 3000, 'Ok', 'Not Bad') R1</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ename, sal, </a:t>
            </a:r>
            <a:r>
              <a:rPr lang="en-US" dirty="0">
                <a:solidFill>
                  <a:srgbClr val="0077AA"/>
                </a:solidFill>
                <a:latin typeface="Liberation Mono"/>
              </a:rPr>
              <a:t>IF</a:t>
            </a:r>
            <a:r>
              <a:rPr lang="en-US" dirty="0">
                <a:latin typeface="Liberation Mono"/>
                <a:ea typeface="Times New Roman" panose="02020603050405020304" pitchFamily="18" charset="0"/>
              </a:rPr>
              <a:t>(sal = 3000 </a:t>
            </a:r>
            <a:r>
              <a:rPr lang="en-US" dirty="0">
                <a:solidFill>
                  <a:srgbClr val="0077AA"/>
                </a:solidFill>
                <a:latin typeface="Liberation Mono"/>
              </a:rPr>
              <a:t>AND</a:t>
            </a:r>
            <a:r>
              <a:rPr lang="en-US" dirty="0">
                <a:latin typeface="Liberation Mono"/>
                <a:ea typeface="Times New Roman" panose="02020603050405020304" pitchFamily="18" charset="0"/>
              </a:rPr>
              <a:t> ename = 'FORD', 'Y', 'N') R1</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ename, sal, comm, </a:t>
            </a:r>
            <a:r>
              <a:rPr lang="en-US" dirty="0">
                <a:solidFill>
                  <a:srgbClr val="0077AA"/>
                </a:solidFill>
                <a:latin typeface="Liberation Mono"/>
              </a:rPr>
              <a:t>IF</a:t>
            </a:r>
            <a:r>
              <a:rPr lang="en-US" dirty="0">
                <a:latin typeface="Liberation Mono"/>
                <a:ea typeface="Times New Roman" panose="02020603050405020304" pitchFamily="18" charset="0"/>
              </a:rPr>
              <a:t>(comm IS NULL </a:t>
            </a:r>
            <a:r>
              <a:rPr lang="en-US" dirty="0">
                <a:solidFill>
                  <a:srgbClr val="0077AA"/>
                </a:solidFill>
                <a:latin typeface="Liberation Mono"/>
              </a:rPr>
              <a:t>&amp;&amp;</a:t>
            </a:r>
            <a:r>
              <a:rPr lang="en-US" dirty="0">
                <a:latin typeface="Liberation Mono"/>
                <a:ea typeface="Times New Roman" panose="02020603050405020304" pitchFamily="18" charset="0"/>
              </a:rPr>
              <a:t> ename = 'FORD', 'Y', 'N')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latin typeface="Liberation Mono"/>
                <a:cs typeface="Arial" pitchFamily="34"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deptno, </a:t>
            </a:r>
            <a:r>
              <a:rPr lang="en-IN" dirty="0">
                <a:solidFill>
                  <a:srgbClr val="0077AA"/>
                </a:solidFill>
                <a:latin typeface="Liberation Mono"/>
              </a:rPr>
              <a:t>IF</a:t>
            </a:r>
            <a:r>
              <a:rPr lang="en-IN" dirty="0">
                <a:latin typeface="Liberation Mono"/>
                <a:ea typeface="Times New Roman" panose="02020603050405020304" pitchFamily="18" charset="0"/>
              </a:rPr>
              <a:t>(deptno = 10, 'Sales', </a:t>
            </a:r>
            <a:r>
              <a:rPr lang="en-IN" dirty="0">
                <a:solidFill>
                  <a:srgbClr val="0077AA"/>
                </a:solidFill>
                <a:latin typeface="Liberation Mono"/>
              </a:rPr>
              <a:t>IF</a:t>
            </a:r>
            <a:r>
              <a:rPr lang="en-IN" dirty="0">
                <a:latin typeface="Liberation Mono"/>
                <a:ea typeface="Times New Roman" panose="02020603050405020304" pitchFamily="18" charset="0"/>
              </a:rPr>
              <a:t>(deptno = 20 , 'Purchase' ,'N/A'))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IN" dirty="0">
                <a:latin typeface="Liberation Mono"/>
                <a:cs typeface="Arial" pitchFamily="34" charset="0"/>
              </a:rPr>
              <a:t>emp;</a:t>
            </a:r>
          </a:p>
        </p:txBody>
      </p:sp>
      <p:sp>
        <p:nvSpPr>
          <p:cNvPr id="13" name="Rectangle 12"/>
          <p:cNvSpPr/>
          <p:nvPr/>
        </p:nvSpPr>
        <p:spPr>
          <a:xfrm>
            <a:off x="1676181" y="4800600"/>
            <a:ext cx="8838049" cy="400110"/>
          </a:xfrm>
          <a:prstGeom prst="rect">
            <a:avLst/>
          </a:prstGeom>
        </p:spPr>
        <p:txBody>
          <a:bodyPr wrap="square">
            <a:spAutoFit/>
          </a:bodyPr>
          <a:lstStyle/>
          <a:p>
            <a:endParaRPr lang="en-IN" sz="2000" dirty="0">
              <a:latin typeface="Arial" pitchFamily="34" charset="0"/>
              <a:cs typeface="Arial" pitchFamily="34" charset="0"/>
            </a:endParaRPr>
          </a:p>
        </p:txBody>
      </p:sp>
      <p:sp>
        <p:nvSpPr>
          <p:cNvPr id="10" name="Rectangle 9">
            <a:extLst>
              <a:ext uri="{FF2B5EF4-FFF2-40B4-BE49-F238E27FC236}">
                <a16:creationId xmlns:a16="http://schemas.microsoft.com/office/drawing/2014/main" id="{96303215-E3CF-4A78-AF01-72A7D23A3AE5}"/>
              </a:ext>
            </a:extLst>
          </p:cNvPr>
          <p:cNvSpPr/>
          <p:nvPr/>
        </p:nvSpPr>
        <p:spPr>
          <a:xfrm>
            <a:off x="262558" y="928524"/>
            <a:ext cx="11449272" cy="646331"/>
          </a:xfrm>
          <a:prstGeom prst="rect">
            <a:avLst/>
          </a:prstGeom>
        </p:spPr>
        <p:txBody>
          <a:bodyPr wrap="square">
            <a:spAutoFit/>
          </a:bodyPr>
          <a:lstStyle/>
          <a:p>
            <a:r>
              <a:rPr lang="en-US" dirty="0">
                <a:solidFill>
                  <a:srgbClr val="222222"/>
                </a:solidFill>
                <a:latin typeface="Palatino Linotype" panose="02040502050505030304" pitchFamily="18" charset="0"/>
              </a:rPr>
              <a:t>If </a:t>
            </a:r>
            <a:r>
              <a:rPr lang="en-US" b="1" dirty="0">
                <a:solidFill>
                  <a:srgbClr val="222222"/>
                </a:solidFill>
                <a:latin typeface="Palatino Linotype" panose="02040502050505030304" pitchFamily="18" charset="0"/>
              </a:rPr>
              <a:t>expr1 is TRUE or expr1 &lt;&gt; 0 or expr1 &lt;&gt; NULL</a:t>
            </a:r>
            <a:r>
              <a:rPr lang="en-US" dirty="0">
                <a:solidFill>
                  <a:srgbClr val="222222"/>
                </a:solidFill>
                <a:latin typeface="Palatino Linotype" panose="02040502050505030304" pitchFamily="18" charset="0"/>
              </a:rPr>
              <a:t>, then IF() returns expr2, otherwise it returns expr3, </a:t>
            </a:r>
            <a:r>
              <a:rPr lang="en-IN" b="1" dirty="0">
                <a:solidFill>
                  <a:srgbClr val="222222"/>
                </a:solidFill>
                <a:latin typeface="Palatino Linotype" panose="02040502050505030304" pitchFamily="18" charset="0"/>
              </a:rPr>
              <a:t>it returns either numeric or string value.</a:t>
            </a:r>
          </a:p>
        </p:txBody>
      </p:sp>
      <p:pic>
        <p:nvPicPr>
          <p:cNvPr id="11" name="Picture 10">
            <a:extLst>
              <a:ext uri="{FF2B5EF4-FFF2-40B4-BE49-F238E27FC236}">
                <a16:creationId xmlns:a16="http://schemas.microsoft.com/office/drawing/2014/main" id="{5A699C73-593C-4FE6-B473-0EC8B4FD55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C200D1D-0124-4B85-9F24-35CBBC0963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83889552"/>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NULLIF</a:t>
            </a:r>
          </a:p>
        </p:txBody>
      </p:sp>
      <p:sp>
        <p:nvSpPr>
          <p:cNvPr id="9" name="Rectangle 8">
            <a:extLst>
              <a:ext uri="{FF2B5EF4-FFF2-40B4-BE49-F238E27FC236}">
                <a16:creationId xmlns:a16="http://schemas.microsoft.com/office/drawing/2014/main" id="{7771BB56-A896-489E-97E7-243697A368CF}"/>
              </a:ext>
            </a:extLst>
          </p:cNvPr>
          <p:cNvSpPr/>
          <p:nvPr/>
        </p:nvSpPr>
        <p:spPr>
          <a:xfrm>
            <a:off x="262558" y="928524"/>
            <a:ext cx="11449272" cy="369332"/>
          </a:xfrm>
          <a:prstGeom prst="rect">
            <a:avLst/>
          </a:prstGeom>
        </p:spPr>
        <p:txBody>
          <a:bodyPr wrap="square">
            <a:spAutoFit/>
          </a:bodyPr>
          <a:lstStyle/>
          <a:p>
            <a:r>
              <a:rPr lang="en-IN" dirty="0">
                <a:solidFill>
                  <a:srgbClr val="222222"/>
                </a:solidFill>
                <a:latin typeface="Palatino Linotype" panose="02040502050505030304" pitchFamily="18" charset="0"/>
              </a:rPr>
              <a:t>Returns </a:t>
            </a:r>
            <a:r>
              <a:rPr lang="en-IN" b="1" dirty="0">
                <a:solidFill>
                  <a:srgbClr val="222222"/>
                </a:solidFill>
                <a:latin typeface="Palatino Linotype" panose="02040502050505030304" pitchFamily="18" charset="0"/>
              </a:rPr>
              <a:t>NULL</a:t>
            </a:r>
            <a:r>
              <a:rPr lang="en-IN" dirty="0">
                <a:solidFill>
                  <a:srgbClr val="222222"/>
                </a:solidFill>
                <a:latin typeface="Palatino Linotype" panose="02040502050505030304" pitchFamily="18" charset="0"/>
              </a:rPr>
              <a:t> if expr1 = expr2 is true, otherwise returns expr1.</a:t>
            </a:r>
            <a:endParaRPr lang="en-IN" b="1" dirty="0">
              <a:solidFill>
                <a:srgbClr val="222222"/>
              </a:solidFill>
              <a:latin typeface="Palatino Linotype" panose="02040502050505030304" pitchFamily="18" charset="0"/>
            </a:endParaRPr>
          </a:p>
        </p:txBody>
      </p:sp>
      <p:sp>
        <p:nvSpPr>
          <p:cNvPr id="10" name="Rectangle 1">
            <a:extLst>
              <a:ext uri="{FF2B5EF4-FFF2-40B4-BE49-F238E27FC236}">
                <a16:creationId xmlns:a16="http://schemas.microsoft.com/office/drawing/2014/main" id="{F5113ACF-8D72-4540-B0E7-E251D88ABF56}"/>
              </a:ext>
            </a:extLst>
          </p:cNvPr>
          <p:cNvSpPr>
            <a:spLocks noChangeArrowheads="1"/>
          </p:cNvSpPr>
          <p:nvPr/>
        </p:nvSpPr>
        <p:spPr bwMode="auto">
          <a:xfrm>
            <a:off x="406574" y="2055705"/>
            <a:ext cx="2808312" cy="430839"/>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dirty="0">
                <a:solidFill>
                  <a:srgbClr val="0077AA"/>
                </a:solidFill>
                <a:latin typeface="Segoe UI" panose="020B0502040204020203" pitchFamily="34" charset="0"/>
                <a:cs typeface="Segoe UI" panose="020B0502040204020203" pitchFamily="34" charset="0"/>
              </a:rPr>
              <a:t>NULLIF(expr1, expr2) </a:t>
            </a:r>
          </a:p>
        </p:txBody>
      </p:sp>
      <p:sp>
        <p:nvSpPr>
          <p:cNvPr id="13" name="Rectangle 12">
            <a:extLst>
              <a:ext uri="{FF2B5EF4-FFF2-40B4-BE49-F238E27FC236}">
                <a16:creationId xmlns:a16="http://schemas.microsoft.com/office/drawing/2014/main" id="{785C6ABF-53E2-412D-95B1-2E92645E5D7A}"/>
              </a:ext>
            </a:extLst>
          </p:cNvPr>
          <p:cNvSpPr/>
          <p:nvPr/>
        </p:nvSpPr>
        <p:spPr>
          <a:xfrm>
            <a:off x="262558" y="2755559"/>
            <a:ext cx="883804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NULLIF</a:t>
            </a:r>
            <a:r>
              <a:rPr lang="en-US" dirty="0">
                <a:latin typeface="Liberation Mono"/>
                <a:ea typeface="Times New Roman" panose="02020603050405020304" pitchFamily="18" charset="0"/>
              </a:rPr>
              <a:t>(1, 1) </a:t>
            </a:r>
            <a:r>
              <a:rPr lang="en-US" dirty="0">
                <a:solidFill>
                  <a:srgbClr val="0077AA"/>
                </a:solidFill>
                <a:latin typeface="Liberation Mono"/>
              </a:rPr>
              <a:t>AS</a:t>
            </a:r>
            <a:r>
              <a:rPr lang="en-US" dirty="0">
                <a:latin typeface="Liberation Mono"/>
                <a:ea typeface="Times New Roman" panose="02020603050405020304" pitchFamily="18" charset="0"/>
              </a:rPr>
              <a:t>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NULLIF</a:t>
            </a:r>
            <a:r>
              <a:rPr lang="en-US" dirty="0">
                <a:latin typeface="Liberation Mono"/>
                <a:ea typeface="Times New Roman" panose="02020603050405020304" pitchFamily="18" charset="0"/>
              </a:rPr>
              <a:t>(1, 2) </a:t>
            </a:r>
            <a:r>
              <a:rPr lang="en-US" dirty="0">
                <a:solidFill>
                  <a:srgbClr val="0077AA"/>
                </a:solidFill>
                <a:latin typeface="Liberation Mono"/>
              </a:rPr>
              <a:t>AS</a:t>
            </a:r>
            <a:r>
              <a:rPr lang="en-US" dirty="0">
                <a:latin typeface="Liberation Mono"/>
                <a:ea typeface="Times New Roman" panose="02020603050405020304" pitchFamily="18" charset="0"/>
              </a:rPr>
              <a:t> R1;</a:t>
            </a:r>
            <a:endParaRPr lang="en-IN" dirty="0">
              <a:latin typeface="Liberation Mono"/>
              <a:ea typeface="Times New Roman" panose="02020603050405020304" pitchFamily="18" charset="0"/>
            </a:endParaRPr>
          </a:p>
        </p:txBody>
      </p:sp>
      <p:pic>
        <p:nvPicPr>
          <p:cNvPr id="8" name="Picture 7">
            <a:extLst>
              <a:ext uri="{FF2B5EF4-FFF2-40B4-BE49-F238E27FC236}">
                <a16:creationId xmlns:a16="http://schemas.microsoft.com/office/drawing/2014/main" id="{3FCE0CE6-C5F9-41E6-AB87-1CCA295322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9A0D050-7C6E-404F-8060-7192BEE2A1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15291999"/>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CASE</a:t>
            </a:r>
          </a:p>
        </p:txBody>
      </p:sp>
      <p:sp>
        <p:nvSpPr>
          <p:cNvPr id="3" name="Rectangle 1"/>
          <p:cNvSpPr>
            <a:spLocks noChangeArrowheads="1"/>
          </p:cNvSpPr>
          <p:nvPr/>
        </p:nvSpPr>
        <p:spPr bwMode="auto">
          <a:xfrm>
            <a:off x="478582" y="2379078"/>
            <a:ext cx="11161240" cy="430839"/>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dirty="0">
                <a:solidFill>
                  <a:srgbClr val="0077AA"/>
                </a:solidFill>
                <a:latin typeface="Segoe UI" panose="020B0502040204020203" pitchFamily="34" charset="0"/>
                <a:cs typeface="Segoe UI" panose="020B0502040204020203" pitchFamily="34" charset="0"/>
              </a:rPr>
              <a:t>CASE value WHEN [compare_value] THEN result [WHEN [compare_value] THEN result ...] [ELSE result] END</a:t>
            </a:r>
          </a:p>
        </p:txBody>
      </p:sp>
      <p:sp>
        <p:nvSpPr>
          <p:cNvPr id="8" name="Rectangle 7"/>
          <p:cNvSpPr/>
          <p:nvPr/>
        </p:nvSpPr>
        <p:spPr>
          <a:xfrm>
            <a:off x="478582" y="3200402"/>
            <a:ext cx="1116124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'Accounts'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420829" y="1371602"/>
            <a:ext cx="11225472" cy="646331"/>
          </a:xfrm>
          <a:prstGeom prst="rect">
            <a:avLst/>
          </a:prstGeom>
        </p:spPr>
        <p:txBody>
          <a:bodyPr wrap="square">
            <a:spAutoFit/>
          </a:bodyPr>
          <a:lstStyle/>
          <a:p>
            <a:r>
              <a:rPr lang="en-IN" dirty="0">
                <a:solidFill>
                  <a:srgbClr val="222222"/>
                </a:solidFill>
                <a:latin typeface="Palatino Linotype" panose="02040502050505030304" pitchFamily="18" charset="0"/>
              </a:rPr>
              <a:t>Returns the result for the first condition that is true. If there was no matching result value, the result after ELSE is returned, or NULL if there is no ELSE part.</a:t>
            </a:r>
            <a:endParaRPr lang="en-IN" b="1" dirty="0">
              <a:solidFill>
                <a:srgbClr val="222222"/>
              </a:solidFill>
              <a:latin typeface="Palatino Linotype" panose="02040502050505030304" pitchFamily="18" charset="0"/>
            </a:endParaRPr>
          </a:p>
        </p:txBody>
      </p:sp>
      <p:sp>
        <p:nvSpPr>
          <p:cNvPr id="9" name="Rectangle 8"/>
          <p:cNvSpPr/>
          <p:nvPr/>
        </p:nvSpPr>
        <p:spPr>
          <a:xfrm>
            <a:off x="445791" y="4098718"/>
            <a:ext cx="11161240" cy="369332"/>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deptno, </a:t>
            </a:r>
            <a:r>
              <a:rPr lang="en-IN" dirty="0">
                <a:solidFill>
                  <a:srgbClr val="FF0000"/>
                </a:solidFill>
                <a:latin typeface="Arial" panose="020B0604020202020204" pitchFamily="34" charset="0"/>
                <a:ea typeface="Times New Roman" panose="02020603050405020304" pitchFamily="18" charset="0"/>
              </a:rPr>
              <a:t>CASE </a:t>
            </a:r>
            <a:r>
              <a:rPr lang="en-IN" dirty="0">
                <a:solidFill>
                  <a:srgbClr val="FF0000"/>
                </a:solidFill>
                <a:latin typeface="Arial" panose="020B0604020202020204" pitchFamily="34" charset="0"/>
                <a:cs typeface="Arial" panose="020B0604020202020204" pitchFamily="34" charset="0"/>
              </a:rPr>
              <a:t>deptno</a:t>
            </a:r>
            <a:r>
              <a:rPr lang="en-IN" dirty="0">
                <a:solidFill>
                  <a:srgbClr val="FF0000"/>
                </a:solidFill>
                <a:latin typeface="Arial" panose="020B0604020202020204" pitchFamily="34" charset="0"/>
                <a:ea typeface="Times New Roman" panose="02020603050405020304" pitchFamily="18" charset="0"/>
              </a:rPr>
              <a:t> when 10 then 'Accounts' ELSE 'N/A' END  CASE FROM</a:t>
            </a:r>
            <a:r>
              <a:rPr lang="en-IN" dirty="0">
                <a:solidFill>
                  <a:srgbClr val="FF0000"/>
                </a:solidFill>
                <a:latin typeface="Arial" panose="020B0604020202020204" pitchFamily="34" charset="0"/>
                <a:cs typeface="Arial" panose="020B0604020202020204" pitchFamily="34" charset="0"/>
              </a:rPr>
              <a:t> EMP;  </a:t>
            </a:r>
            <a:r>
              <a:rPr lang="en-IN" dirty="0">
                <a:solidFill>
                  <a:srgbClr val="92D050"/>
                </a:solidFill>
                <a:latin typeface="Arial" panose="020B0604020202020204" pitchFamily="34" charset="0"/>
                <a:cs typeface="Arial" panose="020B0604020202020204" pitchFamily="34" charset="0"/>
              </a:rPr>
              <a:t>// error</a:t>
            </a:r>
          </a:p>
        </p:txBody>
      </p:sp>
      <p:pic>
        <p:nvPicPr>
          <p:cNvPr id="10" name="Picture 9">
            <a:extLst>
              <a:ext uri="{FF2B5EF4-FFF2-40B4-BE49-F238E27FC236}">
                <a16:creationId xmlns:a16="http://schemas.microsoft.com/office/drawing/2014/main" id="{DB2E8B59-5610-4423-94C2-164ED1E507A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8DCE63EA-089E-4C7D-8488-06ACE2425A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74958115"/>
      </p:ext>
    </p:extLst>
  </p:cSld>
  <p:clrMapOvr>
    <a:masterClrMapping/>
  </p:clrMapOvr>
  <p:transition/>
</p:sld>
</file>

<file path=ppt/slides/slide2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CASE</a:t>
            </a:r>
          </a:p>
        </p:txBody>
      </p:sp>
      <p:sp>
        <p:nvSpPr>
          <p:cNvPr id="2" name="Rectangle 1"/>
          <p:cNvSpPr/>
          <p:nvPr/>
        </p:nvSpPr>
        <p:spPr>
          <a:xfrm>
            <a:off x="327139" y="1371602"/>
            <a:ext cx="11515159" cy="646331"/>
          </a:xfrm>
          <a:prstGeom prst="rect">
            <a:avLst/>
          </a:prstGeom>
        </p:spPr>
        <p:txBody>
          <a:bodyPr wrap="square">
            <a:spAutoFit/>
          </a:bodyPr>
          <a:lstStyle/>
          <a:p>
            <a:r>
              <a:rPr lang="en-IN" dirty="0">
                <a:solidFill>
                  <a:srgbClr val="222222"/>
                </a:solidFill>
                <a:latin typeface="Palatino Linotype" panose="02040502050505030304" pitchFamily="18" charset="0"/>
              </a:rPr>
              <a:t>Returns the result for the first condition that is true. If there was no matching result value, the result after ELSE is returned, or NULL if there is no ELSE part.</a:t>
            </a:r>
            <a:endParaRPr lang="en-IN" b="1" dirty="0">
              <a:solidFill>
                <a:srgbClr val="222222"/>
              </a:solidFill>
              <a:latin typeface="Palatino Linotype" panose="02040502050505030304" pitchFamily="18" charset="0"/>
            </a:endParaRPr>
          </a:p>
        </p:txBody>
      </p:sp>
      <p:sp>
        <p:nvSpPr>
          <p:cNvPr id="3" name="Rectangle 1"/>
          <p:cNvSpPr>
            <a:spLocks noChangeArrowheads="1"/>
          </p:cNvSpPr>
          <p:nvPr/>
        </p:nvSpPr>
        <p:spPr bwMode="auto">
          <a:xfrm>
            <a:off x="385428" y="2379078"/>
            <a:ext cx="11449270" cy="430839"/>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dirty="0">
                <a:solidFill>
                  <a:srgbClr val="0077AA"/>
                </a:solidFill>
                <a:latin typeface="Segoe UI" panose="020B0502040204020203" pitchFamily="34" charset="0"/>
                <a:cs typeface="Segoe UI" panose="020B0502040204020203" pitchFamily="34" charset="0"/>
              </a:rPr>
              <a:t>CASE WHEN [condition] THEN result [WHEN [condition] THEN result ...] [ELSE result] END</a:t>
            </a:r>
            <a:r>
              <a:rPr lang="en-US" dirty="0">
                <a:solidFill>
                  <a:srgbClr val="0077AA"/>
                </a:solidFill>
                <a:latin typeface="Segoe UI" panose="020B0502040204020203" pitchFamily="34" charset="0"/>
                <a:cs typeface="Segoe UI" panose="020B0502040204020203" pitchFamily="34" charset="0"/>
              </a:rPr>
              <a:t> </a:t>
            </a:r>
          </a:p>
        </p:txBody>
      </p:sp>
      <p:sp>
        <p:nvSpPr>
          <p:cNvPr id="8" name="Rectangle 7"/>
          <p:cNvSpPr/>
          <p:nvPr/>
        </p:nvSpPr>
        <p:spPr>
          <a:xfrm>
            <a:off x="334566" y="3124202"/>
            <a:ext cx="11449271"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0077AA"/>
                </a:solidFill>
                <a:latin typeface="Liberation Mono"/>
              </a:rPr>
              <a:t>THEN</a:t>
            </a:r>
            <a:r>
              <a:rPr lang="en-IN" dirty="0">
                <a:latin typeface="Liberation Mono"/>
                <a:ea typeface="Times New Roman" panose="02020603050405020304" pitchFamily="18" charset="0"/>
              </a:rPr>
              <a:t> 'Sales'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0077AA"/>
                </a:solidFill>
                <a:latin typeface="Liberation Mono"/>
              </a:rPr>
              <a:t>THEN</a:t>
            </a:r>
            <a:r>
              <a:rPr lang="en-IN" dirty="0">
                <a:latin typeface="Liberation Mono"/>
                <a:ea typeface="Times New Roman" panose="02020603050405020304" pitchFamily="18" charset="0"/>
              </a:rPr>
              <a:t> 'Purchase'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'N/A'</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pic>
        <p:nvPicPr>
          <p:cNvPr id="7" name="Picture 6">
            <a:extLst>
              <a:ext uri="{FF2B5EF4-FFF2-40B4-BE49-F238E27FC236}">
                <a16:creationId xmlns:a16="http://schemas.microsoft.com/office/drawing/2014/main" id="{7B6EBC66-FC83-4C41-9A47-19B72F3FB4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1B6E28C9-25A8-49B7-8868-C7ED171B2E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TextBox 4">
            <a:extLst>
              <a:ext uri="{FF2B5EF4-FFF2-40B4-BE49-F238E27FC236}">
                <a16:creationId xmlns:a16="http://schemas.microsoft.com/office/drawing/2014/main" id="{EF8E0928-6F3A-4008-9E04-F4C4341C8FD4}"/>
              </a:ext>
            </a:extLst>
          </p:cNvPr>
          <p:cNvSpPr txBox="1"/>
          <p:nvPr/>
        </p:nvSpPr>
        <p:spPr>
          <a:xfrm>
            <a:off x="334566" y="4069429"/>
            <a:ext cx="11352867"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CASE</a:t>
            </a:r>
            <a:r>
              <a:rPr lang="en-IN" dirty="0">
                <a:latin typeface="Liberation Mono"/>
              </a:rPr>
              <a:t> </a:t>
            </a:r>
          </a:p>
          <a:p>
            <a:pPr marL="261938"/>
            <a:r>
              <a:rPr lang="en-IN" dirty="0">
                <a:solidFill>
                  <a:srgbClr val="0077AA"/>
                </a:solidFill>
                <a:latin typeface="Liberation Mono"/>
              </a:rPr>
              <a:t>WHEN</a:t>
            </a:r>
            <a:r>
              <a:rPr lang="en-IN" dirty="0">
                <a:latin typeface="Liberation Mono"/>
              </a:rPr>
              <a:t> </a:t>
            </a:r>
            <a:r>
              <a:rPr lang="en-IN" dirty="0">
                <a:solidFill>
                  <a:srgbClr val="0077AA"/>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 1 </a:t>
            </a:r>
            <a:r>
              <a:rPr lang="en-IN" dirty="0">
                <a:solidFill>
                  <a:srgbClr val="0077AA"/>
                </a:solidFill>
                <a:latin typeface="Liberation Mono"/>
              </a:rPr>
              <a:t>THEN</a:t>
            </a:r>
            <a:r>
              <a:rPr lang="en-IN" dirty="0">
                <a:latin typeface="Liberation Mono"/>
              </a:rPr>
              <a:t> 'one-time-customer' </a:t>
            </a:r>
          </a:p>
          <a:p>
            <a:pPr marL="261938"/>
            <a:r>
              <a:rPr lang="en-IN" dirty="0">
                <a:solidFill>
                  <a:srgbClr val="0077AA"/>
                </a:solidFill>
                <a:latin typeface="Liberation Mono"/>
              </a:rPr>
              <a:t>WHEN</a:t>
            </a:r>
            <a:r>
              <a:rPr lang="en-IN" dirty="0">
                <a:latin typeface="Liberation Mono"/>
              </a:rPr>
              <a:t> </a:t>
            </a:r>
            <a:r>
              <a:rPr lang="en-IN" dirty="0">
                <a:solidFill>
                  <a:srgbClr val="0077AA"/>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 2 </a:t>
            </a:r>
            <a:r>
              <a:rPr lang="en-IN" dirty="0">
                <a:solidFill>
                  <a:srgbClr val="0077AA"/>
                </a:solidFill>
                <a:latin typeface="Liberation Mono"/>
              </a:rPr>
              <a:t>THEN</a:t>
            </a:r>
            <a:r>
              <a:rPr lang="en-IN" dirty="0">
                <a:latin typeface="Liberation Mono"/>
              </a:rPr>
              <a:t> 'repeated-customer'</a:t>
            </a:r>
          </a:p>
          <a:p>
            <a:pPr marL="261938"/>
            <a:r>
              <a:rPr lang="en-IN" dirty="0">
                <a:solidFill>
                  <a:srgbClr val="0077AA"/>
                </a:solidFill>
                <a:latin typeface="Liberation Mono"/>
              </a:rPr>
              <a:t>WHEN</a:t>
            </a:r>
            <a:r>
              <a:rPr lang="en-IN" dirty="0">
                <a:latin typeface="Liberation Mono"/>
              </a:rPr>
              <a:t> </a:t>
            </a:r>
            <a:r>
              <a:rPr lang="en-IN" dirty="0">
                <a:solidFill>
                  <a:srgbClr val="0077AA"/>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 3 </a:t>
            </a:r>
            <a:r>
              <a:rPr lang="en-IN" dirty="0">
                <a:solidFill>
                  <a:srgbClr val="0077AA"/>
                </a:solidFill>
                <a:latin typeface="Liberation Mono"/>
              </a:rPr>
              <a:t>THEN</a:t>
            </a:r>
            <a:r>
              <a:rPr lang="en-IN" dirty="0">
                <a:latin typeface="Liberation Mono"/>
              </a:rPr>
              <a:t> 'frequent-customer' </a:t>
            </a:r>
          </a:p>
          <a:p>
            <a:pPr marL="261938"/>
            <a:r>
              <a:rPr lang="en-IN" dirty="0">
                <a:solidFill>
                  <a:srgbClr val="0077AA"/>
                </a:solidFill>
                <a:latin typeface="Liberation Mono"/>
              </a:rPr>
              <a:t>WHEN</a:t>
            </a:r>
            <a:r>
              <a:rPr lang="en-IN" dirty="0">
                <a:latin typeface="Liberation Mono"/>
              </a:rPr>
              <a:t> </a:t>
            </a:r>
            <a:r>
              <a:rPr lang="en-IN" dirty="0">
                <a:solidFill>
                  <a:srgbClr val="0077AA"/>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&gt;= 4 </a:t>
            </a:r>
            <a:r>
              <a:rPr lang="en-IN" dirty="0">
                <a:solidFill>
                  <a:srgbClr val="0077AA"/>
                </a:solidFill>
                <a:latin typeface="Liberation Mono"/>
              </a:rPr>
              <a:t>THEN</a:t>
            </a:r>
            <a:r>
              <a:rPr lang="en-IN" dirty="0">
                <a:latin typeface="Liberation Mono"/>
              </a:rPr>
              <a:t> 'loyal-customer' </a:t>
            </a:r>
            <a:r>
              <a:rPr lang="en-IN" dirty="0">
                <a:solidFill>
                  <a:srgbClr val="0077AA"/>
                </a:solidFill>
                <a:latin typeface="Liberation Mono"/>
              </a:rPr>
              <a:t>END</a:t>
            </a:r>
            <a:r>
              <a:rPr lang="en-IN" dirty="0">
                <a:latin typeface="Liberation Mono"/>
              </a:rPr>
              <a:t> "R1" </a:t>
            </a:r>
          </a:p>
          <a:p>
            <a:pPr marL="261938"/>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2;</a:t>
            </a:r>
          </a:p>
        </p:txBody>
      </p:sp>
    </p:spTree>
    <p:extLst>
      <p:ext uri="{BB962C8B-B14F-4D97-AF65-F5344CB8AC3E}">
        <p14:creationId xmlns:p14="http://schemas.microsoft.com/office/powerpoint/2010/main" val="1096286455"/>
      </p:ext>
    </p:extLst>
  </p:cSld>
  <p:clrMapOvr>
    <a:masterClrMapping/>
  </p:clrMapOvr>
  <p:transition/>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30624"/>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4566" y="764704"/>
            <a:ext cx="8838049"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Palatino Linotype" panose="02040502050505030304" pitchFamily="18" charset="0"/>
                <a:cs typeface="Arial" panose="020B0604020202020204" pitchFamily="34" charset="0"/>
              </a:rPr>
              <a:t>Note:</a:t>
            </a:r>
          </a:p>
          <a:p>
            <a:pPr>
              <a:lnSpc>
                <a:spcPct val="107000"/>
              </a:lnSpc>
            </a:pPr>
            <a:endParaRPr lang="en-IN" sz="800" b="1" dirty="0">
              <a:latin typeface="Palatino Linotype" panose="02040502050505030304" pitchFamily="18" charset="0"/>
              <a:ea typeface="Calibri" panose="020F0502020204030204" pitchFamily="34" charset="0"/>
              <a:cs typeface="Arial" panose="020B0604020202020204" pitchFamily="34" charset="0"/>
            </a:endParaRPr>
          </a:p>
          <a:p>
            <a:pPr>
              <a:lnSpc>
                <a:spcPct val="107000"/>
              </a:lnSpc>
            </a:pPr>
            <a:r>
              <a:rPr lang="en-IN" b="1" dirty="0">
                <a:latin typeface="Palatino Linotype" panose="02040502050505030304" pitchFamily="18"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Arithmetic</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Comparison</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Logical</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operators</a:t>
            </a:r>
            <a:endParaRPr lang="en-IN" i="1" dirty="0">
              <a:latin typeface="Palatino Linotype" panose="02040502050505030304" pitchFamily="18" charset="0"/>
              <a:cs typeface="Arial" panose="020B0604020202020204" pitchFamily="34" charset="0"/>
            </a:endParaRPr>
          </a:p>
        </p:txBody>
      </p:sp>
      <p:sp>
        <p:nvSpPr>
          <p:cNvPr id="4" name="Rectangle 3"/>
          <p:cNvSpPr/>
          <p:nvPr/>
        </p:nvSpPr>
        <p:spPr>
          <a:xfrm>
            <a:off x="334566" y="4365104"/>
            <a:ext cx="8838049"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Palatino Linotype" panose="02040502050505030304" pitchFamily="18" charset="0"/>
                <a:cs typeface="Arial" panose="020B0604020202020204" pitchFamily="34" charset="0"/>
              </a:rPr>
              <a:t>Remember:</a:t>
            </a:r>
          </a:p>
          <a:p>
            <a:pPr>
              <a:lnSpc>
                <a:spcPct val="107000"/>
              </a:lnSpc>
            </a:pPr>
            <a:endParaRPr lang="en-IN" sz="800" dirty="0">
              <a:latin typeface="Palatino Linotype" panose="02040502050505030304" pitchFamily="18" charset="0"/>
              <a:ea typeface="Calibri" panose="020F0502020204030204" pitchFamily="34" charset="0"/>
              <a:cs typeface="Arial" panose="020B0604020202020204" pitchFamily="34" charset="0"/>
            </a:endParaRPr>
          </a:p>
          <a:p>
            <a:pPr>
              <a:lnSpc>
                <a:spcPct val="107000"/>
              </a:lnSpc>
            </a:pPr>
            <a:r>
              <a:rPr lang="en-IN" dirty="0">
                <a:latin typeface="Palatino Linotype" panose="02040502050505030304" pitchFamily="18" charset="0"/>
                <a:ea typeface="Calibri" panose="020F0502020204030204" pitchFamily="34" charset="0"/>
                <a:cs typeface="Arial" panose="020B0604020202020204" pitchFamily="34" charset="0"/>
              </a:rPr>
              <a:t>In </a:t>
            </a:r>
            <a:r>
              <a:rPr lang="en-IN" b="1" dirty="0">
                <a:latin typeface="Palatino Linotype" panose="02040502050505030304" pitchFamily="18" charset="0"/>
                <a:ea typeface="Calibri" panose="020F0502020204030204" pitchFamily="34" charset="0"/>
                <a:cs typeface="Arial" panose="020B0604020202020204" pitchFamily="34" charset="0"/>
              </a:rPr>
              <a:t>WHERE</a:t>
            </a:r>
            <a:r>
              <a:rPr lang="en-IN" dirty="0">
                <a:latin typeface="Palatino Linotype" panose="02040502050505030304" pitchFamily="18"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TABLE</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FUNCTION</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calls (PRE-DEFINED / UDF)</a:t>
            </a:r>
          </a:p>
        </p:txBody>
      </p:sp>
      <p:sp>
        <p:nvSpPr>
          <p:cNvPr id="5" name="Rectangle 4"/>
          <p:cNvSpPr/>
          <p:nvPr/>
        </p:nvSpPr>
        <p:spPr>
          <a:xfrm>
            <a:off x="1005373" y="3497875"/>
            <a:ext cx="10179665" cy="672492"/>
          </a:xfrm>
          <a:prstGeom prst="rect">
            <a:avLst/>
          </a:prstGeom>
          <a:solidFill>
            <a:schemeClr val="bg1"/>
          </a:solidFill>
        </p:spPr>
        <p:txBody>
          <a:bodyPr wrap="square">
            <a:spAutoFit/>
          </a:bodyPr>
          <a:lstStyle/>
          <a:p>
            <a:pPr>
              <a:lnSpc>
                <a:spcPct val="107000"/>
              </a:lnSpc>
            </a:pPr>
            <a:r>
              <a:rPr lang="en-IN" dirty="0">
                <a:solidFill>
                  <a:schemeClr val="tx1">
                    <a:lumMod val="85000"/>
                    <a:lumOff val="15000"/>
                  </a:schemeClr>
                </a:solidFill>
                <a:latin typeface="Palatino Linotype" panose="02040502050505030304" pitchFamily="18" charset="0"/>
                <a:ea typeface="Calibri" panose="020F0502020204030204" pitchFamily="34" charset="0"/>
                <a:cs typeface="Arial" panose="020B0604020202020204" pitchFamily="34" charset="0"/>
              </a:rPr>
              <a:t>The WHERE Clause is used when you want to retrieve specific information from a table excluding other irrelevant data.</a:t>
            </a:r>
          </a:p>
        </p:txBody>
      </p:sp>
      <p:pic>
        <p:nvPicPr>
          <p:cNvPr id="6" name="Picture 5">
            <a:extLst>
              <a:ext uri="{FF2B5EF4-FFF2-40B4-BE49-F238E27FC236}">
                <a16:creationId xmlns:a16="http://schemas.microsoft.com/office/drawing/2014/main" id="{2C9F3AAA-4A55-428C-B4BD-CF5F5B8F57F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8D13885-E892-4083-A44D-C6B6BC425E5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09809066"/>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sp>
        <p:nvSpPr>
          <p:cNvPr id="2" name="Rectangle 1"/>
          <p:cNvSpPr/>
          <p:nvPr/>
        </p:nvSpPr>
        <p:spPr>
          <a:xfrm>
            <a:off x="407315" y="703538"/>
            <a:ext cx="11375783" cy="646247"/>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6" name="Rectangle 5"/>
          <p:cNvSpPr/>
          <p:nvPr/>
        </p:nvSpPr>
        <p:spPr>
          <a:xfrm>
            <a:off x="262558" y="1557036"/>
            <a:ext cx="8838049" cy="464871"/>
          </a:xfrm>
          <a:prstGeom prst="rect">
            <a:avLst/>
          </a:prstGeom>
        </p:spPr>
        <p:txBody>
          <a:bodyPr wrap="square">
            <a:spAutoFit/>
          </a:bodyPr>
          <a:lstStyle/>
          <a:p>
            <a:pPr>
              <a:lnSpc>
                <a:spcPct val="150000"/>
              </a:lnSpc>
            </a:pPr>
            <a:r>
              <a:rPr lang="en-US" dirty="0">
                <a:solidFill>
                  <a:srgbClr val="0077AA"/>
                </a:solidFill>
                <a:latin typeface="Segoe UI" panose="020B0502040204020203" pitchFamily="34" charset="0"/>
                <a:cs typeface="Segoe UI" panose="020B0502040204020203" pitchFamily="34" charset="0"/>
              </a:rPr>
              <a:t>SELECT </a:t>
            </a:r>
            <a:r>
              <a:rPr lang="en-US" b="1" i="1" dirty="0">
                <a:solidFill>
                  <a:srgbClr val="0077AA"/>
                </a:solidFill>
                <a:latin typeface="Segoe UI" panose="020B0502040204020203" pitchFamily="34" charset="0"/>
                <a:cs typeface="Segoe UI" panose="020B0502040204020203" pitchFamily="34" charset="0"/>
              </a:rPr>
              <a:t>A</a:t>
            </a:r>
            <a:r>
              <a:rPr lang="en-US" i="1" baseline="-25000" dirty="0">
                <a:solidFill>
                  <a:srgbClr val="0077AA"/>
                </a:solidFill>
                <a:latin typeface="Segoe UI" panose="020B0502040204020203" pitchFamily="34" charset="0"/>
                <a:cs typeface="Segoe UI" panose="020B0502040204020203" pitchFamily="34" charset="0"/>
              </a:rPr>
              <a:t>1</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A</a:t>
            </a:r>
            <a:r>
              <a:rPr lang="en-US" baseline="-25000" dirty="0">
                <a:solidFill>
                  <a:srgbClr val="0077AA"/>
                </a:solidFill>
                <a:latin typeface="Segoe UI" panose="020B0502040204020203" pitchFamily="34" charset="0"/>
                <a:cs typeface="Segoe UI" panose="020B0502040204020203" pitchFamily="34" charset="0"/>
              </a:rPr>
              <a:t>2</a:t>
            </a:r>
            <a:r>
              <a:rPr lang="en-US"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A</a:t>
            </a:r>
            <a:r>
              <a:rPr lang="en-US" i="1" baseline="-25000" dirty="0">
                <a:solidFill>
                  <a:srgbClr val="0077AA"/>
                </a:solidFill>
                <a:latin typeface="Segoe UI" panose="020B0502040204020203" pitchFamily="34" charset="0"/>
                <a:cs typeface="Segoe UI" panose="020B0502040204020203" pitchFamily="34" charset="0"/>
              </a:rPr>
              <a:t>3</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 . .A</a:t>
            </a:r>
            <a:r>
              <a:rPr lang="en-US" b="1" i="1" baseline="-25000" dirty="0">
                <a:solidFill>
                  <a:srgbClr val="0077AA"/>
                </a:solidFill>
                <a:latin typeface="Segoe UI" panose="020B0502040204020203" pitchFamily="34" charset="0"/>
                <a:cs typeface="Segoe UI" panose="020B0502040204020203" pitchFamily="34" charset="0"/>
              </a:rPr>
              <a:t>n</a:t>
            </a:r>
            <a:r>
              <a:rPr lang="en-US" b="1" i="1" dirty="0">
                <a:solidFill>
                  <a:srgbClr val="0077AA"/>
                </a:solidFill>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FROM </a:t>
            </a:r>
            <a:r>
              <a:rPr lang="en-US" b="1" i="1" dirty="0">
                <a:solidFill>
                  <a:srgbClr val="0077AA"/>
                </a:solidFill>
                <a:latin typeface="Segoe UI" panose="020B0502040204020203" pitchFamily="34" charset="0"/>
                <a:cs typeface="Segoe UI" panose="020B0502040204020203" pitchFamily="34" charset="0"/>
              </a:rPr>
              <a:t>r</a:t>
            </a:r>
            <a:r>
              <a:rPr lang="en-US" baseline="-25000" dirty="0">
                <a:solidFill>
                  <a:srgbClr val="0077AA"/>
                </a:solidFill>
                <a:latin typeface="Segoe UI" panose="020B0502040204020203" pitchFamily="34" charset="0"/>
                <a:cs typeface="Segoe UI" panose="020B0502040204020203" pitchFamily="34" charset="0"/>
              </a:rPr>
              <a:t>1</a:t>
            </a:r>
            <a:r>
              <a:rPr lang="en-US"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r</a:t>
            </a:r>
            <a:r>
              <a:rPr lang="en-US" i="1" baseline="-25000" dirty="0">
                <a:solidFill>
                  <a:srgbClr val="0077AA"/>
                </a:solidFill>
                <a:latin typeface="Segoe UI" panose="020B0502040204020203" pitchFamily="34" charset="0"/>
                <a:cs typeface="Segoe UI" panose="020B0502040204020203" pitchFamily="34" charset="0"/>
              </a:rPr>
              <a:t>2</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r</a:t>
            </a:r>
            <a:r>
              <a:rPr lang="en-US" i="1" baseline="-25000" dirty="0">
                <a:solidFill>
                  <a:srgbClr val="0077AA"/>
                </a:solidFill>
                <a:latin typeface="Segoe UI" panose="020B0502040204020203" pitchFamily="34" charset="0"/>
                <a:cs typeface="Segoe UI" panose="020B0502040204020203" pitchFamily="34" charset="0"/>
              </a:rPr>
              <a:t>3</a:t>
            </a:r>
            <a:r>
              <a:rPr lang="en-US" b="1" i="1" dirty="0">
                <a:solidFill>
                  <a:srgbClr val="0077AA"/>
                </a:solidFill>
                <a:latin typeface="Segoe UI" panose="020B0502040204020203" pitchFamily="34" charset="0"/>
                <a:cs typeface="Segoe UI" panose="020B0502040204020203" pitchFamily="34" charset="0"/>
              </a:rPr>
              <a:t>  . . .   </a:t>
            </a:r>
            <a:r>
              <a:rPr lang="en-US" dirty="0">
                <a:solidFill>
                  <a:srgbClr val="0077AA"/>
                </a:solidFill>
                <a:latin typeface="Segoe UI" panose="020B0502040204020203" pitchFamily="34" charset="0"/>
                <a:cs typeface="Segoe UI" panose="020B0502040204020203" pitchFamily="34" charset="0"/>
              </a:rPr>
              <a:t>[ WHERE </a:t>
            </a:r>
            <a:r>
              <a:rPr lang="en-US" b="1" i="1" dirty="0">
                <a:solidFill>
                  <a:srgbClr val="0077AA"/>
                </a:solidFill>
                <a:latin typeface="Segoe UI" panose="020B0502040204020203" pitchFamily="34" charset="0"/>
                <a:cs typeface="Segoe UI" panose="020B0502040204020203" pitchFamily="34" charset="0"/>
              </a:rPr>
              <a:t>P </a:t>
            </a:r>
            <a:r>
              <a:rPr lang="en-US" dirty="0">
                <a:solidFill>
                  <a:srgbClr val="0077AA"/>
                </a:solidFill>
                <a:latin typeface="Segoe UI" panose="020B0502040204020203" pitchFamily="34" charset="0"/>
                <a:cs typeface="Segoe UI" panose="020B0502040204020203" pitchFamily="34" charset="0"/>
              </a:rPr>
              <a:t>]</a:t>
            </a:r>
          </a:p>
        </p:txBody>
      </p:sp>
      <p:sp>
        <p:nvSpPr>
          <p:cNvPr id="9" name="Rectangle 8"/>
          <p:cNvSpPr/>
          <p:nvPr/>
        </p:nvSpPr>
        <p:spPr>
          <a:xfrm>
            <a:off x="353650" y="4436981"/>
            <a:ext cx="10449925" cy="1261720"/>
          </a:xfrm>
          <a:prstGeom prst="rect">
            <a:avLst/>
          </a:prstGeom>
        </p:spPr>
        <p:txBody>
          <a:bodyPr wrap="square">
            <a:spAutoFit/>
          </a:bodyPr>
          <a:lstStyle/>
          <a:p>
            <a:pPr marL="342866" indent="-342866">
              <a:buFont typeface="Arial" pitchFamily="34" charset="0"/>
              <a:buChar char="•"/>
            </a:pPr>
            <a:r>
              <a:rPr lang="en-US" sz="1900" dirty="0">
                <a:solidFill>
                  <a:schemeClr val="tx1">
                    <a:lumMod val="75000"/>
                    <a:lumOff val="25000"/>
                  </a:schemeClr>
                </a:solidFill>
                <a:latin typeface="Palatino Linotype" panose="02040502050505030304" pitchFamily="18" charset="0"/>
                <a:cs typeface="Arial" panose="020B0604020202020204" pitchFamily="34" charset="0"/>
              </a:rPr>
              <a:t>A predicate is a condition expression that evaluates to a boolean value, either </a:t>
            </a:r>
            <a:r>
              <a:rPr lang="en-US" sz="1900" b="1" dirty="0">
                <a:solidFill>
                  <a:schemeClr val="tx1">
                    <a:lumMod val="75000"/>
                    <a:lumOff val="25000"/>
                  </a:schemeClr>
                </a:solidFill>
                <a:latin typeface="Palatino Linotype" panose="02040502050505030304" pitchFamily="18" charset="0"/>
                <a:cs typeface="Arial" panose="020B0604020202020204" pitchFamily="34" charset="0"/>
              </a:rPr>
              <a:t>true</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 or </a:t>
            </a:r>
            <a:r>
              <a:rPr lang="en-US" sz="1900" b="1" dirty="0">
                <a:solidFill>
                  <a:schemeClr val="tx1">
                    <a:lumMod val="75000"/>
                    <a:lumOff val="25000"/>
                  </a:schemeClr>
                </a:solidFill>
                <a:latin typeface="Palatino Linotype" panose="02040502050505030304" pitchFamily="18" charset="0"/>
                <a:cs typeface="Arial" panose="020B0604020202020204" pitchFamily="34" charset="0"/>
              </a:rPr>
              <a:t>false</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a:t>
            </a:r>
          </a:p>
          <a:p>
            <a:pPr marL="342866" indent="-342866">
              <a:buFont typeface="Arial" pitchFamily="34" charset="0"/>
              <a:buChar char="•"/>
            </a:pPr>
            <a:endParaRPr lang="en-US" sz="1900" dirty="0">
              <a:solidFill>
                <a:schemeClr val="tx1">
                  <a:lumMod val="75000"/>
                  <a:lumOff val="25000"/>
                </a:schemeClr>
              </a:solidFill>
              <a:latin typeface="Palatino Linotype" panose="02040502050505030304" pitchFamily="18" charset="0"/>
              <a:cs typeface="Arial" panose="020B0604020202020204" pitchFamily="34" charset="0"/>
            </a:endParaRPr>
          </a:p>
          <a:p>
            <a:pPr marL="342866" indent="-342866">
              <a:buFont typeface="Arial" pitchFamily="34" charset="0"/>
              <a:buChar char="•"/>
            </a:pPr>
            <a:r>
              <a:rPr lang="en-US" sz="1900" dirty="0">
                <a:solidFill>
                  <a:schemeClr val="tx1">
                    <a:lumMod val="75000"/>
                    <a:lumOff val="25000"/>
                  </a:schemeClr>
                </a:solidFill>
                <a:latin typeface="Palatino Linotype" panose="02040502050505030304" pitchFamily="18" charset="0"/>
                <a:cs typeface="Arial" panose="020B0604020202020204" pitchFamily="34" charset="0"/>
              </a:rPr>
              <a:t> Predicates can be used as follows: In a SELECT statement's </a:t>
            </a:r>
            <a:r>
              <a:rPr lang="en-US" sz="1900" b="1" i="1" dirty="0">
                <a:solidFill>
                  <a:schemeClr val="tx1">
                    <a:lumMod val="75000"/>
                    <a:lumOff val="25000"/>
                  </a:schemeClr>
                </a:solidFill>
                <a:latin typeface="Palatino Linotype" panose="02040502050505030304" pitchFamily="18" charset="0"/>
                <a:cs typeface="Arial" panose="020B0604020202020204" pitchFamily="34" charset="0"/>
              </a:rPr>
              <a:t>WHERE</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 clause or </a:t>
            </a:r>
            <a:r>
              <a:rPr lang="en-US" sz="1900" b="1" i="1" dirty="0">
                <a:solidFill>
                  <a:schemeClr val="tx1">
                    <a:lumMod val="75000"/>
                    <a:lumOff val="25000"/>
                  </a:schemeClr>
                </a:solidFill>
                <a:latin typeface="Palatino Linotype" panose="02040502050505030304" pitchFamily="18" charset="0"/>
                <a:cs typeface="Arial" panose="020B0604020202020204" pitchFamily="34" charset="0"/>
              </a:rPr>
              <a:t>HAVING</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 clause to determine which rows are relevant to a particular query.</a:t>
            </a:r>
          </a:p>
        </p:txBody>
      </p:sp>
      <p:sp>
        <p:nvSpPr>
          <p:cNvPr id="10" name="Rectangle 9"/>
          <p:cNvSpPr/>
          <p:nvPr/>
        </p:nvSpPr>
        <p:spPr>
          <a:xfrm>
            <a:off x="325191" y="2440852"/>
            <a:ext cx="8714301" cy="1420140"/>
          </a:xfrm>
          <a:prstGeom prst="rect">
            <a:avLst/>
          </a:prstGeom>
        </p:spPr>
        <p:txBody>
          <a:bodyPr wrap="square">
            <a:spAutoFit/>
          </a:bodyPr>
          <a:lstStyle/>
          <a:p>
            <a:pPr>
              <a:lnSpc>
                <a:spcPct val="150000"/>
              </a:lnSpc>
              <a:buFont typeface="Wingdings" pitchFamily="2" charset="2"/>
              <a:buChar char="v"/>
            </a:pPr>
            <a:r>
              <a:rPr lang="en-US" sz="2000" dirty="0">
                <a:solidFill>
                  <a:schemeClr val="accent2">
                    <a:lumMod val="50000"/>
                  </a:schemeClr>
                </a:solidFill>
                <a:latin typeface="Palatino Linotype" panose="02040502050505030304" pitchFamily="18" charset="0"/>
                <a:cs typeface="Arial" panose="020B0604020202020204" pitchFamily="34" charset="0"/>
              </a:rPr>
              <a:t> r</a:t>
            </a:r>
            <a:r>
              <a:rPr lang="en-US" sz="2000" baseline="-25000" dirty="0">
                <a:solidFill>
                  <a:schemeClr val="accent2">
                    <a:lumMod val="50000"/>
                  </a:schemeClr>
                </a:solidFill>
                <a:latin typeface="Palatino Linotype" panose="02040502050505030304" pitchFamily="18" charset="0"/>
                <a:cs typeface="Arial" panose="020B0604020202020204" pitchFamily="34" charset="0"/>
              </a:rPr>
              <a:t>i</a:t>
            </a:r>
            <a:r>
              <a:rPr lang="en-US" sz="2000" dirty="0">
                <a:solidFill>
                  <a:schemeClr val="accent2">
                    <a:lumMod val="50000"/>
                  </a:schemeClr>
                </a:solidFill>
                <a:latin typeface="Palatino Linotype" panose="02040502050505030304" pitchFamily="18" charset="0"/>
                <a:cs typeface="Arial" panose="020B0604020202020204" pitchFamily="34" charset="0"/>
              </a:rPr>
              <a:t> are the relations (tables) </a:t>
            </a:r>
          </a:p>
          <a:p>
            <a:pPr>
              <a:lnSpc>
                <a:spcPct val="150000"/>
              </a:lnSpc>
              <a:buFont typeface="Wingdings" pitchFamily="2" charset="2"/>
              <a:buChar char="v"/>
            </a:pPr>
            <a:r>
              <a:rPr lang="en-US" sz="2000" dirty="0">
                <a:solidFill>
                  <a:schemeClr val="accent2">
                    <a:lumMod val="50000"/>
                  </a:schemeClr>
                </a:solidFill>
                <a:latin typeface="Palatino Linotype" panose="02040502050505030304" pitchFamily="18" charset="0"/>
                <a:cs typeface="Arial" panose="020B0604020202020204" pitchFamily="34" charset="0"/>
              </a:rPr>
              <a:t> A</a:t>
            </a:r>
            <a:r>
              <a:rPr lang="en-US" sz="2000" baseline="-25000" dirty="0">
                <a:solidFill>
                  <a:schemeClr val="accent2">
                    <a:lumMod val="50000"/>
                  </a:schemeClr>
                </a:solidFill>
                <a:latin typeface="Palatino Linotype" panose="02040502050505030304" pitchFamily="18" charset="0"/>
                <a:cs typeface="Arial" panose="020B0604020202020204" pitchFamily="34" charset="0"/>
              </a:rPr>
              <a:t>i</a:t>
            </a:r>
            <a:r>
              <a:rPr lang="en-US" sz="2000" dirty="0">
                <a:solidFill>
                  <a:schemeClr val="accent2">
                    <a:lumMod val="50000"/>
                  </a:schemeClr>
                </a:solidFill>
                <a:latin typeface="Palatino Linotype" panose="02040502050505030304" pitchFamily="18" charset="0"/>
                <a:cs typeface="Arial" panose="020B0604020202020204" pitchFamily="34" charset="0"/>
              </a:rPr>
              <a:t> are attributes (columns) </a:t>
            </a:r>
          </a:p>
          <a:p>
            <a:pPr>
              <a:lnSpc>
                <a:spcPct val="150000"/>
              </a:lnSpc>
              <a:buFont typeface="Wingdings" pitchFamily="2" charset="2"/>
              <a:buChar char="v"/>
            </a:pPr>
            <a:r>
              <a:rPr lang="en-US" sz="2000" dirty="0">
                <a:solidFill>
                  <a:schemeClr val="accent2">
                    <a:lumMod val="50000"/>
                  </a:schemeClr>
                </a:solidFill>
                <a:latin typeface="Palatino Linotype" panose="02040502050505030304" pitchFamily="18" charset="0"/>
                <a:cs typeface="Arial" panose="020B0604020202020204" pitchFamily="34" charset="0"/>
              </a:rPr>
              <a:t> P is the selection predicate</a:t>
            </a:r>
          </a:p>
        </p:txBody>
      </p:sp>
      <p:pic>
        <p:nvPicPr>
          <p:cNvPr id="7" name="Picture 6">
            <a:extLst>
              <a:ext uri="{FF2B5EF4-FFF2-40B4-BE49-F238E27FC236}">
                <a16:creationId xmlns:a16="http://schemas.microsoft.com/office/drawing/2014/main" id="{449A9CA4-5255-4B1A-BAAC-54A0191B8D1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01F4CE59-498C-4B7C-985B-9910D708673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9947438"/>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9F980B1-F657-4295-BD07-EA5AE25632C3}"/>
              </a:ext>
            </a:extLst>
          </p:cNvPr>
          <p:cNvSpPr/>
          <p:nvPr/>
        </p:nvSpPr>
        <p:spPr>
          <a:xfrm>
            <a:off x="551312" y="827759"/>
            <a:ext cx="5543894" cy="369284"/>
          </a:xfrm>
          <a:prstGeom prst="rect">
            <a:avLst/>
          </a:prstGeom>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 </a:t>
            </a:r>
            <a:r>
              <a:rPr lang="en-IN" dirty="0">
                <a:solidFill>
                  <a:srgbClr val="669900"/>
                </a:solidFill>
                <a:latin typeface="Liberation Mono"/>
              </a:rPr>
              <a:t>'MANAGER'</a:t>
            </a:r>
            <a:r>
              <a:rPr lang="en-IN" dirty="0">
                <a:latin typeface="Liberation Mono"/>
              </a:rPr>
              <a:t>;</a:t>
            </a:r>
            <a:endParaRPr lang="en-IN" dirty="0">
              <a:latin typeface="Liberation Mono"/>
              <a:cs typeface="Arial" panose="020B0604020202020204" pitchFamily="34" charset="0"/>
            </a:endParaRPr>
          </a:p>
        </p:txBody>
      </p:sp>
      <p:grpSp>
        <p:nvGrpSpPr>
          <p:cNvPr id="12" name="Group 11">
            <a:extLst>
              <a:ext uri="{FF2B5EF4-FFF2-40B4-BE49-F238E27FC236}">
                <a16:creationId xmlns:a16="http://schemas.microsoft.com/office/drawing/2014/main" id="{66054647-F030-4A07-949C-959797BA08D1}"/>
              </a:ext>
            </a:extLst>
          </p:cNvPr>
          <p:cNvGrpSpPr/>
          <p:nvPr/>
        </p:nvGrpSpPr>
        <p:grpSpPr>
          <a:xfrm>
            <a:off x="203657" y="3932990"/>
            <a:ext cx="11783098" cy="2375955"/>
            <a:chOff x="203684" y="3933056"/>
            <a:chExt cx="11784632" cy="2376264"/>
          </a:xfrm>
        </p:grpSpPr>
        <p:pic>
          <p:nvPicPr>
            <p:cNvPr id="8" name="Picture 7">
              <a:extLst>
                <a:ext uri="{FF2B5EF4-FFF2-40B4-BE49-F238E27FC236}">
                  <a16:creationId xmlns:a16="http://schemas.microsoft.com/office/drawing/2014/main" id="{D3E12B64-B9B5-438B-B8A0-D653EE429472}"/>
                </a:ext>
              </a:extLst>
            </p:cNvPr>
            <p:cNvPicPr>
              <a:picLocks noChangeAspect="1"/>
            </p:cNvPicPr>
            <p:nvPr/>
          </p:nvPicPr>
          <p:blipFill>
            <a:blip r:embed="rId2"/>
            <a:stretch>
              <a:fillRect/>
            </a:stretch>
          </p:blipFill>
          <p:spPr>
            <a:xfrm>
              <a:off x="203684" y="3933056"/>
              <a:ext cx="11784632" cy="2376264"/>
            </a:xfrm>
            <a:prstGeom prst="rect">
              <a:avLst/>
            </a:prstGeom>
          </p:spPr>
        </p:pic>
        <p:sp>
          <p:nvSpPr>
            <p:cNvPr id="9" name="Rectangle 8">
              <a:extLst>
                <a:ext uri="{FF2B5EF4-FFF2-40B4-BE49-F238E27FC236}">
                  <a16:creationId xmlns:a16="http://schemas.microsoft.com/office/drawing/2014/main" id="{52AC823A-0EF1-4BCF-8E14-06C1EA3E8A7A}"/>
                </a:ext>
              </a:extLst>
            </p:cNvPr>
            <p:cNvSpPr/>
            <p:nvPr/>
          </p:nvSpPr>
          <p:spPr>
            <a:xfrm>
              <a:off x="2408602" y="3933056"/>
              <a:ext cx="1080120" cy="2376264"/>
            </a:xfrm>
            <a:prstGeom prst="rect">
              <a:avLst/>
            </a:prstGeom>
            <a:noFill/>
            <a:ln w="19050">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1" name="Group 10">
            <a:extLst>
              <a:ext uri="{FF2B5EF4-FFF2-40B4-BE49-F238E27FC236}">
                <a16:creationId xmlns:a16="http://schemas.microsoft.com/office/drawing/2014/main" id="{E32CCCF3-6DA6-4D0A-8360-8C72B530438F}"/>
              </a:ext>
            </a:extLst>
          </p:cNvPr>
          <p:cNvGrpSpPr/>
          <p:nvPr/>
        </p:nvGrpSpPr>
        <p:grpSpPr>
          <a:xfrm>
            <a:off x="690539" y="1745230"/>
            <a:ext cx="10542913" cy="1502584"/>
            <a:chOff x="690629" y="1745011"/>
            <a:chExt cx="10544286"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0539515" cy="1502780"/>
              <a:chOff x="695400" y="1745011"/>
              <a:chExt cx="10539515"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8952150" cy="1304978"/>
                <a:chOff x="267703" y="1600839"/>
                <a:chExt cx="8952150"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7568021" cy="1296144"/>
                  <a:chOff x="31591" y="1556792"/>
                  <a:chExt cx="7568021" cy="1296144"/>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7" y="1556792"/>
                    <a:ext cx="2736304" cy="1296144"/>
                    <a:chOff x="669977" y="1556792"/>
                    <a:chExt cx="2736304" cy="1296144"/>
                  </a:xfrm>
                </p:grpSpPr>
                <p:sp>
                  <p:nvSpPr>
                    <p:cNvPr id="23" name="Rectangle 22">
                      <a:extLst>
                        <a:ext uri="{FF2B5EF4-FFF2-40B4-BE49-F238E27FC236}">
                          <a16:creationId xmlns:a16="http://schemas.microsoft.com/office/drawing/2014/main" id="{945B6E97-E16D-48DC-8F01-85631D0FF45A}"/>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2" y="1620089"/>
                      <a:ext cx="2708438"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2736303" cy="400110"/>
                    </a:xfrm>
                    <a:prstGeom prst="rect">
                      <a:avLst/>
                    </a:prstGeom>
                    <a:noFill/>
                  </p:spPr>
                  <p:txBody>
                    <a:bodyPr wrap="square">
                      <a:spAutoFit/>
                    </a:bodyPr>
                    <a:lstStyle/>
                    <a:p>
                      <a:pPr algn="ctr"/>
                      <a:r>
                        <a:rPr lang="en-IN" sz="2000" dirty="0">
                          <a:latin typeface="Liberation Mono"/>
                          <a:cs typeface="Arial" panose="020B0604020202020204" pitchFamily="34" charset="0"/>
                        </a:rPr>
                        <a:t>job = </a:t>
                      </a:r>
                      <a:r>
                        <a:rPr lang="en-IN" sz="2000" dirty="0">
                          <a:latin typeface="Liberation Mono"/>
                        </a:rPr>
                        <a:t>'MANAGER'</a:t>
                      </a:r>
                      <a:endParaRPr lang="en-IN" sz="2000" dirty="0"/>
                    </a:p>
                  </p:txBody>
                </p:sp>
              </p:grpSp>
              <p:sp>
                <p:nvSpPr>
                  <p:cNvPr id="28" name="Arrow: Right 27">
                    <a:extLst>
                      <a:ext uri="{FF2B5EF4-FFF2-40B4-BE49-F238E27FC236}">
                        <a16:creationId xmlns:a16="http://schemas.microsoft.com/office/drawing/2014/main" id="{521B26F1-EE04-4835-81D9-B7FFDBA4A7E4}"/>
                      </a:ext>
                    </a:extLst>
                  </p:cNvPr>
                  <p:cNvSpPr/>
                  <p:nvPr/>
                </p:nvSpPr>
                <p:spPr>
                  <a:xfrm>
                    <a:off x="3509313"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6993206"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5811003"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5815774" y="2229960"/>
                  <a:ext cx="2713087"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4" name="Oval 3">
                <a:extLst>
                  <a:ext uri="{FF2B5EF4-FFF2-40B4-BE49-F238E27FC236}">
                    <a16:creationId xmlns:a16="http://schemas.microsoft.com/office/drawing/2014/main" id="{E5D1F3E2-F3BC-4548-AFF8-983C8A7936FE}"/>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4F32F01D-EA7A-41BB-86C5-49285C31900B}"/>
              </a:ext>
            </a:extLst>
          </p:cNvPr>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pic>
        <p:nvPicPr>
          <p:cNvPr id="32" name="Picture 31">
            <a:extLst>
              <a:ext uri="{FF2B5EF4-FFF2-40B4-BE49-F238E27FC236}">
                <a16:creationId xmlns:a16="http://schemas.microsoft.com/office/drawing/2014/main" id="{96B12610-39EF-4926-9186-5F9148C46B6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04818801"/>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1910046689"/>
              </p:ext>
            </p:extLst>
          </p:nvPr>
        </p:nvGraphicFramePr>
        <p:xfrm>
          <a:off x="335316" y="1326760"/>
          <a:ext cx="11448522" cy="2966336"/>
        </p:xfrm>
        <a:graphic>
          <a:graphicData uri="http://schemas.openxmlformats.org/drawingml/2006/table">
            <a:tbl>
              <a:tblPr firstRow="1" bandRow="1">
                <a:tableStyleId>{7E9639D4-E3E2-4D34-9284-5A2195B3D0D7}</a:tableStyleId>
              </a:tblPr>
              <a:tblGrid>
                <a:gridCol w="2171272">
                  <a:extLst>
                    <a:ext uri="{9D8B030D-6E8A-4147-A177-3AD203B41FA5}">
                      <a16:colId xmlns:a16="http://schemas.microsoft.com/office/drawing/2014/main" val="20000"/>
                    </a:ext>
                  </a:extLst>
                </a:gridCol>
                <a:gridCol w="9277250">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Equal operator</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Greater than operator</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Greater than or equal operator</a:t>
                      </a:r>
                    </a:p>
                  </a:txBody>
                  <a:tcPr marL="91428" marR="91428" marT="45714" marB="45714" anchor="ctr"/>
                </a:tc>
                <a:extLst>
                  <a:ext uri="{0D108BD9-81ED-4DB2-BD59-A6C34878D82A}">
                    <a16:rowId xmlns:a16="http://schemas.microsoft.com/office/drawing/2014/main" val="10003"/>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Less than operator</a:t>
                      </a:r>
                    </a:p>
                  </a:txBody>
                  <a:tcPr marL="91428" marR="91428" marT="45714" marB="45714" anchor="ctr"/>
                </a:tc>
                <a:extLst>
                  <a:ext uri="{0D108BD9-81ED-4DB2-BD59-A6C34878D82A}">
                    <a16:rowId xmlns:a16="http://schemas.microsoft.com/office/drawing/2014/main" val="10004"/>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Less than or equal operator</a:t>
                      </a:r>
                    </a:p>
                  </a:txBody>
                  <a:tcPr marL="91428" marR="91428" marT="45714" marB="45714" anchor="ctr"/>
                </a:tc>
                <a:extLst>
                  <a:ext uri="{0D108BD9-81ED-4DB2-BD59-A6C34878D82A}">
                    <a16:rowId xmlns:a16="http://schemas.microsoft.com/office/drawing/2014/main" val="10005"/>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 &lt;&gt;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Not equal operator</a:t>
                      </a:r>
                    </a:p>
                  </a:txBody>
                  <a:tcPr marL="91428" marR="91428" marT="45714" marB="45714" anchor="ctr"/>
                </a:tc>
                <a:extLst>
                  <a:ext uri="{0D108BD9-81ED-4DB2-BD59-A6C34878D82A}">
                    <a16:rowId xmlns:a16="http://schemas.microsoft.com/office/drawing/2014/main" val="10006"/>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NULL-safe equal to operator</a:t>
                      </a:r>
                    </a:p>
                  </a:txBody>
                  <a:tcPr marL="91428" marR="91428" marT="45714" marB="45714" anchor="ctr"/>
                </a:tc>
                <a:extLst>
                  <a:ext uri="{0D108BD9-81ED-4DB2-BD59-A6C34878D82A}">
                    <a16:rowId xmlns:a16="http://schemas.microsoft.com/office/drawing/2014/main" val="10007"/>
                  </a:ext>
                </a:extLst>
              </a:tr>
            </a:tbl>
          </a:graphicData>
        </a:graphic>
      </p:graphicFrame>
      <p:pic>
        <p:nvPicPr>
          <p:cNvPr id="10" name="Picture 9">
            <a:extLst>
              <a:ext uri="{FF2B5EF4-FFF2-40B4-BE49-F238E27FC236}">
                <a16:creationId xmlns:a16="http://schemas.microsoft.com/office/drawing/2014/main" id="{4352B8C1-45DD-4239-A8CE-3B64DB7EB4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aphicFrame>
        <p:nvGraphicFramePr>
          <p:cNvPr id="11" name="Table 10">
            <a:extLst>
              <a:ext uri="{FF2B5EF4-FFF2-40B4-BE49-F238E27FC236}">
                <a16:creationId xmlns:a16="http://schemas.microsoft.com/office/drawing/2014/main" id="{01E1D95B-411C-49E5-ABA5-C7EB5D6B265A}"/>
              </a:ext>
            </a:extLst>
          </p:cNvPr>
          <p:cNvGraphicFramePr>
            <a:graphicFrameLocks noGrp="1"/>
          </p:cNvGraphicFramePr>
          <p:nvPr>
            <p:extLst>
              <p:ext uri="{D42A27DB-BD31-4B8C-83A1-F6EECF244321}">
                <p14:modId xmlns:p14="http://schemas.microsoft.com/office/powerpoint/2010/main" val="626084380"/>
              </p:ext>
            </p:extLst>
          </p:nvPr>
        </p:nvGraphicFramePr>
        <p:xfrm>
          <a:off x="335316" y="4653136"/>
          <a:ext cx="11448522" cy="1483168"/>
        </p:xfrm>
        <a:graphic>
          <a:graphicData uri="http://schemas.openxmlformats.org/drawingml/2006/table">
            <a:tbl>
              <a:tblPr firstRow="1" bandRow="1">
                <a:tableStyleId>{7E9639D4-E3E2-4D34-9284-5A2195B3D0D7}</a:tableStyleId>
              </a:tblPr>
              <a:tblGrid>
                <a:gridCol w="2171271">
                  <a:extLst>
                    <a:ext uri="{9D8B030D-6E8A-4147-A177-3AD203B41FA5}">
                      <a16:colId xmlns:a16="http://schemas.microsoft.com/office/drawing/2014/main" val="20000"/>
                    </a:ext>
                  </a:extLst>
                </a:gridCol>
                <a:gridCol w="9277251">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Logical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AND, &amp;&amp;</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Logical AND  eg. SELECT 1 AND 1;</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OR, ||</a:t>
                      </a:r>
                    </a:p>
                  </a:txBody>
                  <a:tcPr marL="91428" marR="91428" marT="45714" marB="45714"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Logical OR    eg. SELECT 1 OR 1;</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NOT, !</a:t>
                      </a:r>
                    </a:p>
                  </a:txBody>
                  <a:tcPr marL="91428" marR="91428" marT="45714" marB="45714"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Negates value eg. SELECT NOT 1;</a:t>
                      </a:r>
                    </a:p>
                  </a:txBody>
                  <a:tcPr marL="91428" marR="91428" marT="45714" marB="45714" anchor="ctr"/>
                </a:tc>
                <a:extLst>
                  <a:ext uri="{0D108BD9-81ED-4DB2-BD59-A6C34878D82A}">
                    <a16:rowId xmlns:a16="http://schemas.microsoft.com/office/drawing/2014/main" val="10003"/>
                  </a:ext>
                </a:extLst>
              </a:tr>
            </a:tbl>
          </a:graphicData>
        </a:graphic>
      </p:graphicFrame>
      <p:sp>
        <p:nvSpPr>
          <p:cNvPr id="7" name="Footer Placeholder 2">
            <a:extLst>
              <a:ext uri="{FF2B5EF4-FFF2-40B4-BE49-F238E27FC236}">
                <a16:creationId xmlns:a16="http://schemas.microsoft.com/office/drawing/2014/main" id="{522690C5-741E-481B-80EC-18300CF3830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E7C501AD-E4B8-4A77-B1A6-B1CC8BD1467A}"/>
              </a:ext>
            </a:extLst>
          </p:cNvPr>
          <p:cNvSpPr/>
          <p:nvPr/>
        </p:nvSpPr>
        <p:spPr>
          <a:xfrm>
            <a:off x="262558" y="692696"/>
            <a:ext cx="8838049" cy="464871"/>
          </a:xfrm>
          <a:prstGeom prst="rect">
            <a:avLst/>
          </a:prstGeom>
        </p:spPr>
        <p:txBody>
          <a:bodyPr wrap="square">
            <a:spAutoFit/>
          </a:bodyPr>
          <a:lstStyle/>
          <a:p>
            <a:pPr>
              <a:lnSpc>
                <a:spcPct val="150000"/>
              </a:lnSpc>
            </a:pPr>
            <a:r>
              <a:rPr lang="en-US" dirty="0">
                <a:solidFill>
                  <a:srgbClr val="0077AA"/>
                </a:solidFill>
                <a:latin typeface="Segoe UI" panose="020B0502040204020203" pitchFamily="34" charset="0"/>
                <a:cs typeface="Segoe UI" panose="020B0502040204020203" pitchFamily="34" charset="0"/>
              </a:rPr>
              <a:t>SELECT </a:t>
            </a:r>
            <a:r>
              <a:rPr lang="en-US" b="1" i="1" dirty="0">
                <a:solidFill>
                  <a:srgbClr val="0077AA"/>
                </a:solidFill>
                <a:latin typeface="Segoe UI" panose="020B0502040204020203" pitchFamily="34" charset="0"/>
                <a:cs typeface="Segoe UI" panose="020B0502040204020203" pitchFamily="34" charset="0"/>
              </a:rPr>
              <a:t>A</a:t>
            </a:r>
            <a:r>
              <a:rPr lang="en-US" i="1" baseline="-25000" dirty="0">
                <a:solidFill>
                  <a:srgbClr val="0077AA"/>
                </a:solidFill>
                <a:latin typeface="Segoe UI" panose="020B0502040204020203" pitchFamily="34" charset="0"/>
                <a:cs typeface="Segoe UI" panose="020B0502040204020203" pitchFamily="34" charset="0"/>
              </a:rPr>
              <a:t>1</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A</a:t>
            </a:r>
            <a:r>
              <a:rPr lang="en-US" baseline="-25000" dirty="0">
                <a:solidFill>
                  <a:srgbClr val="0077AA"/>
                </a:solidFill>
                <a:latin typeface="Segoe UI" panose="020B0502040204020203" pitchFamily="34" charset="0"/>
                <a:cs typeface="Segoe UI" panose="020B0502040204020203" pitchFamily="34" charset="0"/>
              </a:rPr>
              <a:t>2</a:t>
            </a:r>
            <a:r>
              <a:rPr lang="en-US"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A</a:t>
            </a:r>
            <a:r>
              <a:rPr lang="en-US" i="1" baseline="-25000" dirty="0">
                <a:solidFill>
                  <a:srgbClr val="0077AA"/>
                </a:solidFill>
                <a:latin typeface="Segoe UI" panose="020B0502040204020203" pitchFamily="34" charset="0"/>
                <a:cs typeface="Segoe UI" panose="020B0502040204020203" pitchFamily="34" charset="0"/>
              </a:rPr>
              <a:t>3</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 . .,A</a:t>
            </a:r>
            <a:r>
              <a:rPr lang="en-US" b="1" i="1" baseline="-25000" dirty="0">
                <a:solidFill>
                  <a:srgbClr val="0077AA"/>
                </a:solidFill>
                <a:latin typeface="Segoe UI" panose="020B0502040204020203" pitchFamily="34" charset="0"/>
                <a:cs typeface="Segoe UI" panose="020B0502040204020203" pitchFamily="34" charset="0"/>
              </a:rPr>
              <a:t>n</a:t>
            </a:r>
            <a:r>
              <a:rPr lang="en-US" b="1" i="1" dirty="0">
                <a:solidFill>
                  <a:srgbClr val="0077AA"/>
                </a:solidFill>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FROM </a:t>
            </a:r>
            <a:r>
              <a:rPr lang="en-US" b="1" i="1" dirty="0">
                <a:solidFill>
                  <a:srgbClr val="0077AA"/>
                </a:solidFill>
                <a:latin typeface="Segoe UI" panose="020B0502040204020203" pitchFamily="34" charset="0"/>
                <a:cs typeface="Segoe UI" panose="020B0502040204020203" pitchFamily="34" charset="0"/>
              </a:rPr>
              <a:t>r</a:t>
            </a:r>
            <a:r>
              <a:rPr lang="en-US" baseline="-25000" dirty="0">
                <a:solidFill>
                  <a:srgbClr val="0077AA"/>
                </a:solidFill>
                <a:latin typeface="Segoe UI" panose="020B0502040204020203" pitchFamily="34" charset="0"/>
                <a:cs typeface="Segoe UI" panose="020B0502040204020203" pitchFamily="34" charset="0"/>
              </a:rPr>
              <a:t>1</a:t>
            </a:r>
            <a:r>
              <a:rPr lang="en-US"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r</a:t>
            </a:r>
            <a:r>
              <a:rPr lang="en-US" i="1" baseline="-25000" dirty="0">
                <a:solidFill>
                  <a:srgbClr val="0077AA"/>
                </a:solidFill>
                <a:latin typeface="Segoe UI" panose="020B0502040204020203" pitchFamily="34" charset="0"/>
                <a:cs typeface="Segoe UI" panose="020B0502040204020203" pitchFamily="34" charset="0"/>
              </a:rPr>
              <a:t>2</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r</a:t>
            </a:r>
            <a:r>
              <a:rPr lang="en-US" i="1" baseline="-25000" dirty="0">
                <a:solidFill>
                  <a:srgbClr val="0077AA"/>
                </a:solidFill>
                <a:latin typeface="Segoe UI" panose="020B0502040204020203" pitchFamily="34" charset="0"/>
                <a:cs typeface="Segoe UI" panose="020B0502040204020203" pitchFamily="34" charset="0"/>
              </a:rPr>
              <a:t>3</a:t>
            </a:r>
            <a:r>
              <a:rPr lang="en-US" b="1" i="1" dirty="0">
                <a:solidFill>
                  <a:srgbClr val="0077AA"/>
                </a:solidFill>
                <a:latin typeface="Segoe UI" panose="020B0502040204020203" pitchFamily="34" charset="0"/>
                <a:cs typeface="Segoe UI" panose="020B0502040204020203" pitchFamily="34" charset="0"/>
              </a:rPr>
              <a:t>  . . .   </a:t>
            </a:r>
            <a:r>
              <a:rPr lang="en-US" dirty="0">
                <a:solidFill>
                  <a:srgbClr val="0077AA"/>
                </a:solidFill>
                <a:latin typeface="Segoe UI" panose="020B0502040204020203" pitchFamily="34" charset="0"/>
                <a:cs typeface="Segoe UI" panose="020B0502040204020203" pitchFamily="34" charset="0"/>
              </a:rPr>
              <a:t>[ WHERE </a:t>
            </a:r>
            <a:r>
              <a:rPr lang="en-US" b="1" i="1" dirty="0">
                <a:solidFill>
                  <a:srgbClr val="0077AA"/>
                </a:solidFill>
                <a:latin typeface="Segoe UI" panose="020B0502040204020203" pitchFamily="34" charset="0"/>
                <a:cs typeface="Segoe UI" panose="020B0502040204020203" pitchFamily="34" charset="0"/>
              </a:rPr>
              <a:t>P </a:t>
            </a:r>
            <a:r>
              <a:rPr lang="en-US" dirty="0">
                <a:solidFill>
                  <a:srgbClr val="0077AA"/>
                </a:solidFill>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35492117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16" y="693053"/>
            <a:ext cx="8685669" cy="492379"/>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9957" y="3429000"/>
            <a:ext cx="8533289" cy="3270814"/>
          </a:xfrm>
          <a:prstGeom prst="rect">
            <a:avLst/>
          </a:prstGeom>
        </p:spPr>
      </p:pic>
      <p:pic>
        <p:nvPicPr>
          <p:cNvPr id="3" name="Picture 2">
            <a:extLst>
              <a:ext uri="{FF2B5EF4-FFF2-40B4-BE49-F238E27FC236}">
                <a16:creationId xmlns:a16="http://schemas.microsoft.com/office/drawing/2014/main" id="{BDFA3286-6335-466F-913B-6423C5B5E5E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29EE5CF-8F18-433A-BA40-0ED3B31DEE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89880179"/>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F7CAC65F-21A9-4429-A97B-FB4F7A1552A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pic>
        <p:nvPicPr>
          <p:cNvPr id="8" name="Picture 7">
            <a:extLst>
              <a:ext uri="{FF2B5EF4-FFF2-40B4-BE49-F238E27FC236}">
                <a16:creationId xmlns:a16="http://schemas.microsoft.com/office/drawing/2014/main" id="{E3B4BD1B-BD9A-4765-AF09-2A82E15EE18A}"/>
              </a:ext>
            </a:extLst>
          </p:cNvPr>
          <p:cNvPicPr>
            <a:picLocks noChangeAspect="1"/>
          </p:cNvPicPr>
          <p:nvPr/>
        </p:nvPicPr>
        <p:blipFill>
          <a:blip r:embed="rId4" cstate="print"/>
          <a:stretch>
            <a:fillRect/>
          </a:stretch>
        </p:blipFill>
        <p:spPr>
          <a:xfrm>
            <a:off x="694606" y="941377"/>
            <a:ext cx="10801200" cy="5603821"/>
          </a:xfrm>
          <a:prstGeom prst="rect">
            <a:avLst/>
          </a:prstGeom>
        </p:spPr>
      </p:pic>
      <p:sp>
        <p:nvSpPr>
          <p:cNvPr id="10" name="Rectangle 9">
            <a:extLst>
              <a:ext uri="{FF2B5EF4-FFF2-40B4-BE49-F238E27FC236}">
                <a16:creationId xmlns:a16="http://schemas.microsoft.com/office/drawing/2014/main" id="{DB34E826-1015-471F-9869-07B210C1499C}"/>
              </a:ext>
            </a:extLst>
          </p:cNvPr>
          <p:cNvSpPr/>
          <p:nvPr/>
        </p:nvSpPr>
        <p:spPr>
          <a:xfrm>
            <a:off x="1702718" y="561782"/>
            <a:ext cx="1160511" cy="369332"/>
          </a:xfrm>
          <a:prstGeom prst="rect">
            <a:avLst/>
          </a:prstGeom>
        </p:spPr>
        <p:txBody>
          <a:bodyPr wrap="none">
            <a:spAutoFit/>
          </a:bodyPr>
          <a:lstStyle/>
          <a:p>
            <a:r>
              <a:rPr lang="en-IN" dirty="0"/>
              <a:t>EMP Table</a:t>
            </a:r>
          </a:p>
        </p:txBody>
      </p:sp>
      <p:sp>
        <p:nvSpPr>
          <p:cNvPr id="7" name="Footer Placeholder 2">
            <a:extLst>
              <a:ext uri="{FF2B5EF4-FFF2-40B4-BE49-F238E27FC236}">
                <a16:creationId xmlns:a16="http://schemas.microsoft.com/office/drawing/2014/main" id="{45C523E3-38CB-4AA2-9B57-FAD3DB23432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91968451"/>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F7CAC65F-21A9-4429-A97B-FB4F7A1552A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68C48C06-94AA-477E-BCA7-FB226044AA9D}"/>
              </a:ext>
            </a:extLst>
          </p:cNvPr>
          <p:cNvSpPr/>
          <p:nvPr/>
        </p:nvSpPr>
        <p:spPr>
          <a:xfrm>
            <a:off x="262558" y="836712"/>
            <a:ext cx="11593288" cy="458587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 are working in department number 10.</a:t>
            </a: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deptno = 10;</a:t>
            </a:r>
          </a:p>
          <a:p>
            <a:endParaRPr lang="en-US" sz="800" dirty="0">
              <a:latin typeface="Liberation Mono"/>
              <a:ea typeface="Times New Roman" panose="02020603050405020304" pitchFamily="18" charset="0"/>
            </a:endParaRPr>
          </a:p>
          <a:p>
            <a:r>
              <a:rPr lang="en-US" dirty="0">
                <a:latin typeface="Arial" panose="020B0604020202020204" pitchFamily="34" charset="0"/>
              </a:rPr>
              <a:t>Write a query to get all employees who are working as ‘MANAGER’.</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job = </a:t>
            </a:r>
            <a:r>
              <a:rPr lang="en-US" dirty="0">
                <a:solidFill>
                  <a:srgbClr val="669900"/>
                </a:solidFill>
                <a:latin typeface="Liberation Mono"/>
              </a:rPr>
              <a:t>'MANAGER'</a:t>
            </a:r>
            <a:r>
              <a:rPr lang="en-US" dirty="0">
                <a:latin typeface="Liberation Mono"/>
                <a:ea typeface="Times New Roman" panose="02020603050405020304" pitchFamily="18" charset="0"/>
              </a:rPr>
              <a:t>;</a:t>
            </a:r>
          </a:p>
          <a:p>
            <a:endParaRPr lang="en-US" sz="800" dirty="0">
              <a:latin typeface="Arial" panose="020B0604020202020204" pitchFamily="34" charset="0"/>
            </a:endParaRPr>
          </a:p>
          <a:p>
            <a:r>
              <a:rPr lang="en-US" dirty="0">
                <a:latin typeface="Arial" panose="020B0604020202020204" pitchFamily="34" charset="0"/>
              </a:rPr>
              <a:t>Write a query to get all employees who were hired before </a:t>
            </a:r>
            <a:r>
              <a:rPr lang="en-US" dirty="0">
                <a:latin typeface="Arial" panose="020B0604020202020204" pitchFamily="34" charset="0"/>
                <a:ea typeface="Times New Roman" panose="02020603050405020304" pitchFamily="18" charset="0"/>
              </a:rPr>
              <a:t>1981-11-17.</a:t>
            </a: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hiredate &lt;  '1981-11-17';</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r>
              <a:rPr lang="en-US" dirty="0">
                <a:latin typeface="Arial" panose="020B0604020202020204" pitchFamily="34" charset="0"/>
              </a:rPr>
              <a:t>Write a query to get all employees who are working as ‘MANAGER’ </a:t>
            </a:r>
            <a:r>
              <a:rPr lang="en-US" dirty="0">
                <a:solidFill>
                  <a:srgbClr val="DD4A68"/>
                </a:solidFill>
                <a:latin typeface="Liberation Mono"/>
              </a:rPr>
              <a:t>OR</a:t>
            </a:r>
            <a:r>
              <a:rPr lang="en-US" dirty="0">
                <a:latin typeface="Arial" panose="020B0604020202020204" pitchFamily="34" charset="0"/>
              </a:rPr>
              <a:t> ‘SALESMAN’.</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job =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DD4A68"/>
                </a:solidFill>
                <a:latin typeface="Liberation Mono"/>
              </a:rPr>
              <a:t>OR</a:t>
            </a:r>
            <a:r>
              <a:rPr lang="en-US" dirty="0">
                <a:latin typeface="Liberation Mono"/>
                <a:ea typeface="Times New Roman" panose="02020603050405020304" pitchFamily="18" charset="0"/>
              </a:rPr>
              <a:t> job = </a:t>
            </a:r>
            <a:r>
              <a:rPr lang="en-US" dirty="0">
                <a:solidFill>
                  <a:srgbClr val="669900"/>
                </a:solidFill>
                <a:latin typeface="Liberation Mono"/>
              </a:rPr>
              <a:t>'SALESMAN'</a:t>
            </a:r>
            <a:r>
              <a:rPr lang="en-US" dirty="0">
                <a:latin typeface="Liberation Mono"/>
                <a:ea typeface="Times New Roman" panose="02020603050405020304" pitchFamily="18" charset="0"/>
              </a:rPr>
              <a:t> ;</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whose salary is between 1000 and 2000.</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sal&gt; 1000 </a:t>
            </a:r>
            <a:r>
              <a:rPr lang="en-US" dirty="0">
                <a:solidFill>
                  <a:srgbClr val="DD4A68"/>
                </a:solidFill>
                <a:latin typeface="Liberation Mono"/>
              </a:rPr>
              <a:t>AND</a:t>
            </a:r>
            <a:r>
              <a:rPr lang="en-US" dirty="0">
                <a:latin typeface="Liberation Mono"/>
                <a:ea typeface="Times New Roman" panose="02020603050405020304" pitchFamily="18" charset="0"/>
              </a:rPr>
              <a:t> sal&lt; 2000;</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active employees.</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isActive = </a:t>
            </a:r>
            <a:r>
              <a:rPr lang="en-IN" dirty="0">
                <a:solidFill>
                  <a:schemeClr val="accent6">
                    <a:lumMod val="75000"/>
                  </a:schemeClr>
                </a:solidFill>
                <a:latin typeface="Liberation Mono"/>
              </a:rPr>
              <a:t>TRUE</a:t>
            </a:r>
            <a:r>
              <a:rPr lang="en-US" dirty="0">
                <a:latin typeface="Liberation Mono"/>
                <a:ea typeface="Times New Roman" panose="02020603050405020304" pitchFamily="18" charset="0"/>
              </a:rPr>
              <a:t>;</a:t>
            </a:r>
          </a:p>
        </p:txBody>
      </p:sp>
      <p:sp>
        <p:nvSpPr>
          <p:cNvPr id="8" name="Footer Placeholder 2">
            <a:extLst>
              <a:ext uri="{FF2B5EF4-FFF2-40B4-BE49-F238E27FC236}">
                <a16:creationId xmlns:a16="http://schemas.microsoft.com/office/drawing/2014/main" id="{14220F7D-EABB-497A-9A99-B8F4003E69B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51735928"/>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nvGraphicFramePr>
        <p:xfrm>
          <a:off x="335316" y="1605373"/>
          <a:ext cx="11447781" cy="2803860"/>
        </p:xfrm>
        <a:graphic>
          <a:graphicData uri="http://schemas.openxmlformats.org/drawingml/2006/table">
            <a:tbl>
              <a:tblPr firstRow="1" bandRow="1">
                <a:tableStyleId>{7E9639D4-E3E2-4D34-9284-5A2195B3D0D7}</a:tableStyleId>
              </a:tblPr>
              <a:tblGrid>
                <a:gridCol w="3848823">
                  <a:extLst>
                    <a:ext uri="{9D8B030D-6E8A-4147-A177-3AD203B41FA5}">
                      <a16:colId xmlns:a16="http://schemas.microsoft.com/office/drawing/2014/main" val="20000"/>
                    </a:ext>
                  </a:extLst>
                </a:gridCol>
                <a:gridCol w="7598958">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 NULL</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NULL value test</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 NOT NULL</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NOT NULL value test</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ISNULL(expr)</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If expr is NULL, ISNULL() returns 1, otherwise it returns 0.</a:t>
                      </a:r>
                    </a:p>
                  </a:txBody>
                  <a:tcPr marL="91428" marR="91428" marT="45714" marB="45714" anchor="ctr"/>
                </a:tc>
                <a:extLst>
                  <a:ext uri="{0D108BD9-81ED-4DB2-BD59-A6C34878D82A}">
                    <a16:rowId xmlns:a16="http://schemas.microsoft.com/office/drawing/2014/main" val="10003"/>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STRCMP(expr1,expr2)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STRCMP() returns 0 if the strings are the same, -1 if the first argument is smaller than the second according to the current sort order, and 1 otherwise.</a:t>
                      </a:r>
                    </a:p>
                  </a:txBody>
                  <a:tcPr marL="91428" marR="91428" marT="45714" marB="45714" anchor="ctr"/>
                </a:tc>
                <a:extLst>
                  <a:ext uri="{0D108BD9-81ED-4DB2-BD59-A6C34878D82A}">
                    <a16:rowId xmlns:a16="http://schemas.microsoft.com/office/drawing/2014/main" val="10004"/>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LEAST(value1,value2,...)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With two or more arguments, returns the smallest argument.</a:t>
                      </a:r>
                    </a:p>
                  </a:txBody>
                  <a:tcPr marL="91428" marR="91428" marT="45714" marB="45714" anchor="ctr"/>
                </a:tc>
                <a:extLst>
                  <a:ext uri="{0D108BD9-81ED-4DB2-BD59-A6C34878D82A}">
                    <a16:rowId xmlns:a16="http://schemas.microsoft.com/office/drawing/2014/main" val="10005"/>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GREATEST(value1,value2,...)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With two or more arguments, returns the largest argument.</a:t>
                      </a:r>
                    </a:p>
                  </a:txBody>
                  <a:tcPr marL="91428" marR="91428" marT="45714" marB="45714" anchor="ctr"/>
                </a:tc>
                <a:extLst>
                  <a:ext uri="{0D108BD9-81ED-4DB2-BD59-A6C34878D82A}">
                    <a16:rowId xmlns:a16="http://schemas.microsoft.com/office/drawing/2014/main" val="10006"/>
                  </a:ext>
                </a:extLst>
              </a:tr>
            </a:tbl>
          </a:graphicData>
        </a:graphic>
      </p:graphicFrame>
      <p:sp>
        <p:nvSpPr>
          <p:cNvPr id="6" name="Rectangle 5"/>
          <p:cNvSpPr/>
          <p:nvPr/>
        </p:nvSpPr>
        <p:spPr>
          <a:xfrm>
            <a:off x="335316" y="4716204"/>
            <a:ext cx="8857159" cy="1477136"/>
          </a:xfrm>
          <a:prstGeom prst="rect">
            <a:avLst/>
          </a:prstGeom>
          <a:solidFill>
            <a:schemeClr val="bg1"/>
          </a:solidFill>
        </p:spPr>
        <p:txBody>
          <a:bodyPr wrap="square">
            <a:spAutoFit/>
          </a:bodyPr>
          <a:lstStyle/>
          <a:p>
            <a:pPr latinLnBrk="1"/>
            <a:r>
              <a:rPr lang="en-US" dirty="0">
                <a:solidFill>
                  <a:srgbClr val="0077AA"/>
                </a:solidFill>
                <a:latin typeface="Arial" panose="020B0604020202020204" pitchFamily="34" charset="0"/>
                <a:cs typeface="Times New Roman" panose="02020603050405020304" pitchFamily="18" charset="0"/>
              </a:rPr>
              <a:t>SELECT</a:t>
            </a:r>
            <a:r>
              <a:rPr lang="en-US" dirty="0">
                <a:solidFill>
                  <a:schemeClr val="tx1">
                    <a:lumMod val="75000"/>
                    <a:lumOff val="25000"/>
                  </a:schemeClr>
                </a:solidFill>
                <a:latin typeface="Arial" panose="020B0604020202020204" pitchFamily="34" charset="0"/>
                <a:cs typeface="Arial" panose="020B0604020202020204" pitchFamily="34" charset="0"/>
              </a:rPr>
              <a:t> GREATEST(10, 20, 30),     </a:t>
            </a:r>
            <a:r>
              <a:rPr lang="en-US" i="1" dirty="0">
                <a:solidFill>
                  <a:srgbClr val="00B050"/>
                </a:solidFill>
                <a:latin typeface="Arial" panose="020B0604020202020204" pitchFamily="34" charset="0"/>
                <a:cs typeface="Arial" panose="020B0604020202020204" pitchFamily="34" charset="0"/>
              </a:rPr>
              <a:t>-- 30</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rgbClr val="00B0F0"/>
                </a:solidFill>
                <a:latin typeface="Arial" panose="020B0604020202020204" pitchFamily="34" charset="0"/>
                <a:cs typeface="Arial" panose="020B0604020202020204" pitchFamily="34" charset="0"/>
              </a:rPr>
              <a:t>               </a:t>
            </a:r>
            <a:r>
              <a:rPr lang="en-US" dirty="0">
                <a:solidFill>
                  <a:schemeClr val="tx1">
                    <a:lumMod val="75000"/>
                    <a:lumOff val="25000"/>
                  </a:schemeClr>
                </a:solidFill>
                <a:latin typeface="Arial" panose="020B0604020202020204" pitchFamily="34" charset="0"/>
                <a:cs typeface="Arial" panose="020B0604020202020204" pitchFamily="34" charset="0"/>
              </a:rPr>
              <a:t>LEAST(10, 20, 30); </a:t>
            </a:r>
            <a:r>
              <a:rPr lang="en-US" dirty="0">
                <a:solidFill>
                  <a:srgbClr val="00B0F0"/>
                </a:solidFill>
                <a:latin typeface="Arial" panose="020B0604020202020204" pitchFamily="34" charset="0"/>
                <a:cs typeface="Arial" panose="020B0604020202020204" pitchFamily="34" charset="0"/>
              </a:rPr>
              <a:t>	 </a:t>
            </a:r>
            <a:r>
              <a:rPr lang="en-US" i="1" dirty="0">
                <a:solidFill>
                  <a:srgbClr val="00B050"/>
                </a:solidFill>
                <a:latin typeface="Arial" panose="020B0604020202020204" pitchFamily="34" charset="0"/>
                <a:cs typeface="Arial" panose="020B0604020202020204" pitchFamily="34" charset="0"/>
              </a:rPr>
              <a:t>-- 10</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rgbClr val="00B0F0"/>
                </a:solidFill>
                <a:latin typeface="Arial" panose="020B0604020202020204" pitchFamily="34" charset="0"/>
                <a:cs typeface="Arial" panose="020B0604020202020204" pitchFamily="34" charset="0"/>
              </a:rPr>
              <a:t>  </a:t>
            </a:r>
          </a:p>
          <a:p>
            <a:pPr latinLnBrk="1"/>
            <a:r>
              <a:rPr lang="en-US" dirty="0">
                <a:solidFill>
                  <a:srgbClr val="0077AA"/>
                </a:solidFill>
                <a:latin typeface="Arial" panose="020B0604020202020204" pitchFamily="34" charset="0"/>
                <a:cs typeface="Times New Roman" panose="02020603050405020304" pitchFamily="18" charset="0"/>
              </a:rPr>
              <a:t>SELECT</a:t>
            </a:r>
            <a:r>
              <a:rPr lang="en-US" dirty="0">
                <a:solidFill>
                  <a:schemeClr val="tx1">
                    <a:lumMod val="75000"/>
                    <a:lumOff val="25000"/>
                  </a:schemeClr>
                </a:solidFill>
                <a:latin typeface="Arial" panose="020B0604020202020204" pitchFamily="34" charset="0"/>
                <a:cs typeface="Arial" panose="020B0604020202020204" pitchFamily="34" charset="0"/>
              </a:rPr>
              <a:t> GREATEST(10, null, 30), </a:t>
            </a:r>
            <a:r>
              <a:rPr lang="en-US" dirty="0">
                <a:solidFill>
                  <a:srgbClr val="00B0F0"/>
                </a:solidFill>
                <a:latin typeface="Arial" panose="020B0604020202020204" pitchFamily="34" charset="0"/>
                <a:cs typeface="Arial" panose="020B0604020202020204" pitchFamily="34" charset="0"/>
              </a:rPr>
              <a:t>   </a:t>
            </a:r>
            <a:r>
              <a:rPr lang="en-US" i="1" dirty="0">
                <a:solidFill>
                  <a:srgbClr val="00B050"/>
                </a:solidFill>
                <a:latin typeface="Arial" panose="020B0604020202020204" pitchFamily="34" charset="0"/>
                <a:cs typeface="Arial" panose="020B0604020202020204" pitchFamily="34" charset="0"/>
              </a:rPr>
              <a:t>-- null</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chemeClr val="tx1">
                    <a:lumMod val="75000"/>
                    <a:lumOff val="25000"/>
                  </a:schemeClr>
                </a:solidFill>
                <a:latin typeface="Arial" panose="020B0604020202020204" pitchFamily="34" charset="0"/>
                <a:cs typeface="Arial" panose="020B0604020202020204" pitchFamily="34" charset="0"/>
              </a:rPr>
              <a:t>               LEAST(10, null , 30);           </a:t>
            </a:r>
            <a:r>
              <a:rPr lang="en-US" i="1" dirty="0">
                <a:solidFill>
                  <a:srgbClr val="00B050"/>
                </a:solidFill>
                <a:latin typeface="Arial" panose="020B0604020202020204" pitchFamily="34" charset="0"/>
                <a:cs typeface="Arial" panose="020B0604020202020204" pitchFamily="34" charset="0"/>
              </a:rPr>
              <a:t>-- null</a:t>
            </a:r>
            <a:endParaRPr lang="en-US" dirty="0">
              <a:solidFill>
                <a:srgbClr val="00B050"/>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B438FC12-8FE4-4AD1-95B0-03DA3885783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1C514CAD-A4D5-4522-B695-05302603D61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4" name="Rectangle 3">
            <a:extLst>
              <a:ext uri="{FF2B5EF4-FFF2-40B4-BE49-F238E27FC236}">
                <a16:creationId xmlns:a16="http://schemas.microsoft.com/office/drawing/2014/main" id="{4E97AA09-4F96-4D57-81F9-5D9EF78166E7}"/>
              </a:ext>
            </a:extLst>
          </p:cNvPr>
          <p:cNvSpPr/>
          <p:nvPr/>
        </p:nvSpPr>
        <p:spPr>
          <a:xfrm>
            <a:off x="262558" y="812225"/>
            <a:ext cx="8838049" cy="464871"/>
          </a:xfrm>
          <a:prstGeom prst="rect">
            <a:avLst/>
          </a:prstGeom>
        </p:spPr>
        <p:txBody>
          <a:bodyPr wrap="square">
            <a:spAutoFit/>
          </a:bodyPr>
          <a:lstStyle/>
          <a:p>
            <a:pPr>
              <a:lnSpc>
                <a:spcPct val="150000"/>
              </a:lnSpc>
            </a:pPr>
            <a:r>
              <a:rPr lang="en-US" dirty="0">
                <a:solidFill>
                  <a:srgbClr val="0077AA"/>
                </a:solidFill>
                <a:latin typeface="Segoe UI" panose="020B0502040204020203" pitchFamily="34" charset="0"/>
                <a:cs typeface="Segoe UI" panose="020B0502040204020203" pitchFamily="34" charset="0"/>
              </a:rPr>
              <a:t>SELECT </a:t>
            </a:r>
            <a:r>
              <a:rPr lang="en-US" b="1" i="1" dirty="0">
                <a:solidFill>
                  <a:srgbClr val="0077AA"/>
                </a:solidFill>
                <a:latin typeface="Segoe UI" panose="020B0502040204020203" pitchFamily="34" charset="0"/>
                <a:cs typeface="Segoe UI" panose="020B0502040204020203" pitchFamily="34" charset="0"/>
              </a:rPr>
              <a:t>A</a:t>
            </a:r>
            <a:r>
              <a:rPr lang="en-US" i="1" baseline="-25000" dirty="0">
                <a:solidFill>
                  <a:srgbClr val="0077AA"/>
                </a:solidFill>
                <a:latin typeface="Segoe UI" panose="020B0502040204020203" pitchFamily="34" charset="0"/>
                <a:cs typeface="Segoe UI" panose="020B0502040204020203" pitchFamily="34" charset="0"/>
              </a:rPr>
              <a:t>1</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A</a:t>
            </a:r>
            <a:r>
              <a:rPr lang="en-US" baseline="-25000" dirty="0">
                <a:solidFill>
                  <a:srgbClr val="0077AA"/>
                </a:solidFill>
                <a:latin typeface="Segoe UI" panose="020B0502040204020203" pitchFamily="34" charset="0"/>
                <a:cs typeface="Segoe UI" panose="020B0502040204020203" pitchFamily="34" charset="0"/>
              </a:rPr>
              <a:t>2</a:t>
            </a:r>
            <a:r>
              <a:rPr lang="en-US"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A</a:t>
            </a:r>
            <a:r>
              <a:rPr lang="en-US" i="1" baseline="-25000" dirty="0">
                <a:solidFill>
                  <a:srgbClr val="0077AA"/>
                </a:solidFill>
                <a:latin typeface="Segoe UI" panose="020B0502040204020203" pitchFamily="34" charset="0"/>
                <a:cs typeface="Segoe UI" panose="020B0502040204020203" pitchFamily="34" charset="0"/>
              </a:rPr>
              <a:t>3</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 . .,A</a:t>
            </a:r>
            <a:r>
              <a:rPr lang="en-US" b="1" i="1" baseline="-25000" dirty="0">
                <a:solidFill>
                  <a:srgbClr val="0077AA"/>
                </a:solidFill>
                <a:latin typeface="Segoe UI" panose="020B0502040204020203" pitchFamily="34" charset="0"/>
                <a:cs typeface="Segoe UI" panose="020B0502040204020203" pitchFamily="34" charset="0"/>
              </a:rPr>
              <a:t>n</a:t>
            </a:r>
            <a:r>
              <a:rPr lang="en-US" b="1" i="1" dirty="0">
                <a:solidFill>
                  <a:srgbClr val="0077AA"/>
                </a:solidFill>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FROM </a:t>
            </a:r>
            <a:r>
              <a:rPr lang="en-US" b="1" i="1" dirty="0">
                <a:solidFill>
                  <a:srgbClr val="0077AA"/>
                </a:solidFill>
                <a:latin typeface="Segoe UI" panose="020B0502040204020203" pitchFamily="34" charset="0"/>
                <a:cs typeface="Segoe UI" panose="020B0502040204020203" pitchFamily="34" charset="0"/>
              </a:rPr>
              <a:t>r</a:t>
            </a:r>
            <a:r>
              <a:rPr lang="en-US" baseline="-25000" dirty="0">
                <a:solidFill>
                  <a:srgbClr val="0077AA"/>
                </a:solidFill>
                <a:latin typeface="Segoe UI" panose="020B0502040204020203" pitchFamily="34" charset="0"/>
                <a:cs typeface="Segoe UI" panose="020B0502040204020203" pitchFamily="34" charset="0"/>
              </a:rPr>
              <a:t>1</a:t>
            </a:r>
            <a:r>
              <a:rPr lang="en-US"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r</a:t>
            </a:r>
            <a:r>
              <a:rPr lang="en-US" i="1" baseline="-25000" dirty="0">
                <a:solidFill>
                  <a:srgbClr val="0077AA"/>
                </a:solidFill>
                <a:latin typeface="Segoe UI" panose="020B0502040204020203" pitchFamily="34" charset="0"/>
                <a:cs typeface="Segoe UI" panose="020B0502040204020203" pitchFamily="34" charset="0"/>
              </a:rPr>
              <a:t>2</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r</a:t>
            </a:r>
            <a:r>
              <a:rPr lang="en-US" i="1" baseline="-25000" dirty="0">
                <a:solidFill>
                  <a:srgbClr val="0077AA"/>
                </a:solidFill>
                <a:latin typeface="Segoe UI" panose="020B0502040204020203" pitchFamily="34" charset="0"/>
                <a:cs typeface="Segoe UI" panose="020B0502040204020203" pitchFamily="34" charset="0"/>
              </a:rPr>
              <a:t>3</a:t>
            </a:r>
            <a:r>
              <a:rPr lang="en-US" b="1" i="1" dirty="0">
                <a:solidFill>
                  <a:srgbClr val="0077AA"/>
                </a:solidFill>
                <a:latin typeface="Segoe UI" panose="020B0502040204020203" pitchFamily="34" charset="0"/>
                <a:cs typeface="Segoe UI" panose="020B0502040204020203" pitchFamily="34" charset="0"/>
              </a:rPr>
              <a:t>  . . .   </a:t>
            </a:r>
            <a:r>
              <a:rPr lang="en-US" dirty="0">
                <a:solidFill>
                  <a:srgbClr val="0077AA"/>
                </a:solidFill>
                <a:latin typeface="Segoe UI" panose="020B0502040204020203" pitchFamily="34" charset="0"/>
                <a:cs typeface="Segoe UI" panose="020B0502040204020203" pitchFamily="34" charset="0"/>
              </a:rPr>
              <a:t>[ WHERE </a:t>
            </a:r>
            <a:r>
              <a:rPr lang="en-US" b="1" i="1" dirty="0">
                <a:solidFill>
                  <a:srgbClr val="0077AA"/>
                </a:solidFill>
                <a:latin typeface="Segoe UI" panose="020B0502040204020203" pitchFamily="34" charset="0"/>
                <a:cs typeface="Segoe UI" panose="020B0502040204020203" pitchFamily="34" charset="0"/>
              </a:rPr>
              <a:t>P </a:t>
            </a:r>
            <a:r>
              <a:rPr lang="en-US" dirty="0">
                <a:solidFill>
                  <a:srgbClr val="0077AA"/>
                </a:solidFill>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nvGraphicFramePr>
        <p:xfrm>
          <a:off x="346740" y="1611905"/>
          <a:ext cx="11436356" cy="3012176"/>
        </p:xfrm>
        <a:graphic>
          <a:graphicData uri="http://schemas.openxmlformats.org/drawingml/2006/table">
            <a:tbl>
              <a:tblPr firstRow="1" bandRow="1">
                <a:tableStyleId>{7E9639D4-E3E2-4D34-9284-5A2195B3D0D7}</a:tableStyleId>
              </a:tblPr>
              <a:tblGrid>
                <a:gridCol w="3943571">
                  <a:extLst>
                    <a:ext uri="{9D8B030D-6E8A-4147-A177-3AD203B41FA5}">
                      <a16:colId xmlns:a16="http://schemas.microsoft.com/office/drawing/2014/main" val="20000"/>
                    </a:ext>
                  </a:extLst>
                </a:gridCol>
                <a:gridCol w="7492785">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BETWEEN ... AND ...</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within a range of values</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NOT BETWEEN ... AND ...</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not within a range of values</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expr IN (value,...)</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within a set of values</a:t>
                      </a:r>
                    </a:p>
                  </a:txBody>
                  <a:tcPr marL="91428" marR="91428" marT="45714" marB="45714" anchor="ctr"/>
                </a:tc>
                <a:extLst>
                  <a:ext uri="{0D108BD9-81ED-4DB2-BD59-A6C34878D82A}">
                    <a16:rowId xmlns:a16="http://schemas.microsoft.com/office/drawing/2014/main" val="10003"/>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expr NOT IN (value,...)</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not within a set of values</a:t>
                      </a:r>
                    </a:p>
                  </a:txBody>
                  <a:tcPr marL="91428" marR="91428" marT="45714" marB="45714" anchor="ctr"/>
                </a:tc>
                <a:extLst>
                  <a:ext uri="{0D108BD9-81ED-4DB2-BD59-A6C34878D82A}">
                    <a16:rowId xmlns:a16="http://schemas.microsoft.com/office/drawing/2014/main" val="10004"/>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expr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Pattern matching using an SQL pattern. Returns 1 (TRUE) or 0 (FALSE). If either expr or pat is NULL, the result is NULL.</a:t>
                      </a:r>
                    </a:p>
                  </a:txBody>
                  <a:tcPr marL="91428" marR="91428" marT="45714" marB="45714" anchor="ctr"/>
                </a:tc>
                <a:extLst>
                  <a:ext uri="{0D108BD9-81ED-4DB2-BD59-A6C34878D82A}">
                    <a16:rowId xmlns:a16="http://schemas.microsoft.com/office/drawing/2014/main" val="10005"/>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expr NOT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Negation of simple pattern matching.</a:t>
                      </a:r>
                    </a:p>
                  </a:txBody>
                  <a:tcPr marL="91428" marR="91428" marT="45714" marB="45714" anchor="ctr"/>
                </a:tc>
                <a:extLst>
                  <a:ext uri="{0D108BD9-81ED-4DB2-BD59-A6C34878D82A}">
                    <a16:rowId xmlns:a16="http://schemas.microsoft.com/office/drawing/2014/main" val="10006"/>
                  </a:ext>
                </a:extLst>
              </a:tr>
            </a:tbl>
          </a:graphicData>
        </a:graphic>
      </p:graphicFrame>
      <p:pic>
        <p:nvPicPr>
          <p:cNvPr id="6" name="Picture 5">
            <a:extLst>
              <a:ext uri="{FF2B5EF4-FFF2-40B4-BE49-F238E27FC236}">
                <a16:creationId xmlns:a16="http://schemas.microsoft.com/office/drawing/2014/main" id="{12C9D66D-7C16-4D10-A57C-FF5405D9CA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14792479-AAD2-4F9D-BAE0-C1095A1B3878}"/>
              </a:ext>
            </a:extLst>
          </p:cNvPr>
          <p:cNvSpPr/>
          <p:nvPr/>
        </p:nvSpPr>
        <p:spPr>
          <a:xfrm>
            <a:off x="268274" y="4789064"/>
            <a:ext cx="11593288" cy="184665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whose salary is between 1000 and 2000.</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sal </a:t>
            </a:r>
            <a:r>
              <a:rPr lang="en-US" dirty="0">
                <a:solidFill>
                  <a:schemeClr val="accent6">
                    <a:lumMod val="50000"/>
                  </a:schemeClr>
                </a:solidFill>
                <a:latin typeface="Liberation Mono"/>
                <a:cs typeface="Times New Roman" panose="02020603050405020304" pitchFamily="18" charset="0"/>
              </a:rPr>
              <a:t>BETWEEN</a:t>
            </a:r>
            <a:r>
              <a:rPr lang="en-US" dirty="0">
                <a:latin typeface="Liberation Mono"/>
                <a:ea typeface="Times New Roman" panose="02020603050405020304" pitchFamily="18" charset="0"/>
              </a:rPr>
              <a:t> 1000 </a:t>
            </a:r>
            <a:r>
              <a:rPr lang="en-US" dirty="0">
                <a:solidFill>
                  <a:schemeClr val="accent6">
                    <a:lumMod val="50000"/>
                  </a:schemeClr>
                </a:solidFill>
                <a:latin typeface="Liberation Mono"/>
                <a:cs typeface="Times New Roman" panose="02020603050405020304" pitchFamily="18" charset="0"/>
              </a:rPr>
              <a:t>AND</a:t>
            </a:r>
            <a:r>
              <a:rPr lang="en-US" dirty="0">
                <a:latin typeface="Liberation Mono"/>
                <a:ea typeface="Times New Roman" panose="02020603050405020304" pitchFamily="18" charset="0"/>
              </a:rPr>
              <a:t>  2000;</a:t>
            </a:r>
          </a:p>
          <a:p>
            <a:endParaRPr lang="en-US" sz="800" dirty="0">
              <a:latin typeface="Arial" panose="020B0604020202020204" pitchFamily="34" charset="0"/>
            </a:endParaRPr>
          </a:p>
          <a:p>
            <a:r>
              <a:rPr lang="en-US" dirty="0">
                <a:latin typeface="Arial" panose="020B0604020202020204" pitchFamily="34" charset="0"/>
              </a:rPr>
              <a:t>Write a query to get all employees who are working as MANAGER or SALESMAN.</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job  </a:t>
            </a:r>
            <a:r>
              <a:rPr lang="en-US" dirty="0">
                <a:solidFill>
                  <a:schemeClr val="accent6">
                    <a:lumMod val="50000"/>
                  </a:schemeClr>
                </a:solidFill>
                <a:latin typeface="Liberation Mono"/>
                <a:cs typeface="Times New Roman" panose="02020603050405020304" pitchFamily="18" charset="0"/>
              </a:rPr>
              <a:t>IN</a:t>
            </a:r>
            <a:r>
              <a:rPr lang="en-US" dirty="0">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p:txBody>
      </p:sp>
      <p:sp>
        <p:nvSpPr>
          <p:cNvPr id="9" name="Footer Placeholder 2">
            <a:extLst>
              <a:ext uri="{FF2B5EF4-FFF2-40B4-BE49-F238E27FC236}">
                <a16:creationId xmlns:a16="http://schemas.microsoft.com/office/drawing/2014/main" id="{3D03E32B-D28F-4B56-9615-0FFB9A2B032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1" name="Rectangle 10">
            <a:extLst>
              <a:ext uri="{FF2B5EF4-FFF2-40B4-BE49-F238E27FC236}">
                <a16:creationId xmlns:a16="http://schemas.microsoft.com/office/drawing/2014/main" id="{F31ACBE9-4F4D-4032-ADBE-78BCA20FE55A}"/>
              </a:ext>
            </a:extLst>
          </p:cNvPr>
          <p:cNvSpPr/>
          <p:nvPr/>
        </p:nvSpPr>
        <p:spPr>
          <a:xfrm>
            <a:off x="262558" y="812225"/>
            <a:ext cx="8838049" cy="464871"/>
          </a:xfrm>
          <a:prstGeom prst="rect">
            <a:avLst/>
          </a:prstGeom>
        </p:spPr>
        <p:txBody>
          <a:bodyPr wrap="square">
            <a:spAutoFit/>
          </a:bodyPr>
          <a:lstStyle/>
          <a:p>
            <a:pPr>
              <a:lnSpc>
                <a:spcPct val="150000"/>
              </a:lnSpc>
            </a:pPr>
            <a:r>
              <a:rPr lang="en-US" dirty="0">
                <a:solidFill>
                  <a:srgbClr val="0077AA"/>
                </a:solidFill>
                <a:latin typeface="Segoe UI" panose="020B0502040204020203" pitchFamily="34" charset="0"/>
                <a:cs typeface="Segoe UI" panose="020B0502040204020203" pitchFamily="34" charset="0"/>
              </a:rPr>
              <a:t>SELECT </a:t>
            </a:r>
            <a:r>
              <a:rPr lang="en-US" b="1" i="1" dirty="0">
                <a:solidFill>
                  <a:srgbClr val="0077AA"/>
                </a:solidFill>
                <a:latin typeface="Segoe UI" panose="020B0502040204020203" pitchFamily="34" charset="0"/>
                <a:cs typeface="Segoe UI" panose="020B0502040204020203" pitchFamily="34" charset="0"/>
              </a:rPr>
              <a:t>A</a:t>
            </a:r>
            <a:r>
              <a:rPr lang="en-US" i="1" baseline="-25000" dirty="0">
                <a:solidFill>
                  <a:srgbClr val="0077AA"/>
                </a:solidFill>
                <a:latin typeface="Segoe UI" panose="020B0502040204020203" pitchFamily="34" charset="0"/>
                <a:cs typeface="Segoe UI" panose="020B0502040204020203" pitchFamily="34" charset="0"/>
              </a:rPr>
              <a:t>1</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A</a:t>
            </a:r>
            <a:r>
              <a:rPr lang="en-US" baseline="-25000" dirty="0">
                <a:solidFill>
                  <a:srgbClr val="0077AA"/>
                </a:solidFill>
                <a:latin typeface="Segoe UI" panose="020B0502040204020203" pitchFamily="34" charset="0"/>
                <a:cs typeface="Segoe UI" panose="020B0502040204020203" pitchFamily="34" charset="0"/>
              </a:rPr>
              <a:t>2</a:t>
            </a:r>
            <a:r>
              <a:rPr lang="en-US"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A</a:t>
            </a:r>
            <a:r>
              <a:rPr lang="en-US" i="1" baseline="-25000" dirty="0">
                <a:solidFill>
                  <a:srgbClr val="0077AA"/>
                </a:solidFill>
                <a:latin typeface="Segoe UI" panose="020B0502040204020203" pitchFamily="34" charset="0"/>
                <a:cs typeface="Segoe UI" panose="020B0502040204020203" pitchFamily="34" charset="0"/>
              </a:rPr>
              <a:t>3</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 . .,A</a:t>
            </a:r>
            <a:r>
              <a:rPr lang="en-US" b="1" i="1" baseline="-25000" dirty="0">
                <a:solidFill>
                  <a:srgbClr val="0077AA"/>
                </a:solidFill>
                <a:latin typeface="Segoe UI" panose="020B0502040204020203" pitchFamily="34" charset="0"/>
                <a:cs typeface="Segoe UI" panose="020B0502040204020203" pitchFamily="34" charset="0"/>
              </a:rPr>
              <a:t>n</a:t>
            </a:r>
            <a:r>
              <a:rPr lang="en-US" b="1" i="1" dirty="0">
                <a:solidFill>
                  <a:srgbClr val="0077AA"/>
                </a:solidFill>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FROM </a:t>
            </a:r>
            <a:r>
              <a:rPr lang="en-US" b="1" i="1" dirty="0">
                <a:solidFill>
                  <a:srgbClr val="0077AA"/>
                </a:solidFill>
                <a:latin typeface="Segoe UI" panose="020B0502040204020203" pitchFamily="34" charset="0"/>
                <a:cs typeface="Segoe UI" panose="020B0502040204020203" pitchFamily="34" charset="0"/>
              </a:rPr>
              <a:t>r</a:t>
            </a:r>
            <a:r>
              <a:rPr lang="en-US" baseline="-25000" dirty="0">
                <a:solidFill>
                  <a:srgbClr val="0077AA"/>
                </a:solidFill>
                <a:latin typeface="Segoe UI" panose="020B0502040204020203" pitchFamily="34" charset="0"/>
                <a:cs typeface="Segoe UI" panose="020B0502040204020203" pitchFamily="34" charset="0"/>
              </a:rPr>
              <a:t>1</a:t>
            </a:r>
            <a:r>
              <a:rPr lang="en-US"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r</a:t>
            </a:r>
            <a:r>
              <a:rPr lang="en-US" i="1" baseline="-25000" dirty="0">
                <a:solidFill>
                  <a:srgbClr val="0077AA"/>
                </a:solidFill>
                <a:latin typeface="Segoe UI" panose="020B0502040204020203" pitchFamily="34" charset="0"/>
                <a:cs typeface="Segoe UI" panose="020B0502040204020203" pitchFamily="34" charset="0"/>
              </a:rPr>
              <a:t>2</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r</a:t>
            </a:r>
            <a:r>
              <a:rPr lang="en-US" i="1" baseline="-25000" dirty="0">
                <a:solidFill>
                  <a:srgbClr val="0077AA"/>
                </a:solidFill>
                <a:latin typeface="Segoe UI" panose="020B0502040204020203" pitchFamily="34" charset="0"/>
                <a:cs typeface="Segoe UI" panose="020B0502040204020203" pitchFamily="34" charset="0"/>
              </a:rPr>
              <a:t>3</a:t>
            </a:r>
            <a:r>
              <a:rPr lang="en-US" b="1" i="1" dirty="0">
                <a:solidFill>
                  <a:srgbClr val="0077AA"/>
                </a:solidFill>
                <a:latin typeface="Segoe UI" panose="020B0502040204020203" pitchFamily="34" charset="0"/>
                <a:cs typeface="Segoe UI" panose="020B0502040204020203" pitchFamily="34" charset="0"/>
              </a:rPr>
              <a:t>  . . .   </a:t>
            </a:r>
            <a:r>
              <a:rPr lang="en-US" dirty="0">
                <a:solidFill>
                  <a:srgbClr val="0077AA"/>
                </a:solidFill>
                <a:latin typeface="Segoe UI" panose="020B0502040204020203" pitchFamily="34" charset="0"/>
                <a:cs typeface="Segoe UI" panose="020B0502040204020203" pitchFamily="34" charset="0"/>
              </a:rPr>
              <a:t>[ WHERE </a:t>
            </a:r>
            <a:r>
              <a:rPr lang="en-US" b="1" i="1" dirty="0">
                <a:solidFill>
                  <a:srgbClr val="0077AA"/>
                </a:solidFill>
                <a:latin typeface="Segoe UI" panose="020B0502040204020203" pitchFamily="34" charset="0"/>
                <a:cs typeface="Segoe UI" panose="020B0502040204020203" pitchFamily="34" charset="0"/>
              </a:rPr>
              <a:t>P </a:t>
            </a:r>
            <a:r>
              <a:rPr lang="en-US" dirty="0">
                <a:solidFill>
                  <a:srgbClr val="0077AA"/>
                </a:solidFill>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3139534799"/>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406574" y="3172363"/>
            <a:ext cx="11377264" cy="1969770"/>
          </a:xfrm>
          <a:prstGeom prst="rect">
            <a:avLst/>
          </a:prstGeom>
          <a:solidFill>
            <a:schemeClr val="bg1"/>
          </a:solid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dirty="0">
                <a:latin typeface="Palatino Linotype" panose="02040502050505030304" pitchFamily="18" charset="0"/>
                <a:cs typeface="Courier New" panose="02070309020205020404" pitchFamily="49" charset="0"/>
              </a:rPr>
              <a:t>"</a:t>
            </a:r>
            <a:r>
              <a:rPr lang="en-IN" b="1" i="1" dirty="0">
                <a:latin typeface="Palatino Linotype" panose="02040502050505030304" pitchFamily="18" charset="0"/>
                <a:cs typeface="Courier New" panose="02070309020205020404" pitchFamily="49" charset="0"/>
              </a:rPr>
              <a:t>IS NULL</a:t>
            </a:r>
            <a:r>
              <a:rPr lang="en-IN"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dirty="0">
                <a:latin typeface="Palatino Linotype" panose="02040502050505030304" pitchFamily="18" charset="0"/>
                <a:cs typeface="Courier New" panose="02070309020205020404" pitchFamily="49" charset="0"/>
              </a:rPr>
              <a:t>“</a:t>
            </a:r>
            <a:r>
              <a:rPr lang="en-IN" b="1" i="1" dirty="0">
                <a:latin typeface="Palatino Linotype" panose="02040502050505030304" pitchFamily="18" charset="0"/>
                <a:cs typeface="Courier New" panose="02070309020205020404" pitchFamily="49" charset="0"/>
              </a:rPr>
              <a:t>IS NOT NULL</a:t>
            </a:r>
            <a:r>
              <a:rPr lang="en-IN"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pic>
        <p:nvPicPr>
          <p:cNvPr id="4" name="Picture 3">
            <a:extLst>
              <a:ext uri="{FF2B5EF4-FFF2-40B4-BE49-F238E27FC236}">
                <a16:creationId xmlns:a16="http://schemas.microsoft.com/office/drawing/2014/main" id="{B02028D9-FA92-430F-A320-E48E8C866A4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3E84E57-41E5-4C9B-984F-59E6A24992A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6" name="Rectangle 5">
            <a:extLst>
              <a:ext uri="{FF2B5EF4-FFF2-40B4-BE49-F238E27FC236}">
                <a16:creationId xmlns:a16="http://schemas.microsoft.com/office/drawing/2014/main" id="{E40D8506-2790-4C0A-991A-27B42177FC7B}"/>
              </a:ext>
            </a:extLst>
          </p:cNvPr>
          <p:cNvSpPr/>
          <p:nvPr/>
        </p:nvSpPr>
        <p:spPr>
          <a:xfrm>
            <a:off x="2483695" y="225913"/>
            <a:ext cx="9335567" cy="166199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DD4A68"/>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dirty="0">
                <a:solidFill>
                  <a:srgbClr val="DD4A68"/>
                </a:solidFill>
                <a:latin typeface="Arial" panose="020B0604020202020204" pitchFamily="34" charset="0"/>
                <a:cs typeface="Arial" panose="020B0604020202020204" pitchFamily="34" charset="0"/>
              </a:rPr>
              <a:t>OR</a:t>
            </a:r>
            <a:r>
              <a:rPr lang="en-US" sz="1800" b="1" dirty="0">
                <a:solidFill>
                  <a:schemeClr val="tx1">
                    <a:lumMod val="85000"/>
                    <a:lumOff val="15000"/>
                  </a:schemeClr>
                </a:solidFill>
                <a:latin typeface="Arial" panose="020B0604020202020204" pitchFamily="34" charset="0"/>
                <a:cs typeface="Arial" panose="020B0604020202020204" pitchFamily="34" charset="0"/>
              </a:rPr>
              <a:t>.</a:t>
            </a:r>
          </a:p>
          <a:p>
            <a:endParaRPr lang="en-US" sz="800"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a:t>
            </a:r>
            <a:r>
              <a:rPr lang="en-US" dirty="0">
                <a:solidFill>
                  <a:schemeClr val="accent4">
                    <a:lumMod val="50000"/>
                  </a:schemeClr>
                </a:solidFill>
                <a:latin typeface="Liberation Mono"/>
              </a:rPr>
              <a:t>=</a:t>
            </a:r>
            <a:r>
              <a:rPr lang="en-US" dirty="0">
                <a:latin typeface="Liberation Mono"/>
              </a:rPr>
              <a:t>0 </a:t>
            </a:r>
            <a:r>
              <a:rPr lang="en-US" dirty="0">
                <a:solidFill>
                  <a:srgbClr val="DD4A68"/>
                </a:solidFill>
                <a:latin typeface="Liberation Mono"/>
              </a:rPr>
              <a:t>OR</a:t>
            </a:r>
            <a:r>
              <a:rPr lang="en-US" dirty="0">
                <a:latin typeface="Liberation Mono"/>
              </a:rPr>
              <a:t> comm </a:t>
            </a:r>
            <a:r>
              <a:rPr lang="en-IN" dirty="0">
                <a:solidFill>
                  <a:schemeClr val="accent4">
                    <a:lumMod val="50000"/>
                  </a:schemeClr>
                </a:solidFill>
                <a:latin typeface="Liberation Mono"/>
                <a:cs typeface="Arial" panose="020B0604020202020204" pitchFamily="34" charset="0"/>
              </a:rPr>
              <a:t>IS NULL</a:t>
            </a:r>
            <a:r>
              <a:rPr lang="en-US" dirty="0">
                <a:latin typeface="Liberation Mono"/>
              </a:rPr>
              <a:t> </a:t>
            </a:r>
            <a:r>
              <a:rPr lang="en-US" dirty="0">
                <a:solidFill>
                  <a:srgbClr val="DD4A68"/>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a:t>
            </a:r>
            <a:r>
              <a:rPr lang="en-US" dirty="0">
                <a:solidFill>
                  <a:schemeClr val="accent4">
                    <a:lumMod val="50000"/>
                  </a:schemeClr>
                </a:solidFill>
                <a:latin typeface="Liberation Mono"/>
              </a:rPr>
              <a:t>=</a:t>
            </a:r>
            <a:r>
              <a:rPr lang="en-US" dirty="0">
                <a:latin typeface="Liberation Mono"/>
              </a:rPr>
              <a:t>0 </a:t>
            </a:r>
            <a:r>
              <a:rPr lang="en-US" dirty="0">
                <a:solidFill>
                  <a:srgbClr val="DD4A68"/>
                </a:solidFill>
                <a:latin typeface="Liberation Mono"/>
              </a:rPr>
              <a:t>OR</a:t>
            </a:r>
            <a:r>
              <a:rPr lang="en-US" dirty="0">
                <a:latin typeface="Liberation Mono"/>
              </a:rPr>
              <a:t> comm </a:t>
            </a:r>
            <a:r>
              <a:rPr lang="en-IN" dirty="0">
                <a:solidFill>
                  <a:schemeClr val="accent4">
                    <a:lumMod val="50000"/>
                  </a:schemeClr>
                </a:solidFill>
                <a:latin typeface="Liberation Mono"/>
                <a:cs typeface="Arial" panose="020B0604020202020204" pitchFamily="34" charset="0"/>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Tree>
    <p:extLst>
      <p:ext uri="{BB962C8B-B14F-4D97-AF65-F5344CB8AC3E}">
        <p14:creationId xmlns:p14="http://schemas.microsoft.com/office/powerpoint/2010/main" val="3820555561"/>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IS NULL / IS NOT NULL</a:t>
            </a:r>
            <a:endParaRPr lang="en-IN" sz="3200" b="1" i="1" dirty="0">
              <a:latin typeface="Arial" pitchFamily="34" charset="0"/>
              <a:cs typeface="Arial" pitchFamily="34" charset="0"/>
            </a:endParaRPr>
          </a:p>
        </p:txBody>
      </p:sp>
      <p:pic>
        <p:nvPicPr>
          <p:cNvPr id="9" name="Picture 8">
            <a:extLst>
              <a:ext uri="{FF2B5EF4-FFF2-40B4-BE49-F238E27FC236}">
                <a16:creationId xmlns:a16="http://schemas.microsoft.com/office/drawing/2014/main" id="{A0320F95-10B4-4F4F-98B6-3B4B919B81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741B5E88-6DF9-494A-BBD5-4EB123E6F1E0}"/>
              </a:ext>
            </a:extLst>
          </p:cNvPr>
          <p:cNvSpPr/>
          <p:nvPr/>
        </p:nvSpPr>
        <p:spPr>
          <a:xfrm>
            <a:off x="334566" y="870392"/>
            <a:ext cx="11161240" cy="116955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empno, ename, job, hiredate, sal, comm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comm </a:t>
            </a:r>
            <a:r>
              <a:rPr lang="en-IN" dirty="0">
                <a:solidFill>
                  <a:schemeClr val="accent6">
                    <a:lumMod val="75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empno, ename, job, hiredate, sal, comm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comm </a:t>
            </a:r>
            <a:r>
              <a:rPr lang="en-IN" dirty="0">
                <a:solidFill>
                  <a:schemeClr val="accent6">
                    <a:lumMod val="75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9CF87A45-B040-4A6E-AE75-9B3E69EC38B9}"/>
              </a:ext>
            </a:extLst>
          </p:cNvPr>
          <p:cNvPicPr>
            <a:picLocks noChangeAspect="1"/>
          </p:cNvPicPr>
          <p:nvPr/>
        </p:nvPicPr>
        <p:blipFill>
          <a:blip r:embed="rId3" cstate="print"/>
          <a:stretch>
            <a:fillRect/>
          </a:stretch>
        </p:blipFill>
        <p:spPr>
          <a:xfrm>
            <a:off x="118542" y="2376630"/>
            <a:ext cx="5787733" cy="3932690"/>
          </a:xfrm>
          <a:prstGeom prst="rect">
            <a:avLst/>
          </a:prstGeom>
        </p:spPr>
      </p:pic>
      <p:pic>
        <p:nvPicPr>
          <p:cNvPr id="4" name="Picture 3">
            <a:extLst>
              <a:ext uri="{FF2B5EF4-FFF2-40B4-BE49-F238E27FC236}">
                <a16:creationId xmlns:a16="http://schemas.microsoft.com/office/drawing/2014/main" id="{73F5B283-EDA8-45F2-A8CB-9824C6BCC5C6}"/>
              </a:ext>
            </a:extLst>
          </p:cNvPr>
          <p:cNvPicPr>
            <a:picLocks noChangeAspect="1"/>
          </p:cNvPicPr>
          <p:nvPr/>
        </p:nvPicPr>
        <p:blipFill>
          <a:blip r:embed="rId4" cstate="print"/>
          <a:stretch>
            <a:fillRect/>
          </a:stretch>
        </p:blipFill>
        <p:spPr>
          <a:xfrm>
            <a:off x="6088951" y="2376630"/>
            <a:ext cx="5602483" cy="2238178"/>
          </a:xfrm>
          <a:prstGeom prst="rect">
            <a:avLst/>
          </a:prstGeom>
        </p:spPr>
      </p:pic>
      <p:sp>
        <p:nvSpPr>
          <p:cNvPr id="7" name="Footer Placeholder 2">
            <a:extLst>
              <a:ext uri="{FF2B5EF4-FFF2-40B4-BE49-F238E27FC236}">
                <a16:creationId xmlns:a16="http://schemas.microsoft.com/office/drawing/2014/main" id="{B899C891-E1B4-47AA-9C2D-683E83AA1DF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7244793"/>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IS NULL / IS NOT NULL</a:t>
            </a:r>
            <a:endParaRPr lang="en-IN" sz="3200" b="1" i="1" dirty="0">
              <a:latin typeface="Arial" pitchFamily="34" charset="0"/>
              <a:cs typeface="Arial" pitchFamily="34" charset="0"/>
            </a:endParaRPr>
          </a:p>
        </p:txBody>
      </p:sp>
      <p:sp>
        <p:nvSpPr>
          <p:cNvPr id="17" name="Rectangle 16">
            <a:extLst>
              <a:ext uri="{FF2B5EF4-FFF2-40B4-BE49-F238E27FC236}">
                <a16:creationId xmlns:a16="http://schemas.microsoft.com/office/drawing/2014/main" id="{D2010CC9-4ACE-4CCE-8C89-950FCE49E4F7}"/>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IS</a:t>
            </a:r>
            <a:r>
              <a:rPr lang="en-IN" dirty="0">
                <a:latin typeface="Liberation Mono"/>
                <a:cs typeface="Arial" panose="020B0604020202020204" pitchFamily="34" charset="0"/>
              </a:rPr>
              <a:t> </a:t>
            </a:r>
            <a:r>
              <a:rPr lang="en-IN" dirty="0">
                <a:solidFill>
                  <a:schemeClr val="accent6">
                    <a:lumMod val="75000"/>
                  </a:schemeClr>
                </a:solidFill>
                <a:latin typeface="Liberation Mono"/>
              </a:rPr>
              <a:t>NOT</a:t>
            </a:r>
            <a:r>
              <a:rPr lang="en-IN" dirty="0">
                <a:latin typeface="Liberation Mono"/>
                <a:cs typeface="Arial" panose="020B0604020202020204" pitchFamily="34" charset="0"/>
              </a:rPr>
              <a:t> </a:t>
            </a:r>
            <a:r>
              <a:rPr lang="en-IN" dirty="0">
                <a:solidFill>
                  <a:schemeClr val="accent6">
                    <a:lumMod val="75000"/>
                  </a:schemeClr>
                </a:solidFill>
                <a:latin typeface="Liberation Mono"/>
              </a:rPr>
              <a:t>NULL</a:t>
            </a:r>
            <a:r>
              <a:rPr lang="en-IN" dirty="0">
                <a:latin typeface="Liberation Mono"/>
                <a:cs typeface="Arial" panose="020B0604020202020204" pitchFamily="34" charset="0"/>
              </a:rPr>
              <a:t>;</a:t>
            </a:r>
          </a:p>
        </p:txBody>
      </p:sp>
      <p:sp>
        <p:nvSpPr>
          <p:cNvPr id="18" name="Rectangle 17">
            <a:extLst>
              <a:ext uri="{FF2B5EF4-FFF2-40B4-BE49-F238E27FC236}">
                <a16:creationId xmlns:a16="http://schemas.microsoft.com/office/drawing/2014/main" id="{8A8EFB40-6B55-42F4-B3C8-2A510615B154}"/>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IS</a:t>
            </a:r>
            <a:r>
              <a:rPr lang="en-IN" dirty="0">
                <a:latin typeface="Liberation Mono"/>
                <a:cs typeface="Arial" panose="020B0604020202020204" pitchFamily="34" charset="0"/>
              </a:rPr>
              <a:t> </a:t>
            </a:r>
            <a:r>
              <a:rPr lang="en-IN" dirty="0">
                <a:solidFill>
                  <a:schemeClr val="accent6">
                    <a:lumMod val="75000"/>
                  </a:schemeClr>
                </a:solidFill>
                <a:latin typeface="Liberation Mono"/>
              </a:rPr>
              <a:t>TRUE</a:t>
            </a:r>
            <a:r>
              <a:rPr lang="en-IN" dirty="0">
                <a:latin typeface="Liberation Mono"/>
                <a:cs typeface="Arial" panose="020B0604020202020204" pitchFamily="34" charset="0"/>
              </a:rPr>
              <a:t>;</a:t>
            </a:r>
          </a:p>
        </p:txBody>
      </p:sp>
      <p:pic>
        <p:nvPicPr>
          <p:cNvPr id="19" name="Picture 18">
            <a:extLst>
              <a:ext uri="{FF2B5EF4-FFF2-40B4-BE49-F238E27FC236}">
                <a16:creationId xmlns:a16="http://schemas.microsoft.com/office/drawing/2014/main" id="{4E7778A6-B9B1-4077-A751-398BABD63D12}"/>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0" name="Group 19">
            <a:extLst>
              <a:ext uri="{FF2B5EF4-FFF2-40B4-BE49-F238E27FC236}">
                <a16:creationId xmlns:a16="http://schemas.microsoft.com/office/drawing/2014/main" id="{5238A8AB-8835-4BA3-AE6B-63A3488BBFB9}"/>
              </a:ext>
            </a:extLst>
          </p:cNvPr>
          <p:cNvGrpSpPr/>
          <p:nvPr/>
        </p:nvGrpSpPr>
        <p:grpSpPr>
          <a:xfrm>
            <a:off x="6096000" y="919944"/>
            <a:ext cx="5760639" cy="2725080"/>
            <a:chOff x="6689109" y="2892650"/>
            <a:chExt cx="4230634" cy="1864123"/>
          </a:xfrm>
        </p:grpSpPr>
        <p:pic>
          <p:nvPicPr>
            <p:cNvPr id="21" name="Picture 20">
              <a:extLst>
                <a:ext uri="{FF2B5EF4-FFF2-40B4-BE49-F238E27FC236}">
                  <a16:creationId xmlns:a16="http://schemas.microsoft.com/office/drawing/2014/main" id="{38894992-84DF-4BF5-9AF8-0657EC9899E7}"/>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2" name="Rectangle 21">
              <a:extLst>
                <a:ext uri="{FF2B5EF4-FFF2-40B4-BE49-F238E27FC236}">
                  <a16:creationId xmlns:a16="http://schemas.microsoft.com/office/drawing/2014/main" id="{3F29EAFB-2196-42BE-ABE4-ADE11BF7B1D0}"/>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9" name="Picture 8">
            <a:extLst>
              <a:ext uri="{FF2B5EF4-FFF2-40B4-BE49-F238E27FC236}">
                <a16:creationId xmlns:a16="http://schemas.microsoft.com/office/drawing/2014/main" id="{A0320F95-10B4-4F4F-98B6-3B4B919B81B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681845CA-4D1D-4181-BBB9-42488AF3DE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49045913"/>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14" y="4288916"/>
            <a:ext cx="3527933" cy="2308023"/>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VT</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NH</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ME</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MA</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CT</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RI</a:t>
            </a:r>
            <a:r>
              <a:rPr lang="en-IN" dirty="0">
                <a:latin typeface="Liberation Mono"/>
                <a:ea typeface="Times New Roman" panose="02020603050405020304" pitchFamily="18" charset="0"/>
              </a:rPr>
              <a:t>'</a:t>
            </a:r>
            <a:endParaRPr lang="en-US" dirty="0">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881394" y="5258286"/>
            <a:ext cx="6887191" cy="1046304"/>
          </a:xfrm>
          <a:prstGeom prst="rect">
            <a:avLst/>
          </a:prstGeom>
          <a:noFill/>
        </p:spPr>
        <p:txBody>
          <a:bodyPr wrap="square">
            <a:spAutoFit/>
          </a:bodyPr>
          <a:lstStyle/>
          <a:p>
            <a:pPr marL="285721" indent="-285721">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6">
                    <a:lumMod val="50000"/>
                  </a:schemeClr>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US" dirty="0">
                <a:latin typeface="Liberation Mono"/>
              </a:rPr>
              <a:t>VT</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NH</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ME</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MA</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CT</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RI</a:t>
            </a:r>
            <a:r>
              <a:rPr lang="en-IN" dirty="0">
                <a:latin typeface="Liberation Mono"/>
                <a:ea typeface="Times New Roman" panose="02020603050405020304" pitchFamily="18" charset="0"/>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21" indent="-285721">
              <a:buFont typeface="Arial" panose="020B0604020202020204" pitchFamily="34" charset="0"/>
              <a:buChar char="•"/>
            </a:pPr>
            <a:endParaRPr lang="en-US" sz="800" dirty="0">
              <a:latin typeface="Liberation Mono"/>
            </a:endParaRPr>
          </a:p>
          <a:p>
            <a:pPr marL="285721" indent="-285721">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6">
                    <a:lumMod val="50000"/>
                  </a:schemeClr>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a:p>
            <a:pPr marL="285721" indent="-285721">
              <a:buFont typeface="Arial" panose="020B0604020202020204" pitchFamily="34" charset="0"/>
              <a:buChar char="•"/>
            </a:pP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766994" y="3205479"/>
            <a:ext cx="10656424" cy="646331"/>
          </a:xfrm>
          <a:prstGeom prst="rect">
            <a:avLst/>
          </a:prstGeom>
          <a:noFill/>
        </p:spPr>
        <p:txBody>
          <a:bodyPr wrap="square">
            <a:spAutoFit/>
          </a:bodyPr>
          <a:lstStyle/>
          <a:p>
            <a:r>
              <a:rPr lang="en-US"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181426" y="5248494"/>
            <a:ext cx="2665803" cy="335534"/>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5" name="Picture 14">
            <a:extLst>
              <a:ext uri="{FF2B5EF4-FFF2-40B4-BE49-F238E27FC236}">
                <a16:creationId xmlns:a16="http://schemas.microsoft.com/office/drawing/2014/main" id="{A2DF76F4-64C1-41DA-8C50-679BAC9D582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6" name="Footer Placeholder 2">
            <a:extLst>
              <a:ext uri="{FF2B5EF4-FFF2-40B4-BE49-F238E27FC236}">
                <a16:creationId xmlns:a16="http://schemas.microsoft.com/office/drawing/2014/main" id="{4BD2F348-4A06-40AC-B841-1BA1EF35FC3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pSp>
        <p:nvGrpSpPr>
          <p:cNvPr id="46" name="Group 45">
            <a:extLst>
              <a:ext uri="{FF2B5EF4-FFF2-40B4-BE49-F238E27FC236}">
                <a16:creationId xmlns:a16="http://schemas.microsoft.com/office/drawing/2014/main" id="{DFE002CF-F26B-449B-B87B-968BBDAFB5D9}"/>
              </a:ext>
            </a:extLst>
          </p:cNvPr>
          <p:cNvGrpSpPr/>
          <p:nvPr/>
        </p:nvGrpSpPr>
        <p:grpSpPr>
          <a:xfrm>
            <a:off x="781056" y="774092"/>
            <a:ext cx="10548697" cy="1502780"/>
            <a:chOff x="781056" y="404664"/>
            <a:chExt cx="10548697" cy="1502780"/>
          </a:xfrm>
        </p:grpSpPr>
        <p:grpSp>
          <p:nvGrpSpPr>
            <p:cNvPr id="47" name="Group 46">
              <a:extLst>
                <a:ext uri="{FF2B5EF4-FFF2-40B4-BE49-F238E27FC236}">
                  <a16:creationId xmlns:a16="http://schemas.microsoft.com/office/drawing/2014/main" id="{EDE4EE54-E4BB-4FB7-9D88-272274021F91}"/>
                </a:ext>
              </a:extLst>
            </p:cNvPr>
            <p:cNvGrpSpPr/>
            <p:nvPr/>
          </p:nvGrpSpPr>
          <p:grpSpPr>
            <a:xfrm>
              <a:off x="781056" y="404664"/>
              <a:ext cx="10548697" cy="1502780"/>
              <a:chOff x="781056" y="404664"/>
              <a:chExt cx="10548697" cy="1502780"/>
            </a:xfrm>
          </p:grpSpPr>
          <p:grpSp>
            <p:nvGrpSpPr>
              <p:cNvPr id="49" name="Group 48">
                <a:extLst>
                  <a:ext uri="{FF2B5EF4-FFF2-40B4-BE49-F238E27FC236}">
                    <a16:creationId xmlns:a16="http://schemas.microsoft.com/office/drawing/2014/main" id="{A9034430-C18C-486F-B972-1DD56F15945B}"/>
                  </a:ext>
                </a:extLst>
              </p:cNvPr>
              <p:cNvGrpSpPr/>
              <p:nvPr/>
            </p:nvGrpSpPr>
            <p:grpSpPr>
              <a:xfrm>
                <a:off x="790238" y="404664"/>
                <a:ext cx="10539515" cy="1502780"/>
                <a:chOff x="695400" y="1745011"/>
                <a:chExt cx="10539515" cy="1502780"/>
              </a:xfrm>
            </p:grpSpPr>
            <p:grpSp>
              <p:nvGrpSpPr>
                <p:cNvPr id="51" name="Group 50">
                  <a:extLst>
                    <a:ext uri="{FF2B5EF4-FFF2-40B4-BE49-F238E27FC236}">
                      <a16:creationId xmlns:a16="http://schemas.microsoft.com/office/drawing/2014/main" id="{3B9A9B06-8E00-4404-9F16-BF62BD1D4B83}"/>
                    </a:ext>
                  </a:extLst>
                </p:cNvPr>
                <p:cNvGrpSpPr/>
                <p:nvPr/>
              </p:nvGrpSpPr>
              <p:grpSpPr>
                <a:xfrm>
                  <a:off x="695400" y="1835990"/>
                  <a:ext cx="8952150" cy="1304978"/>
                  <a:chOff x="267703" y="1600839"/>
                  <a:chExt cx="8952150" cy="1304978"/>
                </a:xfrm>
              </p:grpSpPr>
              <p:grpSp>
                <p:nvGrpSpPr>
                  <p:cNvPr id="54" name="Group 53">
                    <a:extLst>
                      <a:ext uri="{FF2B5EF4-FFF2-40B4-BE49-F238E27FC236}">
                        <a16:creationId xmlns:a16="http://schemas.microsoft.com/office/drawing/2014/main" id="{ADB71AF2-C04D-451B-86E2-8D1B6B7D32E8}"/>
                      </a:ext>
                    </a:extLst>
                  </p:cNvPr>
                  <p:cNvGrpSpPr/>
                  <p:nvPr/>
                </p:nvGrpSpPr>
                <p:grpSpPr>
                  <a:xfrm>
                    <a:off x="1651832" y="1600839"/>
                    <a:ext cx="7568021" cy="1296144"/>
                    <a:chOff x="31591" y="1556792"/>
                    <a:chExt cx="7568021" cy="1296144"/>
                  </a:xfrm>
                </p:grpSpPr>
                <p:grpSp>
                  <p:nvGrpSpPr>
                    <p:cNvPr id="59" name="Group 58">
                      <a:extLst>
                        <a:ext uri="{FF2B5EF4-FFF2-40B4-BE49-F238E27FC236}">
                          <a16:creationId xmlns:a16="http://schemas.microsoft.com/office/drawing/2014/main" id="{7222185F-ABBC-4CA3-9EE7-CFBBD3F7BBAC}"/>
                        </a:ext>
                      </a:extLst>
                    </p:cNvPr>
                    <p:cNvGrpSpPr/>
                    <p:nvPr/>
                  </p:nvGrpSpPr>
                  <p:grpSpPr>
                    <a:xfrm>
                      <a:off x="665207" y="1556792"/>
                      <a:ext cx="2741074" cy="1296144"/>
                      <a:chOff x="665207" y="1556792"/>
                      <a:chExt cx="2741074" cy="1296144"/>
                    </a:xfrm>
                  </p:grpSpPr>
                  <p:sp>
                    <p:nvSpPr>
                      <p:cNvPr id="63" name="Rectangle 62">
                        <a:extLst>
                          <a:ext uri="{FF2B5EF4-FFF2-40B4-BE49-F238E27FC236}">
                            <a16:creationId xmlns:a16="http://schemas.microsoft.com/office/drawing/2014/main" id="{47784338-FD11-4EEB-B563-BC38198049C3}"/>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4" name="TextBox 63">
                        <a:extLst>
                          <a:ext uri="{FF2B5EF4-FFF2-40B4-BE49-F238E27FC236}">
                            <a16:creationId xmlns:a16="http://schemas.microsoft.com/office/drawing/2014/main" id="{AADE2AC8-9EC4-456B-A1B9-BECC31A40047}"/>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65" name="TextBox 64">
                        <a:extLst>
                          <a:ext uri="{FF2B5EF4-FFF2-40B4-BE49-F238E27FC236}">
                            <a16:creationId xmlns:a16="http://schemas.microsoft.com/office/drawing/2014/main" id="{9EC9B993-12CF-4AF2-B930-497C94BC789C}"/>
                          </a:ext>
                        </a:extLst>
                      </p:cNvPr>
                      <p:cNvSpPr txBox="1"/>
                      <p:nvPr/>
                    </p:nvSpPr>
                    <p:spPr>
                      <a:xfrm>
                        <a:off x="665207" y="2152221"/>
                        <a:ext cx="2741074" cy="400110"/>
                      </a:xfrm>
                      <a:prstGeom prst="rect">
                        <a:avLst/>
                      </a:prstGeom>
                      <a:noFill/>
                    </p:spPr>
                    <p:txBody>
                      <a:bodyPr wrap="square">
                        <a:spAutoFit/>
                      </a:bodyPr>
                      <a:lstStyle/>
                      <a:p>
                        <a:pPr algn="ct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60" name="Arrow: Right 59">
                      <a:extLst>
                        <a:ext uri="{FF2B5EF4-FFF2-40B4-BE49-F238E27FC236}">
                          <a16:creationId xmlns:a16="http://schemas.microsoft.com/office/drawing/2014/main" id="{CAD11ECC-8A68-433E-A700-EA8C9CEDBB43}"/>
                        </a:ext>
                      </a:extLst>
                    </p:cNvPr>
                    <p:cNvSpPr/>
                    <p:nvPr/>
                  </p:nvSpPr>
                  <p:spPr>
                    <a:xfrm>
                      <a:off x="3509313"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Arrow: Right 60">
                      <a:extLst>
                        <a:ext uri="{FF2B5EF4-FFF2-40B4-BE49-F238E27FC236}">
                          <a16:creationId xmlns:a16="http://schemas.microsoft.com/office/drawing/2014/main" id="{340C482E-88B2-47CE-B0C0-12DADAB89BB8}"/>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2" name="Arrow: Right 61">
                      <a:extLst>
                        <a:ext uri="{FF2B5EF4-FFF2-40B4-BE49-F238E27FC236}">
                          <a16:creationId xmlns:a16="http://schemas.microsoft.com/office/drawing/2014/main" id="{C3CABAD6-7BE3-43FA-89A6-5F3AD6876802}"/>
                        </a:ext>
                      </a:extLst>
                    </p:cNvPr>
                    <p:cNvSpPr/>
                    <p:nvPr/>
                  </p:nvSpPr>
                  <p:spPr>
                    <a:xfrm>
                      <a:off x="6993206"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55" name="Flowchart: Magnetic Disk 54">
                    <a:extLst>
                      <a:ext uri="{FF2B5EF4-FFF2-40B4-BE49-F238E27FC236}">
                        <a16:creationId xmlns:a16="http://schemas.microsoft.com/office/drawing/2014/main" id="{3EE71CB1-B2DC-4BE6-BAEB-4FF09B4E7568}"/>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56" name="Rectangle 55">
                    <a:extLst>
                      <a:ext uri="{FF2B5EF4-FFF2-40B4-BE49-F238E27FC236}">
                        <a16:creationId xmlns:a16="http://schemas.microsoft.com/office/drawing/2014/main" id="{FF1C3DB3-76D1-4050-AEEB-FAC198306A53}"/>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9B60A21B-6C3C-4D35-829F-90C0F6737469}"/>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8" name="TextBox 57">
                    <a:extLst>
                      <a:ext uri="{FF2B5EF4-FFF2-40B4-BE49-F238E27FC236}">
                        <a16:creationId xmlns:a16="http://schemas.microsoft.com/office/drawing/2014/main" id="{97F2D177-77D7-4DED-8A26-5B844FA1B3D7}"/>
                      </a:ext>
                    </a:extLst>
                  </p:cNvPr>
                  <p:cNvSpPr txBox="1"/>
                  <p:nvPr/>
                </p:nvSpPr>
                <p:spPr>
                  <a:xfrm>
                    <a:off x="5815774" y="2229960"/>
                    <a:ext cx="2713087"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52" name="Oval 51">
                  <a:extLst>
                    <a:ext uri="{FF2B5EF4-FFF2-40B4-BE49-F238E27FC236}">
                      <a16:creationId xmlns:a16="http://schemas.microsoft.com/office/drawing/2014/main" id="{D73B6B49-926F-4ABA-A5E4-7272DBA565F0}"/>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3" name="TextBox 52">
                  <a:extLst>
                    <a:ext uri="{FF2B5EF4-FFF2-40B4-BE49-F238E27FC236}">
                      <a16:creationId xmlns:a16="http://schemas.microsoft.com/office/drawing/2014/main" id="{54364DEB-EFEC-4230-902D-89F59CE5584E}"/>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50" name="TextBox 49">
                <a:extLst>
                  <a:ext uri="{FF2B5EF4-FFF2-40B4-BE49-F238E27FC236}">
                    <a16:creationId xmlns:a16="http://schemas.microsoft.com/office/drawing/2014/main" id="{333C098B-EECB-408C-9CEE-54AF95C013A3}"/>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8" name="TextBox 47">
              <a:extLst>
                <a:ext uri="{FF2B5EF4-FFF2-40B4-BE49-F238E27FC236}">
                  <a16:creationId xmlns:a16="http://schemas.microsoft.com/office/drawing/2014/main" id="{7C3DD106-8666-41C8-8DAF-AB77D718A0E1}"/>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a:t>
              </a:r>
              <a:endParaRPr lang="en-IN" sz="2000" dirty="0"/>
            </a:p>
          </p:txBody>
        </p:sp>
      </p:grpSp>
    </p:spTree>
    <p:extLst>
      <p:ext uri="{BB962C8B-B14F-4D97-AF65-F5344CB8AC3E}">
        <p14:creationId xmlns:p14="http://schemas.microsoft.com/office/powerpoint/2010/main" val="3829025191"/>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a:t>
            </a:r>
            <a:endParaRPr lang="en-IN" sz="3200" b="1" i="1" dirty="0">
              <a:latin typeface="Arial" pitchFamily="34" charset="0"/>
              <a:cs typeface="Arial" pitchFamily="34" charset="0"/>
            </a:endParaRPr>
          </a:p>
        </p:txBody>
      </p:sp>
      <p:sp>
        <p:nvSpPr>
          <p:cNvPr id="4" name="Rectangle 3"/>
          <p:cNvSpPr/>
          <p:nvPr/>
        </p:nvSpPr>
        <p:spPr>
          <a:xfrm>
            <a:off x="335318" y="910689"/>
            <a:ext cx="8639834" cy="646331"/>
          </a:xfrm>
          <a:prstGeom prst="rect">
            <a:avLst/>
          </a:prstGeom>
        </p:spPr>
        <p:txBody>
          <a:bodyPr wrap="square">
            <a:spAutoFit/>
          </a:bodyPr>
          <a:lstStyle/>
          <a:p>
            <a:r>
              <a:rPr lang="en-US" dirty="0">
                <a:solidFill>
                  <a:srgbClr val="0077AA"/>
                </a:solidFill>
                <a:latin typeface="Segoe UI" panose="020B0502040204020203" pitchFamily="34" charset="0"/>
                <a:cs typeface="Segoe UI" panose="020B0502040204020203" pitchFamily="34" charset="0"/>
              </a:rPr>
              <a:t>column | expression IN ( v1, v2, v3, ...)</a:t>
            </a:r>
          </a:p>
          <a:p>
            <a:r>
              <a:rPr lang="en-US" dirty="0">
                <a:solidFill>
                  <a:srgbClr val="0077AA"/>
                </a:solidFill>
                <a:latin typeface="Segoe UI" panose="020B0502040204020203" pitchFamily="34" charset="0"/>
                <a:cs typeface="Segoe UI" panose="020B0502040204020203" pitchFamily="34" charset="0"/>
              </a:rPr>
              <a:t>column | expression IN (subquery)</a:t>
            </a:r>
          </a:p>
        </p:txBody>
      </p:sp>
      <p:sp>
        <p:nvSpPr>
          <p:cNvPr id="3" name="Rectangle 2"/>
          <p:cNvSpPr/>
          <p:nvPr/>
        </p:nvSpPr>
        <p:spPr>
          <a:xfrm>
            <a:off x="335316" y="1598742"/>
            <a:ext cx="11303784" cy="211825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21" indent="-285721">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21" indent="-285721">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OR operators.</a:t>
            </a:r>
          </a:p>
          <a:p>
            <a:pPr marL="285721" indent="-285721">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NOT IN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885" y="3860992"/>
            <a:ext cx="11268166"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693" y="4004990"/>
            <a:ext cx="11303784" cy="369284"/>
          </a:xfrm>
          <a:prstGeom prst="rect">
            <a:avLst/>
          </a:prstGeom>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6">
                    <a:lumMod val="50000"/>
                  </a:schemeClr>
                </a:solidFill>
                <a:latin typeface="Liberation Mono"/>
                <a:cs typeface="Times New Roman" panose="02020603050405020304" pitchFamily="18" charset="0"/>
              </a:rPr>
              <a:t>IN</a:t>
            </a:r>
            <a:r>
              <a:rPr lang="en-IN" dirty="0">
                <a:latin typeface="Liberation Mono"/>
                <a:cs typeface="Arial" panose="020B0604020202020204" pitchFamily="34" charset="0"/>
              </a:rPr>
              <a:t> ('salesman', 'manager');</a:t>
            </a: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41" y="4487980"/>
            <a:ext cx="8012422" cy="2235900"/>
          </a:xfrm>
          <a:prstGeom prst="rect">
            <a:avLst/>
          </a:prstGeom>
        </p:spPr>
      </p:pic>
      <p:sp>
        <p:nvSpPr>
          <p:cNvPr id="14" name="Rectangle 13">
            <a:extLst>
              <a:ext uri="{FF2B5EF4-FFF2-40B4-BE49-F238E27FC236}">
                <a16:creationId xmlns:a16="http://schemas.microsoft.com/office/drawing/2014/main" id="{2172B361-8741-4399-8D90-C87A7A4C58A5}"/>
              </a:ext>
            </a:extLst>
          </p:cNvPr>
          <p:cNvSpPr/>
          <p:nvPr/>
        </p:nvSpPr>
        <p:spPr>
          <a:xfrm>
            <a:off x="8625432" y="3913815"/>
            <a:ext cx="2869671" cy="54401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20598E04-54A7-4703-BC49-5D7C5103B85A}"/>
              </a:ext>
            </a:extLst>
          </p:cNvPr>
          <p:cNvSpPr/>
          <p:nvPr/>
        </p:nvSpPr>
        <p:spPr>
          <a:xfrm>
            <a:off x="370936" y="405058"/>
            <a:ext cx="925133" cy="400058"/>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1058525514"/>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CDE26ED-53CC-4A51-ABCD-6BABAB3918C7}"/>
              </a:ext>
            </a:extLst>
          </p:cNvPr>
          <p:cNvSpPr/>
          <p:nvPr/>
        </p:nvSpPr>
        <p:spPr>
          <a:xfrm>
            <a:off x="1676797" y="1528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a:t>
            </a:r>
            <a:endParaRPr lang="en-IN" sz="3200" b="1" i="1" dirty="0">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16" y="32672"/>
            <a:ext cx="11303784" cy="586699"/>
          </a:xfrm>
          <a:prstGeom prst="rect">
            <a:avLst/>
          </a:prstGeom>
          <a:noFill/>
        </p:spPr>
        <p:txBody>
          <a:bodyPr wrap="square">
            <a:spAutoFit/>
          </a:bodyPr>
          <a:lstStyle/>
          <a:p>
            <a:pPr>
              <a:lnSpc>
                <a:spcPct val="150000"/>
              </a:lnSpc>
            </a:pPr>
            <a:r>
              <a:rPr lang="en-IN" sz="2400" dirty="0">
                <a:solidFill>
                  <a:srgbClr val="FF0000"/>
                </a:solidFill>
                <a:latin typeface="Arial" panose="020B0604020202020204" pitchFamily="34" charset="0"/>
                <a:cs typeface="Arial" panose="020B0604020202020204" pitchFamily="34" charset="0"/>
              </a:rPr>
              <a:t>Problem with </a:t>
            </a:r>
            <a:r>
              <a:rPr lang="en-IN" sz="2400" dirty="0">
                <a:solidFill>
                  <a:srgbClr val="0077AA"/>
                </a:solidFill>
                <a:latin typeface="Arial" panose="020B0604020202020204" pitchFamily="34" charset="0"/>
                <a:cs typeface="Arial" panose="020B0604020202020204" pitchFamily="34" charset="0"/>
              </a:rPr>
              <a:t>NOT IN</a:t>
            </a:r>
            <a:r>
              <a:rPr lang="en-IN" sz="2400" dirty="0">
                <a:latin typeface="Arial" panose="020B060402020202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59" y="3429000"/>
            <a:ext cx="11879772" cy="1046304"/>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6">
                    <a:lumMod val="50000"/>
                  </a:schemeClr>
                </a:solidFill>
              </a:rPr>
              <a:t>NOT IN</a:t>
            </a:r>
            <a:r>
              <a:rPr lang="en-US" dirty="0">
                <a:solidFill>
                  <a:schemeClr val="bg1">
                    <a:lumMod val="65000"/>
                  </a:schemeClr>
                </a:solidFill>
              </a:rPr>
              <a:t>(</a:t>
            </a:r>
            <a:r>
              <a:rPr lang="en-US" dirty="0">
                <a:solidFill>
                  <a:schemeClr val="tx1"/>
                </a:solidFill>
              </a:rPr>
              <a:t>1, 2, 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6">
                    <a:lumMod val="50000"/>
                  </a:schemeClr>
                </a:solidFill>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nvGraphicFramePr>
        <p:xfrm>
          <a:off x="302458" y="874732"/>
          <a:ext cx="2912802" cy="2224752"/>
        </p:xfrm>
        <a:graphic>
          <a:graphicData uri="http://schemas.openxmlformats.org/drawingml/2006/table">
            <a:tbl>
              <a:tblPr firstRow="1" bandRow="1">
                <a:tableStyleId>{5940675A-B579-460E-94D1-54222C63F5DA}</a:tableStyleId>
              </a:tblPr>
              <a:tblGrid>
                <a:gridCol w="1456401">
                  <a:extLst>
                    <a:ext uri="{9D8B030D-6E8A-4147-A177-3AD203B41FA5}">
                      <a16:colId xmlns:a16="http://schemas.microsoft.com/office/drawing/2014/main" val="1275589697"/>
                    </a:ext>
                  </a:extLst>
                </a:gridCol>
                <a:gridCol w="1456401">
                  <a:extLst>
                    <a:ext uri="{9D8B030D-6E8A-4147-A177-3AD203B41FA5}">
                      <a16:colId xmlns:a16="http://schemas.microsoft.com/office/drawing/2014/main" val="3619041846"/>
                    </a:ext>
                  </a:extLst>
                </a:gridCol>
              </a:tblGrid>
              <a:tr h="370792">
                <a:tc>
                  <a:txBody>
                    <a:bodyPr/>
                    <a:lstStyle/>
                    <a:p>
                      <a:pPr algn="ctr"/>
                      <a:r>
                        <a:rPr lang="en-US" sz="1800" b="1" dirty="0"/>
                        <a:t>c1</a:t>
                      </a:r>
                      <a:endParaRPr lang="en-IN" sz="1800" b="1" dirty="0"/>
                    </a:p>
                  </a:txBody>
                  <a:tcPr marL="91428" marR="91428" marT="45714" marB="45714"/>
                </a:tc>
                <a:tc>
                  <a:txBody>
                    <a:bodyPr/>
                    <a:lstStyle/>
                    <a:p>
                      <a:pPr algn="ctr"/>
                      <a:r>
                        <a:rPr lang="en-US" sz="1800" b="1" dirty="0"/>
                        <a:t>c2</a:t>
                      </a:r>
                      <a:endParaRPr lang="en-IN" sz="1800" b="1" dirty="0"/>
                    </a:p>
                  </a:txBody>
                  <a:tcPr marL="91428" marR="91428" marT="45714" marB="45714"/>
                </a:tc>
                <a:extLst>
                  <a:ext uri="{0D108BD9-81ED-4DB2-BD59-A6C34878D82A}">
                    <a16:rowId xmlns:a16="http://schemas.microsoft.com/office/drawing/2014/main" val="94249462"/>
                  </a:ext>
                </a:extLst>
              </a:tr>
              <a:tr h="370792">
                <a:tc>
                  <a:txBody>
                    <a:bodyPr/>
                    <a:lstStyle/>
                    <a:p>
                      <a:pPr algn="ctr"/>
                      <a:r>
                        <a:rPr lang="en-US" sz="1800" dirty="0"/>
                        <a:t>1</a:t>
                      </a:r>
                      <a:endParaRPr lang="en-IN" sz="1800" dirty="0"/>
                    </a:p>
                  </a:txBody>
                  <a:tcPr marL="91428" marR="91428" marT="45714" marB="45714"/>
                </a:tc>
                <a:tc>
                  <a:txBody>
                    <a:bodyPr/>
                    <a:lstStyle/>
                    <a:p>
                      <a:pPr algn="ctr"/>
                      <a:r>
                        <a:rPr lang="en-US" sz="1800" dirty="0"/>
                        <a:t>1</a:t>
                      </a:r>
                      <a:endParaRPr lang="en-IN" sz="1800" dirty="0"/>
                    </a:p>
                  </a:txBody>
                  <a:tcPr marL="91428" marR="91428" marT="45714" marB="45714"/>
                </a:tc>
                <a:extLst>
                  <a:ext uri="{0D108BD9-81ED-4DB2-BD59-A6C34878D82A}">
                    <a16:rowId xmlns:a16="http://schemas.microsoft.com/office/drawing/2014/main" val="223410733"/>
                  </a:ext>
                </a:extLst>
              </a:tr>
              <a:tr h="370792">
                <a:tc>
                  <a:txBody>
                    <a:bodyPr/>
                    <a:lstStyle/>
                    <a:p>
                      <a:pPr algn="ctr"/>
                      <a:r>
                        <a:rPr lang="en-US" sz="1800" dirty="0"/>
                        <a:t>2</a:t>
                      </a:r>
                      <a:endParaRPr lang="en-IN" sz="1800" dirty="0"/>
                    </a:p>
                  </a:txBody>
                  <a:tcPr marL="91428" marR="91428" marT="45714" marB="45714"/>
                </a:tc>
                <a:tc>
                  <a:txBody>
                    <a:bodyPr/>
                    <a:lstStyle/>
                    <a:p>
                      <a:pPr algn="ctr"/>
                      <a:r>
                        <a:rPr lang="en-US" sz="1800" dirty="0"/>
                        <a:t>1</a:t>
                      </a:r>
                      <a:endParaRPr lang="en-IN" sz="1800" dirty="0"/>
                    </a:p>
                  </a:txBody>
                  <a:tcPr marL="91428" marR="91428" marT="45714" marB="45714"/>
                </a:tc>
                <a:extLst>
                  <a:ext uri="{0D108BD9-81ED-4DB2-BD59-A6C34878D82A}">
                    <a16:rowId xmlns:a16="http://schemas.microsoft.com/office/drawing/2014/main" val="2985258648"/>
                  </a:ext>
                </a:extLst>
              </a:tr>
              <a:tr h="370792">
                <a:tc>
                  <a:txBody>
                    <a:bodyPr/>
                    <a:lstStyle/>
                    <a:p>
                      <a:pPr algn="ctr"/>
                      <a:r>
                        <a:rPr lang="en-US" sz="1800" dirty="0"/>
                        <a:t>3</a:t>
                      </a:r>
                      <a:endParaRPr lang="en-IN" sz="1800" dirty="0"/>
                    </a:p>
                  </a:txBody>
                  <a:tcPr marL="91428" marR="91428" marT="45714" marB="45714"/>
                </a:tc>
                <a:tc>
                  <a:txBody>
                    <a:bodyPr/>
                    <a:lstStyle/>
                    <a:p>
                      <a:pPr algn="ctr"/>
                      <a:r>
                        <a:rPr lang="en-US" sz="1800" dirty="0"/>
                        <a:t>1</a:t>
                      </a:r>
                      <a:endParaRPr lang="en-IN" sz="1800" dirty="0"/>
                    </a:p>
                  </a:txBody>
                  <a:tcPr marL="91428" marR="91428" marT="45714" marB="45714"/>
                </a:tc>
                <a:extLst>
                  <a:ext uri="{0D108BD9-81ED-4DB2-BD59-A6C34878D82A}">
                    <a16:rowId xmlns:a16="http://schemas.microsoft.com/office/drawing/2014/main" val="3785684035"/>
                  </a:ext>
                </a:extLst>
              </a:tr>
              <a:tr h="370792">
                <a:tc>
                  <a:txBody>
                    <a:bodyPr/>
                    <a:lstStyle/>
                    <a:p>
                      <a:pPr algn="ctr"/>
                      <a:r>
                        <a:rPr lang="en-US" sz="1800" dirty="0"/>
                        <a:t>4</a:t>
                      </a:r>
                      <a:endParaRPr lang="en-IN" sz="1800" dirty="0"/>
                    </a:p>
                  </a:txBody>
                  <a:tcPr marL="91428" marR="91428" marT="45714" marB="45714"/>
                </a:tc>
                <a:tc>
                  <a:txBody>
                    <a:bodyPr/>
                    <a:lstStyle/>
                    <a:p>
                      <a:pPr algn="ctr"/>
                      <a:r>
                        <a:rPr lang="en-US" sz="1800" dirty="0"/>
                        <a:t>1</a:t>
                      </a:r>
                      <a:endParaRPr lang="en-IN" sz="1800" dirty="0"/>
                    </a:p>
                  </a:txBody>
                  <a:tcPr marL="91428" marR="91428" marT="45714" marB="45714"/>
                </a:tc>
                <a:extLst>
                  <a:ext uri="{0D108BD9-81ED-4DB2-BD59-A6C34878D82A}">
                    <a16:rowId xmlns:a16="http://schemas.microsoft.com/office/drawing/2014/main" val="3009458250"/>
                  </a:ext>
                </a:extLst>
              </a:tr>
              <a:tr h="370792">
                <a:tc>
                  <a:txBody>
                    <a:bodyPr/>
                    <a:lstStyle/>
                    <a:p>
                      <a:pPr algn="ctr"/>
                      <a:r>
                        <a:rPr lang="en-US" sz="1800" dirty="0"/>
                        <a:t>5</a:t>
                      </a:r>
                      <a:endParaRPr lang="en-IN" sz="1800" dirty="0"/>
                    </a:p>
                  </a:txBody>
                  <a:tcPr marL="91428" marR="91428" marT="45714" marB="45714"/>
                </a:tc>
                <a:tc>
                  <a:txBody>
                    <a:bodyPr/>
                    <a:lstStyle/>
                    <a:p>
                      <a:pPr algn="ctr"/>
                      <a:r>
                        <a:rPr lang="en-US" sz="1800" dirty="0"/>
                        <a:t>1</a:t>
                      </a:r>
                      <a:endParaRPr lang="en-IN" sz="1800" dirty="0"/>
                    </a:p>
                  </a:txBody>
                  <a:tcPr marL="91428" marR="91428" marT="45714" marB="45714"/>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nvGraphicFramePr>
        <p:xfrm>
          <a:off x="4134988" y="874732"/>
          <a:ext cx="2912802" cy="1483168"/>
        </p:xfrm>
        <a:graphic>
          <a:graphicData uri="http://schemas.openxmlformats.org/drawingml/2006/table">
            <a:tbl>
              <a:tblPr firstRow="1" bandRow="1">
                <a:tableStyleId>{5940675A-B579-460E-94D1-54222C63F5DA}</a:tableStyleId>
              </a:tblPr>
              <a:tblGrid>
                <a:gridCol w="1456401">
                  <a:extLst>
                    <a:ext uri="{9D8B030D-6E8A-4147-A177-3AD203B41FA5}">
                      <a16:colId xmlns:a16="http://schemas.microsoft.com/office/drawing/2014/main" val="1275589697"/>
                    </a:ext>
                  </a:extLst>
                </a:gridCol>
                <a:gridCol w="1456401">
                  <a:extLst>
                    <a:ext uri="{9D8B030D-6E8A-4147-A177-3AD203B41FA5}">
                      <a16:colId xmlns:a16="http://schemas.microsoft.com/office/drawing/2014/main" val="3619041846"/>
                    </a:ext>
                  </a:extLst>
                </a:gridCol>
              </a:tblGrid>
              <a:tr h="370792">
                <a:tc>
                  <a:txBody>
                    <a:bodyPr/>
                    <a:lstStyle/>
                    <a:p>
                      <a:pPr algn="ctr"/>
                      <a:r>
                        <a:rPr lang="en-US" sz="1800" b="1" dirty="0"/>
                        <a:t>c1</a:t>
                      </a:r>
                      <a:endParaRPr lang="en-IN" sz="1800" b="1" dirty="0"/>
                    </a:p>
                  </a:txBody>
                  <a:tcPr marL="91428" marR="91428" marT="45714" marB="45714"/>
                </a:tc>
                <a:tc>
                  <a:txBody>
                    <a:bodyPr/>
                    <a:lstStyle/>
                    <a:p>
                      <a:pPr algn="ctr"/>
                      <a:r>
                        <a:rPr lang="en-US" sz="1800" b="1" dirty="0"/>
                        <a:t>c2</a:t>
                      </a:r>
                      <a:endParaRPr lang="en-IN" sz="1800" b="1" dirty="0"/>
                    </a:p>
                  </a:txBody>
                  <a:tcPr marL="91428" marR="91428" marT="45714" marB="45714"/>
                </a:tc>
                <a:extLst>
                  <a:ext uri="{0D108BD9-81ED-4DB2-BD59-A6C34878D82A}">
                    <a16:rowId xmlns:a16="http://schemas.microsoft.com/office/drawing/2014/main" val="94249462"/>
                  </a:ext>
                </a:extLst>
              </a:tr>
              <a:tr h="370792">
                <a:tc>
                  <a:txBody>
                    <a:bodyPr/>
                    <a:lstStyle/>
                    <a:p>
                      <a:pPr algn="ctr"/>
                      <a:r>
                        <a:rPr lang="en-US" sz="1800" dirty="0"/>
                        <a:t>1</a:t>
                      </a:r>
                      <a:endParaRPr lang="en-IN" sz="1800" dirty="0"/>
                    </a:p>
                  </a:txBody>
                  <a:tcPr marL="91428" marR="91428" marT="45714" marB="45714"/>
                </a:tc>
                <a:tc>
                  <a:txBody>
                    <a:bodyPr/>
                    <a:lstStyle/>
                    <a:p>
                      <a:pPr algn="ctr"/>
                      <a:r>
                        <a:rPr lang="en-US" sz="1800" dirty="0"/>
                        <a:t>7</a:t>
                      </a:r>
                      <a:endParaRPr lang="en-IN" sz="1800" dirty="0"/>
                    </a:p>
                  </a:txBody>
                  <a:tcPr marL="91428" marR="91428" marT="45714" marB="45714"/>
                </a:tc>
                <a:extLst>
                  <a:ext uri="{0D108BD9-81ED-4DB2-BD59-A6C34878D82A}">
                    <a16:rowId xmlns:a16="http://schemas.microsoft.com/office/drawing/2014/main" val="223410733"/>
                  </a:ext>
                </a:extLst>
              </a:tr>
              <a:tr h="370792">
                <a:tc>
                  <a:txBody>
                    <a:bodyPr/>
                    <a:lstStyle/>
                    <a:p>
                      <a:pPr algn="ctr"/>
                      <a:r>
                        <a:rPr lang="en-US" sz="1800" dirty="0"/>
                        <a:t>NULL</a:t>
                      </a:r>
                      <a:endParaRPr lang="en-IN" sz="1800" dirty="0"/>
                    </a:p>
                  </a:txBody>
                  <a:tcPr marL="91428" marR="91428" marT="45714" marB="45714"/>
                </a:tc>
                <a:tc>
                  <a:txBody>
                    <a:bodyPr/>
                    <a:lstStyle/>
                    <a:p>
                      <a:pPr algn="ctr"/>
                      <a:r>
                        <a:rPr lang="en-US" sz="1800" dirty="0"/>
                        <a:t>7</a:t>
                      </a:r>
                      <a:endParaRPr lang="en-IN" sz="1800" dirty="0"/>
                    </a:p>
                  </a:txBody>
                  <a:tcPr marL="91428" marR="91428" marT="45714" marB="45714"/>
                </a:tc>
                <a:extLst>
                  <a:ext uri="{0D108BD9-81ED-4DB2-BD59-A6C34878D82A}">
                    <a16:rowId xmlns:a16="http://schemas.microsoft.com/office/drawing/2014/main" val="2985258648"/>
                  </a:ext>
                </a:extLst>
              </a:tr>
              <a:tr h="370792">
                <a:tc>
                  <a:txBody>
                    <a:bodyPr/>
                    <a:lstStyle/>
                    <a:p>
                      <a:pPr algn="ctr"/>
                      <a:r>
                        <a:rPr lang="en-US" sz="1800" dirty="0"/>
                        <a:t>3</a:t>
                      </a:r>
                      <a:endParaRPr lang="en-IN" sz="1800" dirty="0"/>
                    </a:p>
                  </a:txBody>
                  <a:tcPr marL="91428" marR="91428" marT="45714" marB="45714"/>
                </a:tc>
                <a:tc>
                  <a:txBody>
                    <a:bodyPr/>
                    <a:lstStyle/>
                    <a:p>
                      <a:pPr algn="ctr"/>
                      <a:r>
                        <a:rPr lang="en-US" sz="1800" dirty="0"/>
                        <a:t>7</a:t>
                      </a:r>
                      <a:endParaRPr lang="en-IN" sz="1800" dirty="0"/>
                    </a:p>
                  </a:txBody>
                  <a:tcPr marL="91428" marR="91428" marT="45714" marB="45714"/>
                </a:tc>
                <a:extLst>
                  <a:ext uri="{0D108BD9-81ED-4DB2-BD59-A6C34878D82A}">
                    <a16:rowId xmlns:a16="http://schemas.microsoft.com/office/drawing/2014/main" val="3785684035"/>
                  </a:ext>
                </a:extLst>
              </a:tr>
            </a:tbl>
          </a:graphicData>
        </a:graphic>
      </p:graphicFrame>
      <p:sp>
        <p:nvSpPr>
          <p:cNvPr id="7" name="TextBox 6">
            <a:extLst>
              <a:ext uri="{FF2B5EF4-FFF2-40B4-BE49-F238E27FC236}">
                <a16:creationId xmlns:a16="http://schemas.microsoft.com/office/drawing/2014/main" id="{A8D88424-DF83-4C9F-AE8A-B9DD979331EF}"/>
              </a:ext>
            </a:extLst>
          </p:cNvPr>
          <p:cNvSpPr txBox="1"/>
          <p:nvPr/>
        </p:nvSpPr>
        <p:spPr>
          <a:xfrm>
            <a:off x="374665" y="5085184"/>
            <a:ext cx="8492302" cy="646331"/>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p>
          <a:p>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DD4A68"/>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DD4A68"/>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Tree>
    <p:extLst>
      <p:ext uri="{BB962C8B-B14F-4D97-AF65-F5344CB8AC3E}">
        <p14:creationId xmlns:p14="http://schemas.microsoft.com/office/powerpoint/2010/main" val="16520071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335316" y="2320152"/>
            <a:ext cx="11591778" cy="830889"/>
          </a:xfrm>
          <a:prstGeom prst="rect">
            <a:avLst/>
          </a:prstGeom>
          <a:solidFill>
            <a:schemeClr val="bg1"/>
          </a:solid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Arial" pitchFamily="34" charset="0"/>
                <a:ea typeface="MS Mincho" pitchFamily="49" charset="-128"/>
                <a:cs typeface="Arial" pitchFamily="34" charset="0"/>
              </a:rPr>
              <a:t>e.g.</a:t>
            </a:r>
            <a:r>
              <a:rPr lang="en-US" sz="2400" dirty="0">
                <a:latin typeface="Arial" pitchFamily="34" charset="0"/>
                <a:ea typeface="MS Mincho" pitchFamily="49" charset="-128"/>
                <a:cs typeface="Arial" pitchFamily="34" charset="0"/>
              </a:rPr>
              <a:t>, in a school database, </a:t>
            </a:r>
            <a:r>
              <a:rPr lang="en-US" sz="2400" b="1" dirty="0">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courses </a:t>
            </a:r>
            <a:r>
              <a:rPr lang="en-US" sz="2400" dirty="0">
                <a:latin typeface="Arial" pitchFamily="34" charset="0"/>
                <a:ea typeface="MS Mincho" pitchFamily="49" charset="-128"/>
                <a:cs typeface="Arial" pitchFamily="34" charset="0"/>
              </a:rPr>
              <a:t>can be considered as </a:t>
            </a:r>
            <a:r>
              <a:rPr lang="en-US" sz="2400" b="1" dirty="0">
                <a:latin typeface="Arial" pitchFamily="34" charset="0"/>
                <a:ea typeface="MS Mincho" pitchFamily="49" charset="-128"/>
                <a:cs typeface="Arial" pitchFamily="34" charset="0"/>
              </a:rPr>
              <a:t>entities</a:t>
            </a:r>
            <a:r>
              <a:rPr lang="en-US" sz="2400" dirty="0">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3143262" y="5324572"/>
            <a:ext cx="8685669" cy="584699"/>
          </a:xfrm>
          <a:prstGeom prst="rect">
            <a:avLst/>
          </a:prstGeom>
          <a:no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335316" y="948730"/>
            <a:ext cx="11591778" cy="892436"/>
          </a:xfrm>
          <a:prstGeom prst="rect">
            <a:avLst/>
          </a:prstGeom>
        </p:spPr>
        <p:txBody>
          <a:bodyPr wrap="square">
            <a:spAutoFit/>
          </a:bodyPr>
          <a:lstStyle/>
          <a:p>
            <a:r>
              <a:rPr lang="en-US" sz="2400" dirty="0">
                <a:latin typeface="Arial" pitchFamily="34" charset="0"/>
                <a:cs typeface="Arial" pitchFamily="34" charset="0"/>
              </a:rPr>
              <a:t>In relation to a database , an entity is a </a:t>
            </a:r>
            <a:r>
              <a:rPr lang="en-US" sz="2800" b="1" dirty="0">
                <a:solidFill>
                  <a:srgbClr val="C00000"/>
                </a:solidFill>
                <a:latin typeface="Arial" pitchFamily="34" charset="0"/>
                <a:cs typeface="Arial" pitchFamily="34" charset="0"/>
              </a:rPr>
              <a:t>person</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place</a:t>
            </a:r>
            <a:r>
              <a:rPr lang="en-US" sz="2800" b="1" dirty="0">
                <a:latin typeface="Arial" pitchFamily="34" charset="0"/>
                <a:cs typeface="Arial" pitchFamily="34" charset="0"/>
              </a:rPr>
              <a:t>, </a:t>
            </a:r>
            <a:r>
              <a:rPr lang="en-US" sz="2400" dirty="0">
                <a:latin typeface="Arial" pitchFamily="34" charset="0"/>
                <a:cs typeface="Arial" pitchFamily="34" charset="0"/>
              </a:rPr>
              <a:t>or</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thing</a:t>
            </a:r>
            <a:r>
              <a:rPr lang="en-US" sz="2400" dirty="0">
                <a:solidFill>
                  <a:srgbClr val="C00000"/>
                </a:solidFill>
                <a:latin typeface="Arial" pitchFamily="34" charset="0"/>
                <a:cs typeface="Arial" pitchFamily="34" charset="0"/>
              </a:rPr>
              <a:t> </a:t>
            </a:r>
            <a:r>
              <a:rPr lang="en-US" sz="2400" dirty="0">
                <a:latin typeface="Arial" pitchFamily="34" charset="0"/>
                <a:cs typeface="Arial" pitchFamily="34" charset="0"/>
              </a:rPr>
              <a:t>about which data can be stored.</a:t>
            </a:r>
          </a:p>
        </p:txBody>
      </p:sp>
      <p:sp>
        <p:nvSpPr>
          <p:cNvPr id="7" name="Rectangle 6"/>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Entity</a:t>
            </a:r>
          </a:p>
        </p:txBody>
      </p:sp>
      <p:sp>
        <p:nvSpPr>
          <p:cNvPr id="4" name="Rectangle 3"/>
          <p:cNvSpPr/>
          <p:nvPr/>
        </p:nvSpPr>
        <p:spPr>
          <a:xfrm>
            <a:off x="335317" y="3615383"/>
            <a:ext cx="11591778" cy="461605"/>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pic>
        <p:nvPicPr>
          <p:cNvPr id="2" name="Picture 1">
            <a:extLst>
              <a:ext uri="{FF2B5EF4-FFF2-40B4-BE49-F238E27FC236}">
                <a16:creationId xmlns:a16="http://schemas.microsoft.com/office/drawing/2014/main" id="{8458C211-ACCB-4127-BCE3-B36C50172A9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345AD753-B768-4573-B40B-D4F361F34E9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15" y="2337756"/>
            <a:ext cx="11375783" cy="430831"/>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a:t>
            </a:r>
            <a:endParaRPr lang="en-IN" sz="3200" b="1" i="1" dirty="0">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16" y="620688"/>
            <a:ext cx="11303784" cy="1502780"/>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21" indent="-285721">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21" indent="-285721">
              <a:lnSpc>
                <a:spcPct val="150000"/>
              </a:lnSpc>
              <a:buFont typeface="Arial" panose="020B0604020202020204" pitchFamily="34" charset="0"/>
              <a:buChar char="•"/>
            </a:pPr>
            <a:r>
              <a:rPr lang="en-US">
                <a:latin typeface="Arial" panose="020B0604020202020204" pitchFamily="34" charset="0"/>
                <a:cs typeface="Arial" panose="020B0604020202020204" pitchFamily="34" charset="0"/>
              </a:rPr>
              <a:t>On the left side of the IN() predicate, the row constructor contains only column references.</a:t>
            </a:r>
          </a:p>
          <a:p>
            <a:pPr marL="285721" indent="-285721">
              <a:lnSpc>
                <a:spcPct val="150000"/>
              </a:lnSpc>
              <a:buFont typeface="Arial" panose="020B0604020202020204" pitchFamily="34" charset="0"/>
              <a:buChar char="•"/>
            </a:pPr>
            <a:r>
              <a:rPr lang="en-US">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36" y="2948054"/>
            <a:ext cx="11284764" cy="337292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6">
                    <a:lumMod val="50000"/>
                  </a:schemeClr>
                </a:solidFill>
              </a:rPr>
              <a:t>IN</a:t>
            </a:r>
            <a:r>
              <a:rPr lang="en-IN" dirty="0">
                <a:solidFill>
                  <a:schemeClr val="accent5">
                    <a:lumMod val="75000"/>
                  </a:schemeClr>
                </a:solidFill>
                <a:cs typeface="Arial" panose="020B0604020202020204" pitchFamily="34" charset="0"/>
              </a:rPr>
              <a:t> </a:t>
            </a:r>
            <a:r>
              <a:rPr lang="en-IN" dirty="0">
                <a:solidFill>
                  <a:schemeClr val="bg1">
                    <a:lumMod val="65000"/>
                  </a:schemeClr>
                </a:solidFill>
              </a:rPr>
              <a:t>(</a:t>
            </a:r>
            <a:r>
              <a:rPr lang="en-IN" dirty="0">
                <a:solidFill>
                  <a:schemeClr val="tx1"/>
                </a:solidFill>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6">
                    <a:lumMod val="50000"/>
                  </a:schemeClr>
                </a:solidFill>
              </a:rPr>
              <a:t>IN</a:t>
            </a:r>
            <a:r>
              <a:rPr lang="en-IN" dirty="0"/>
              <a:t>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6">
                    <a:lumMod val="75000"/>
                  </a:schemeClr>
                </a:solidFill>
                <a:cs typeface="+mn-cs"/>
              </a:rPr>
              <a:t>False</a:t>
            </a:r>
            <a:r>
              <a:rPr lang="en-IN" dirty="0"/>
              <a:t> </a:t>
            </a:r>
            <a:r>
              <a:rPr lang="en-IN" dirty="0">
                <a:solidFill>
                  <a:schemeClr val="accent6">
                    <a:lumMod val="50000"/>
                  </a:schemeClr>
                </a:solidFill>
              </a:rPr>
              <a:t>IN</a:t>
            </a:r>
            <a:r>
              <a:rPr lang="en-IN" dirty="0"/>
              <a:t> </a:t>
            </a:r>
            <a:r>
              <a:rPr lang="en-IN" dirty="0">
                <a:solidFill>
                  <a:schemeClr val="bg1">
                    <a:lumMod val="65000"/>
                  </a:schemeClr>
                </a:solidFill>
              </a:rPr>
              <a:t>(</a:t>
            </a:r>
            <a:r>
              <a:rPr lang="en-IN" dirty="0">
                <a:solidFill>
                  <a:schemeClr val="tx1"/>
                </a:solidFill>
              </a:rPr>
              <a:t>10, 20, 0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6">
                    <a:lumMod val="75000"/>
                  </a:schemeClr>
                </a:solidFill>
                <a:cs typeface="+mn-cs"/>
              </a:rPr>
              <a:t>True</a:t>
            </a:r>
            <a:r>
              <a:rPr lang="en-IN" dirty="0"/>
              <a:t> </a:t>
            </a:r>
            <a:r>
              <a:rPr lang="en-IN" dirty="0">
                <a:solidFill>
                  <a:schemeClr val="accent6">
                    <a:lumMod val="50000"/>
                  </a:schemeClr>
                </a:solidFill>
              </a:rPr>
              <a:t>IN</a:t>
            </a:r>
            <a:r>
              <a:rPr lang="en-IN" dirty="0"/>
              <a:t> </a:t>
            </a:r>
            <a:r>
              <a:rPr lang="en-IN" dirty="0">
                <a:solidFill>
                  <a:schemeClr val="bg1">
                    <a:lumMod val="65000"/>
                  </a:schemeClr>
                </a:solidFill>
              </a:rPr>
              <a:t>(</a:t>
            </a:r>
            <a:r>
              <a:rPr lang="en-IN" dirty="0">
                <a:solidFill>
                  <a:schemeClr val="tx1"/>
                </a:solidFill>
              </a:rPr>
              <a:t>10, 20, 1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10</a:t>
            </a:r>
            <a:r>
              <a:rPr lang="en-IN" dirty="0"/>
              <a:t> </a:t>
            </a:r>
            <a:r>
              <a:rPr lang="en-IN" dirty="0">
                <a:solidFill>
                  <a:schemeClr val="accent6">
                    <a:lumMod val="50000"/>
                  </a:schemeClr>
                </a:solidFill>
              </a:rPr>
              <a:t>IN</a:t>
            </a:r>
            <a:r>
              <a:rPr lang="en-IN" dirty="0"/>
              <a:t>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1</a:t>
            </a:r>
            <a:r>
              <a:rPr lang="en-IN" dirty="0"/>
              <a:t> </a:t>
            </a:r>
            <a:r>
              <a:rPr lang="en-IN" dirty="0">
                <a:solidFill>
                  <a:schemeClr val="accent6">
                    <a:lumMod val="50000"/>
                  </a:schemeClr>
                </a:solidFill>
              </a:rPr>
              <a:t>IN</a:t>
            </a:r>
            <a:r>
              <a:rPr lang="en-IN" dirty="0"/>
              <a:t> </a:t>
            </a:r>
            <a:r>
              <a:rPr lang="en-IN" dirty="0">
                <a:solidFill>
                  <a:schemeClr val="bg1">
                    <a:lumMod val="65000"/>
                  </a:schemeClr>
                </a:solidFill>
              </a:rPr>
              <a:t>(</a:t>
            </a:r>
            <a:r>
              <a:rPr lang="en-IN" dirty="0">
                <a:solidFill>
                  <a:schemeClr val="tx1"/>
                </a:solidFill>
              </a:rPr>
              <a:t>10, 20, </a:t>
            </a:r>
            <a:r>
              <a:rPr lang="en-IN" dirty="0">
                <a:solidFill>
                  <a:schemeClr val="accent6">
                    <a:lumMod val="75000"/>
                  </a:schemeClr>
                </a:solidFill>
                <a:cs typeface="+mn-cs"/>
              </a:rPr>
              <a:t>True</a:t>
            </a:r>
            <a:r>
              <a:rPr lang="en-IN" dirty="0">
                <a:solidFill>
                  <a:schemeClr val="tx1"/>
                </a:solidFill>
              </a:rPr>
              <a:t>, </a:t>
            </a:r>
            <a:r>
              <a:rPr lang="en-IN" dirty="0">
                <a:solidFill>
                  <a:schemeClr val="accent6">
                    <a:lumMod val="75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6">
                    <a:lumMod val="50000"/>
                  </a:schemeClr>
                </a:solidFill>
              </a:rPr>
              <a:t>IN</a:t>
            </a:r>
            <a:r>
              <a:rPr lang="en-IN" dirty="0"/>
              <a:t>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solidFill>
                  <a:srgbClr val="DD4A68"/>
                </a:solidFill>
                <a:cs typeface="+mn-cs"/>
              </a:rPr>
              <a:t>OR</a:t>
            </a:r>
            <a:r>
              <a:rPr lang="en-IN" dirty="0">
                <a:solidFill>
                  <a:schemeClr val="tx1"/>
                </a:solidFill>
              </a:rPr>
              <a:t> </a:t>
            </a:r>
            <a:r>
              <a:rPr lang="en-IN" dirty="0">
                <a:solidFill>
                  <a:schemeClr val="accent6">
                    <a:lumMod val="75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6">
                    <a:lumMod val="50000"/>
                  </a:schemeClr>
                </a:solidFill>
              </a:rPr>
              <a:t>IN</a:t>
            </a:r>
            <a:r>
              <a:rPr lang="en-IN" dirty="0">
                <a:solidFill>
                  <a:schemeClr val="tx1"/>
                </a:solidFill>
              </a:rPr>
              <a:t>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solidFill>
                  <a:srgbClr val="DD4A68"/>
                </a:solidFill>
                <a:cs typeface="+mn-cs"/>
              </a:rPr>
              <a:t>AND</a:t>
            </a:r>
            <a:r>
              <a:rPr lang="en-IN" dirty="0">
                <a:solidFill>
                  <a:schemeClr val="tx1"/>
                </a:solidFill>
              </a:rPr>
              <a:t> </a:t>
            </a:r>
            <a:r>
              <a:rPr lang="en-IN" dirty="0">
                <a:solidFill>
                  <a:schemeClr val="accent6">
                    <a:lumMod val="75000"/>
                  </a:schemeClr>
                </a:solidFill>
                <a:cs typeface="+mn-cs"/>
              </a:rPr>
              <a:t>True</a:t>
            </a:r>
            <a:r>
              <a:rPr lang="en-IN" dirty="0">
                <a:solidFill>
                  <a:schemeClr val="tx1"/>
                </a:solidFill>
              </a:rPr>
              <a:t>;</a:t>
            </a:r>
          </a:p>
        </p:txBody>
      </p:sp>
      <p:pic>
        <p:nvPicPr>
          <p:cNvPr id="4" name="Picture 3">
            <a:extLst>
              <a:ext uri="{FF2B5EF4-FFF2-40B4-BE49-F238E27FC236}">
                <a16:creationId xmlns:a16="http://schemas.microsoft.com/office/drawing/2014/main" id="{E5745292-C6B1-4173-8AE1-51F57D3E9B2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0F15B9A-BDC8-4FB6-A51D-ED4547C25B0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22111172"/>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586030" y="3219664"/>
            <a:ext cx="9018352" cy="369332"/>
          </a:xfrm>
          <a:prstGeom prst="rect">
            <a:avLst/>
          </a:prstGeom>
          <a:noFill/>
        </p:spPr>
        <p:txBody>
          <a:bodyPr wrap="square">
            <a:spAutoFit/>
          </a:bodyPr>
          <a:lstStyle/>
          <a:p>
            <a:r>
              <a:rPr lang="en-US" dirty="0">
                <a:latin typeface="Palatino Linotype" panose="02040502050505030304" pitchFamily="18" charset="0"/>
              </a:rPr>
              <a:t>The BETWEEN operator is a logical operator that allows you to specify a range to test.</a:t>
            </a:r>
            <a:endParaRPr lang="en-IN" dirty="0">
              <a:latin typeface="Palatino Linotype" panose="02040502050505030304" pitchFamily="18" charset="0"/>
            </a:endParaRPr>
          </a:p>
        </p:txBody>
      </p:sp>
      <p:pic>
        <p:nvPicPr>
          <p:cNvPr id="7" name="Picture 6">
            <a:extLst>
              <a:ext uri="{FF2B5EF4-FFF2-40B4-BE49-F238E27FC236}">
                <a16:creationId xmlns:a16="http://schemas.microsoft.com/office/drawing/2014/main" id="{265D3209-9F9E-44DA-B805-4DA7899168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2D5101A-4F4C-4E7F-B123-A61161D8950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pSp>
        <p:nvGrpSpPr>
          <p:cNvPr id="6" name="Group 5">
            <a:extLst>
              <a:ext uri="{FF2B5EF4-FFF2-40B4-BE49-F238E27FC236}">
                <a16:creationId xmlns:a16="http://schemas.microsoft.com/office/drawing/2014/main" id="{7C7714B1-8ED5-4D3F-A3B4-B055C1CB4066}"/>
              </a:ext>
            </a:extLst>
          </p:cNvPr>
          <p:cNvGrpSpPr/>
          <p:nvPr/>
        </p:nvGrpSpPr>
        <p:grpSpPr>
          <a:xfrm>
            <a:off x="844498" y="774092"/>
            <a:ext cx="10539515" cy="1502780"/>
            <a:chOff x="844498" y="423911"/>
            <a:chExt cx="10539515" cy="1502780"/>
          </a:xfrm>
        </p:grpSpPr>
        <p:grpSp>
          <p:nvGrpSpPr>
            <p:cNvPr id="9" name="Group 8">
              <a:extLst>
                <a:ext uri="{FF2B5EF4-FFF2-40B4-BE49-F238E27FC236}">
                  <a16:creationId xmlns:a16="http://schemas.microsoft.com/office/drawing/2014/main" id="{57F11D01-6404-4F2B-8E90-61FB2B09F831}"/>
                </a:ext>
              </a:extLst>
            </p:cNvPr>
            <p:cNvGrpSpPr/>
            <p:nvPr/>
          </p:nvGrpSpPr>
          <p:grpSpPr>
            <a:xfrm>
              <a:off x="844498" y="423911"/>
              <a:ext cx="10539515" cy="1502780"/>
              <a:chOff x="695400" y="1745011"/>
              <a:chExt cx="10539515" cy="1502780"/>
            </a:xfrm>
          </p:grpSpPr>
          <p:grpSp>
            <p:nvGrpSpPr>
              <p:cNvPr id="12" name="Group 11">
                <a:extLst>
                  <a:ext uri="{FF2B5EF4-FFF2-40B4-BE49-F238E27FC236}">
                    <a16:creationId xmlns:a16="http://schemas.microsoft.com/office/drawing/2014/main" id="{B187BFB5-6563-4DAF-AC80-BC2D3B6CBD2F}"/>
                  </a:ext>
                </a:extLst>
              </p:cNvPr>
              <p:cNvGrpSpPr/>
              <p:nvPr/>
            </p:nvGrpSpPr>
            <p:grpSpPr>
              <a:xfrm>
                <a:off x="695400" y="1835990"/>
                <a:ext cx="8952150" cy="1329934"/>
                <a:chOff x="267703" y="1600839"/>
                <a:chExt cx="8952150" cy="1329934"/>
              </a:xfrm>
            </p:grpSpPr>
            <p:grpSp>
              <p:nvGrpSpPr>
                <p:cNvPr id="15" name="Group 14">
                  <a:extLst>
                    <a:ext uri="{FF2B5EF4-FFF2-40B4-BE49-F238E27FC236}">
                      <a16:creationId xmlns:a16="http://schemas.microsoft.com/office/drawing/2014/main" id="{B231AEF1-E1A2-450C-B27F-4FCD1A9F7887}"/>
                    </a:ext>
                  </a:extLst>
                </p:cNvPr>
                <p:cNvGrpSpPr/>
                <p:nvPr/>
              </p:nvGrpSpPr>
              <p:grpSpPr>
                <a:xfrm>
                  <a:off x="1651832" y="1600839"/>
                  <a:ext cx="7568021" cy="1329934"/>
                  <a:chOff x="31591" y="1556792"/>
                  <a:chExt cx="7568021" cy="1329934"/>
                </a:xfrm>
              </p:grpSpPr>
              <p:grpSp>
                <p:nvGrpSpPr>
                  <p:cNvPr id="20" name="Group 19">
                    <a:extLst>
                      <a:ext uri="{FF2B5EF4-FFF2-40B4-BE49-F238E27FC236}">
                        <a16:creationId xmlns:a16="http://schemas.microsoft.com/office/drawing/2014/main" id="{5D393F0B-DD6D-40E9-9BA2-033FF013A42F}"/>
                      </a:ext>
                    </a:extLst>
                  </p:cNvPr>
                  <p:cNvGrpSpPr/>
                  <p:nvPr/>
                </p:nvGrpSpPr>
                <p:grpSpPr>
                  <a:xfrm>
                    <a:off x="669977" y="1556792"/>
                    <a:ext cx="2736304" cy="1329934"/>
                    <a:chOff x="669977" y="1556792"/>
                    <a:chExt cx="2736304" cy="1329934"/>
                  </a:xfrm>
                </p:grpSpPr>
                <p:sp>
                  <p:nvSpPr>
                    <p:cNvPr id="24" name="Rectangle 23">
                      <a:extLst>
                        <a:ext uri="{FF2B5EF4-FFF2-40B4-BE49-F238E27FC236}">
                          <a16:creationId xmlns:a16="http://schemas.microsoft.com/office/drawing/2014/main" id="{1F2AF508-14CB-4B45-B22B-3CA2B06A9DC3}"/>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DEC39D7D-AE0D-4C18-B120-1AE2C10E0226}"/>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A721B31D-ECF5-4A23-B6A1-1CACFBAB94BF}"/>
                        </a:ext>
                      </a:extLst>
                    </p:cNvPr>
                    <p:cNvSpPr txBox="1"/>
                    <p:nvPr/>
                  </p:nvSpPr>
                  <p:spPr>
                    <a:xfrm>
                      <a:off x="689275" y="2178840"/>
                      <a:ext cx="2717006" cy="707886"/>
                    </a:xfrm>
                    <a:prstGeom prst="rect">
                      <a:avLst/>
                    </a:prstGeom>
                    <a:noFill/>
                  </p:spPr>
                  <p:txBody>
                    <a:bodyPr wrap="square">
                      <a:spAutoFit/>
                    </a:bodyPr>
                    <a:lstStyle/>
                    <a:p>
                      <a:pPr algn="ct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AND 3000</a:t>
                      </a:r>
                      <a:endParaRPr lang="en-IN" sz="2000" dirty="0"/>
                    </a:p>
                  </p:txBody>
                </p:sp>
              </p:grpSp>
              <p:sp>
                <p:nvSpPr>
                  <p:cNvPr id="21" name="Arrow: Right 20">
                    <a:extLst>
                      <a:ext uri="{FF2B5EF4-FFF2-40B4-BE49-F238E27FC236}">
                        <a16:creationId xmlns:a16="http://schemas.microsoft.com/office/drawing/2014/main" id="{F1E5A6D8-0CF1-42C9-A31B-0DB7CE59AC16}"/>
                      </a:ext>
                    </a:extLst>
                  </p:cNvPr>
                  <p:cNvSpPr/>
                  <p:nvPr/>
                </p:nvSpPr>
                <p:spPr>
                  <a:xfrm>
                    <a:off x="3509313"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EC1F06E0-EA46-4055-BF92-335B2CE86157}"/>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A80E6031-9335-46B3-A629-41D408FC2FE9}"/>
                      </a:ext>
                    </a:extLst>
                  </p:cNvPr>
                  <p:cNvSpPr/>
                  <p:nvPr/>
                </p:nvSpPr>
                <p:spPr>
                  <a:xfrm>
                    <a:off x="6993206"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Flowchart: Magnetic Disk 15">
                  <a:extLst>
                    <a:ext uri="{FF2B5EF4-FFF2-40B4-BE49-F238E27FC236}">
                      <a16:creationId xmlns:a16="http://schemas.microsoft.com/office/drawing/2014/main" id="{EA115D90-4713-48FA-9254-53F2D108C688}"/>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F5308DBA-7C4A-41E0-9768-7E0CF7F4E281}"/>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85917FA6-FF34-4D5E-AFDB-1878C9F2FF2D}"/>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CF07A0AB-5A41-4761-A29E-3B8ED05309C1}"/>
                    </a:ext>
                  </a:extLst>
                </p:cNvPr>
                <p:cNvSpPr txBox="1"/>
                <p:nvPr/>
              </p:nvSpPr>
              <p:spPr>
                <a:xfrm>
                  <a:off x="5834222" y="2229960"/>
                  <a:ext cx="2689870"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13" name="Oval 12">
                <a:extLst>
                  <a:ext uri="{FF2B5EF4-FFF2-40B4-BE49-F238E27FC236}">
                    <a16:creationId xmlns:a16="http://schemas.microsoft.com/office/drawing/2014/main" id="{9817C88D-6314-4042-B00E-006D44D2B9E6}"/>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A89768D-D75A-4AAD-BE8A-F7E84F94CFE2}"/>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10" name="TextBox 9">
              <a:extLst>
                <a:ext uri="{FF2B5EF4-FFF2-40B4-BE49-F238E27FC236}">
                  <a16:creationId xmlns:a16="http://schemas.microsoft.com/office/drawing/2014/main" id="{172F7984-5FAA-4235-9551-EFFFABB95DB0}"/>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1" name="TextBox 10">
              <a:extLst>
                <a:ext uri="{FF2B5EF4-FFF2-40B4-BE49-F238E27FC236}">
                  <a16:creationId xmlns:a16="http://schemas.microsoft.com/office/drawing/2014/main" id="{7EA908C7-8601-459A-9BED-4A60D28474FD}"/>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091431454"/>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between</a:t>
            </a:r>
            <a:endParaRPr lang="en-IN" sz="3200" b="1" i="1" dirty="0">
              <a:latin typeface="Arial" pitchFamily="34" charset="0"/>
              <a:cs typeface="Arial" pitchFamily="34" charset="0"/>
            </a:endParaRPr>
          </a:p>
        </p:txBody>
      </p:sp>
      <p:sp>
        <p:nvSpPr>
          <p:cNvPr id="7" name="Rectangle 6"/>
          <p:cNvSpPr/>
          <p:nvPr/>
        </p:nvSpPr>
        <p:spPr>
          <a:xfrm>
            <a:off x="370936" y="600593"/>
            <a:ext cx="925133" cy="400058"/>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16" y="1629034"/>
            <a:ext cx="11303784" cy="1892580"/>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21" indent="-285721">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21" indent="-285721">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885" y="3716994"/>
            <a:ext cx="11268166"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18" y="1084979"/>
            <a:ext cx="8639834" cy="369332"/>
          </a:xfrm>
          <a:prstGeom prst="rect">
            <a:avLst/>
          </a:prstGeom>
        </p:spPr>
        <p:txBody>
          <a:bodyPr wrap="square">
            <a:spAutoFit/>
          </a:bodyPr>
          <a:lstStyle/>
          <a:p>
            <a:r>
              <a:rPr lang="en-US" dirty="0">
                <a:solidFill>
                  <a:srgbClr val="0077AA"/>
                </a:solidFill>
                <a:latin typeface="Segoe UI" panose="020B0502040204020203" pitchFamily="34" charset="0"/>
                <a:cs typeface="Segoe UI" panose="020B0502040204020203" pitchFamily="34" charset="0"/>
              </a:rPr>
              <a:t>column | expression BETWEEN start_expression AND 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16" y="4004989"/>
            <a:ext cx="11663777" cy="1623997"/>
            <a:chOff x="335360" y="4005064"/>
            <a:chExt cx="11665296" cy="1624208"/>
          </a:xfrm>
        </p:grpSpPr>
        <p:sp>
          <p:nvSpPr>
            <p:cNvPr id="9" name="Rectangle 8"/>
            <p:cNvSpPr/>
            <p:nvPr/>
          </p:nvSpPr>
          <p:spPr>
            <a:xfrm>
              <a:off x="335360" y="4005064"/>
              <a:ext cx="11665296" cy="16004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21" indent="-285721">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21" indent="-285721">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6">
                      <a:lumMod val="50000"/>
                    </a:schemeClr>
                  </a:solidFill>
                  <a:latin typeface="Liberation Mono"/>
                  <a:cs typeface="Times New Roman" panose="02020603050405020304" pitchFamily="18" charset="0"/>
                </a:rPr>
                <a:t>BETWEEN</a:t>
              </a:r>
              <a:r>
                <a:rPr lang="en-IN" dirty="0">
                  <a:latin typeface="Liberation Mono"/>
                  <a:cs typeface="Arial" panose="020B0604020202020204" pitchFamily="34" charset="0"/>
                </a:rPr>
                <a:t> 1000 </a:t>
              </a:r>
              <a:r>
                <a:rPr lang="en-IN" dirty="0">
                  <a:solidFill>
                    <a:schemeClr val="accent6">
                      <a:lumMod val="50000"/>
                    </a:schemeClr>
                  </a:solidFill>
                  <a:latin typeface="Liberation Mono"/>
                  <a:cs typeface="Times New Roman" panose="02020603050405020304" pitchFamily="18" charset="0"/>
                </a:rPr>
                <a:t>AND</a:t>
              </a:r>
              <a:r>
                <a:rPr lang="en-IN" dirty="0">
                  <a:latin typeface="Liberation Mono"/>
                  <a:cs typeface="Arial" panose="020B0604020202020204" pitchFamily="34" charset="0"/>
                </a:rPr>
                <a:t> </a:t>
              </a:r>
              <a:r>
                <a:rPr lang="en-IN" sz="2400"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6" name="Picture 5">
            <a:extLst>
              <a:ext uri="{FF2B5EF4-FFF2-40B4-BE49-F238E27FC236}">
                <a16:creationId xmlns:a16="http://schemas.microsoft.com/office/drawing/2014/main" id="{98B14D86-EA20-41D0-B60C-A2A4B629A6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0D140C79-5D10-4706-844A-35EA08F3A3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cxnSp>
        <p:nvCxnSpPr>
          <p:cNvPr id="15" name="Straight Connector 14">
            <a:extLst>
              <a:ext uri="{FF2B5EF4-FFF2-40B4-BE49-F238E27FC236}">
                <a16:creationId xmlns:a16="http://schemas.microsoft.com/office/drawing/2014/main" id="{D21D11DB-6C82-433D-A0EB-3DFFEECEEDC2}"/>
              </a:ext>
            </a:extLst>
          </p:cNvPr>
          <p:cNvCxnSpPr/>
          <p:nvPr/>
        </p:nvCxnSpPr>
        <p:spPr>
          <a:xfrm>
            <a:off x="370936" y="5877272"/>
            <a:ext cx="11268166" cy="0"/>
          </a:xfrm>
          <a:prstGeom prst="line">
            <a:avLst/>
          </a:prstGeom>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E32FA6D0-D791-4C0D-BA0C-CDEE0A3823A0}"/>
              </a:ext>
            </a:extLst>
          </p:cNvPr>
          <p:cNvSpPr txBox="1"/>
          <p:nvPr/>
        </p:nvSpPr>
        <p:spPr>
          <a:xfrm>
            <a:off x="311696" y="6021288"/>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(comm,2) &gt; 0.1 </a:t>
            </a:r>
            <a:r>
              <a:rPr lang="en-IN" dirty="0">
                <a:solidFill>
                  <a:srgbClr val="DD4A68"/>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2) &lt; 0.26;</a:t>
            </a:r>
          </a:p>
        </p:txBody>
      </p:sp>
    </p:spTree>
    <p:extLst>
      <p:ext uri="{BB962C8B-B14F-4D97-AF65-F5344CB8AC3E}">
        <p14:creationId xmlns:p14="http://schemas.microsoft.com/office/powerpoint/2010/main" val="2098343511"/>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between</a:t>
            </a:r>
            <a:endParaRPr lang="en-IN" sz="3200" b="1" i="1" dirty="0">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19" y="899757"/>
            <a:ext cx="11303784" cy="369284"/>
          </a:xfrm>
          <a:prstGeom prst="rect">
            <a:avLst/>
          </a:prstGeom>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6">
                    <a:lumMod val="50000"/>
                  </a:schemeClr>
                </a:solidFill>
                <a:latin typeface="Liberation Mono"/>
                <a:cs typeface="Times New Roman" panose="02020603050405020304" pitchFamily="18" charset="0"/>
              </a:rPr>
              <a:t>BETWEEN</a:t>
            </a:r>
            <a:r>
              <a:rPr lang="en-IN" dirty="0">
                <a:latin typeface="Liberation Mono"/>
                <a:cs typeface="Arial" panose="020B0604020202020204" pitchFamily="34" charset="0"/>
              </a:rPr>
              <a:t> 1000 </a:t>
            </a:r>
            <a:r>
              <a:rPr lang="en-IN" dirty="0">
                <a:solidFill>
                  <a:schemeClr val="accent6">
                    <a:lumMod val="50000"/>
                  </a:schemeClr>
                </a:solidFill>
                <a:latin typeface="Liberation Mono"/>
                <a:cs typeface="Times New Roman" panose="02020603050405020304" pitchFamily="18" charset="0"/>
              </a:rPr>
              <a:t>AND</a:t>
            </a:r>
            <a:r>
              <a:rPr lang="en-IN" dirty="0">
                <a:latin typeface="Liberation Mono"/>
                <a:cs typeface="Arial" panose="020B0604020202020204" pitchFamily="34" charset="0"/>
              </a:rPr>
              <a:t> 3000;</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35" y="1635281"/>
            <a:ext cx="8638875" cy="3953678"/>
          </a:xfrm>
          <a:prstGeom prst="rect">
            <a:avLst/>
          </a:prstGeom>
        </p:spPr>
      </p:pic>
      <p:pic>
        <p:nvPicPr>
          <p:cNvPr id="2" name="Picture 1">
            <a:extLst>
              <a:ext uri="{FF2B5EF4-FFF2-40B4-BE49-F238E27FC236}">
                <a16:creationId xmlns:a16="http://schemas.microsoft.com/office/drawing/2014/main" id="{C60EB86F-34FA-412D-ADF6-819F9CED817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3A9FE837-AB2F-4A9B-81D6-0D339BF3D85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24767223"/>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894859" y="3212049"/>
            <a:ext cx="10400694" cy="369332"/>
          </a:xfrm>
          <a:prstGeom prst="rect">
            <a:avLst/>
          </a:prstGeom>
          <a:noFill/>
        </p:spPr>
        <p:txBody>
          <a:bodyPr wrap="square">
            <a:spAutoFit/>
          </a:bodyPr>
          <a:lstStyle/>
          <a:p>
            <a:r>
              <a:rPr lang="en-US" dirty="0">
                <a:latin typeface="Palatino Linotype" panose="02040502050505030304" pitchFamily="18" charset="0"/>
              </a:rPr>
              <a:t>The LIKE operator is a logical operator that tests whether a string contains a specified pattern or not.</a:t>
            </a:r>
            <a:endParaRPr lang="en-IN" dirty="0">
              <a:latin typeface="Palatino Linotype" panose="02040502050505030304" pitchFamily="18" charset="0"/>
            </a:endParaRPr>
          </a:p>
        </p:txBody>
      </p:sp>
      <p:pic>
        <p:nvPicPr>
          <p:cNvPr id="11" name="Picture 10">
            <a:extLst>
              <a:ext uri="{FF2B5EF4-FFF2-40B4-BE49-F238E27FC236}">
                <a16:creationId xmlns:a16="http://schemas.microsoft.com/office/drawing/2014/main" id="{2DE4B87D-3CC5-4DC8-AA79-11CDF75A583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402C1A98-0064-4A65-B19B-5AA8B43571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pSp>
        <p:nvGrpSpPr>
          <p:cNvPr id="6" name="Group 5">
            <a:extLst>
              <a:ext uri="{FF2B5EF4-FFF2-40B4-BE49-F238E27FC236}">
                <a16:creationId xmlns:a16="http://schemas.microsoft.com/office/drawing/2014/main" id="{3A391900-C3E6-4A71-85CC-77617B03DCDF}"/>
              </a:ext>
            </a:extLst>
          </p:cNvPr>
          <p:cNvGrpSpPr/>
          <p:nvPr/>
        </p:nvGrpSpPr>
        <p:grpSpPr>
          <a:xfrm>
            <a:off x="844498" y="774092"/>
            <a:ext cx="10539515" cy="1502780"/>
            <a:chOff x="844498" y="423911"/>
            <a:chExt cx="10539515" cy="1502780"/>
          </a:xfrm>
        </p:grpSpPr>
        <p:grpSp>
          <p:nvGrpSpPr>
            <p:cNvPr id="7" name="Group 6">
              <a:extLst>
                <a:ext uri="{FF2B5EF4-FFF2-40B4-BE49-F238E27FC236}">
                  <a16:creationId xmlns:a16="http://schemas.microsoft.com/office/drawing/2014/main" id="{35C0FA3B-9CC5-4996-801C-72A47525E435}"/>
                </a:ext>
              </a:extLst>
            </p:cNvPr>
            <p:cNvGrpSpPr/>
            <p:nvPr/>
          </p:nvGrpSpPr>
          <p:grpSpPr>
            <a:xfrm>
              <a:off x="844498" y="423911"/>
              <a:ext cx="10539515" cy="1502780"/>
              <a:chOff x="695400" y="1745011"/>
              <a:chExt cx="10539515" cy="1502780"/>
            </a:xfrm>
          </p:grpSpPr>
          <p:grpSp>
            <p:nvGrpSpPr>
              <p:cNvPr id="10" name="Group 9">
                <a:extLst>
                  <a:ext uri="{FF2B5EF4-FFF2-40B4-BE49-F238E27FC236}">
                    <a16:creationId xmlns:a16="http://schemas.microsoft.com/office/drawing/2014/main" id="{B7DAAFFE-0C61-4B7B-A0EB-6A9357601613}"/>
                  </a:ext>
                </a:extLst>
              </p:cNvPr>
              <p:cNvGrpSpPr/>
              <p:nvPr/>
            </p:nvGrpSpPr>
            <p:grpSpPr>
              <a:xfrm>
                <a:off x="695400" y="1835990"/>
                <a:ext cx="8952150" cy="1304978"/>
                <a:chOff x="267703" y="1600839"/>
                <a:chExt cx="8952150" cy="1304978"/>
              </a:xfrm>
            </p:grpSpPr>
            <p:grpSp>
              <p:nvGrpSpPr>
                <p:cNvPr id="15" name="Group 14">
                  <a:extLst>
                    <a:ext uri="{FF2B5EF4-FFF2-40B4-BE49-F238E27FC236}">
                      <a16:creationId xmlns:a16="http://schemas.microsoft.com/office/drawing/2014/main" id="{A6BBBC43-D74D-47F0-8778-FDFCCBF7363A}"/>
                    </a:ext>
                  </a:extLst>
                </p:cNvPr>
                <p:cNvGrpSpPr/>
                <p:nvPr/>
              </p:nvGrpSpPr>
              <p:grpSpPr>
                <a:xfrm>
                  <a:off x="1651832" y="1600839"/>
                  <a:ext cx="7568021" cy="1296144"/>
                  <a:chOff x="31591" y="1556792"/>
                  <a:chExt cx="7568021" cy="1296144"/>
                </a:xfrm>
              </p:grpSpPr>
              <p:grpSp>
                <p:nvGrpSpPr>
                  <p:cNvPr id="20" name="Group 19">
                    <a:extLst>
                      <a:ext uri="{FF2B5EF4-FFF2-40B4-BE49-F238E27FC236}">
                        <a16:creationId xmlns:a16="http://schemas.microsoft.com/office/drawing/2014/main" id="{491CEC46-D8DD-44B3-A607-82BEE69CC6F4}"/>
                      </a:ext>
                    </a:extLst>
                  </p:cNvPr>
                  <p:cNvGrpSpPr/>
                  <p:nvPr/>
                </p:nvGrpSpPr>
                <p:grpSpPr>
                  <a:xfrm>
                    <a:off x="669977" y="1556792"/>
                    <a:ext cx="2736304" cy="1296144"/>
                    <a:chOff x="669977" y="1556792"/>
                    <a:chExt cx="2736304" cy="1296144"/>
                  </a:xfrm>
                </p:grpSpPr>
                <p:sp>
                  <p:nvSpPr>
                    <p:cNvPr id="24" name="Rectangle 23">
                      <a:extLst>
                        <a:ext uri="{FF2B5EF4-FFF2-40B4-BE49-F238E27FC236}">
                          <a16:creationId xmlns:a16="http://schemas.microsoft.com/office/drawing/2014/main" id="{41326848-9F35-46C0-B119-679F201F7A54}"/>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08AB50D3-FF23-499D-8E4D-7F42DDF29DD8}"/>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1F57FE61-6A3C-4F24-8FDC-2E684D5D4782}"/>
                        </a:ext>
                      </a:extLst>
                    </p:cNvPr>
                    <p:cNvSpPr txBox="1"/>
                    <p:nvPr/>
                  </p:nvSpPr>
                  <p:spPr>
                    <a:xfrm>
                      <a:off x="690121" y="2166646"/>
                      <a:ext cx="2716160" cy="400110"/>
                    </a:xfrm>
                    <a:prstGeom prst="rect">
                      <a:avLst/>
                    </a:prstGeom>
                    <a:noFill/>
                  </p:spPr>
                  <p:txBody>
                    <a:bodyPr wrap="square">
                      <a:spAutoFit/>
                    </a:bodyPr>
                    <a:lstStyle/>
                    <a:p>
                      <a:pPr algn="ct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21" name="Arrow: Right 20">
                    <a:extLst>
                      <a:ext uri="{FF2B5EF4-FFF2-40B4-BE49-F238E27FC236}">
                        <a16:creationId xmlns:a16="http://schemas.microsoft.com/office/drawing/2014/main" id="{8EE5F3E6-2A33-425D-90D1-38AC90F82022}"/>
                      </a:ext>
                    </a:extLst>
                  </p:cNvPr>
                  <p:cNvSpPr/>
                  <p:nvPr/>
                </p:nvSpPr>
                <p:spPr>
                  <a:xfrm>
                    <a:off x="3509313"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35B50254-C23E-4896-945C-4C1C2E15CF03}"/>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088EB37A-55C9-41B0-8478-F9523309068D}"/>
                      </a:ext>
                    </a:extLst>
                  </p:cNvPr>
                  <p:cNvSpPr/>
                  <p:nvPr/>
                </p:nvSpPr>
                <p:spPr>
                  <a:xfrm>
                    <a:off x="6993206"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Flowchart: Magnetic Disk 15">
                  <a:extLst>
                    <a:ext uri="{FF2B5EF4-FFF2-40B4-BE49-F238E27FC236}">
                      <a16:creationId xmlns:a16="http://schemas.microsoft.com/office/drawing/2014/main" id="{EC6335F2-1C37-4754-8892-755D3875D7C5}"/>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0275715B-4CD2-4C7C-ADE2-E1A2795DB3CD}"/>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C7FDB3E3-CB29-438F-8D54-AC8204FA4CFA}"/>
                    </a:ext>
                  </a:extLst>
                </p:cNvPr>
                <p:cNvSpPr txBox="1"/>
                <p:nvPr/>
              </p:nvSpPr>
              <p:spPr>
                <a:xfrm>
                  <a:off x="5841761"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AB973C2D-74A4-4F42-A5E8-B4AF814B9FFB}"/>
                    </a:ext>
                  </a:extLst>
                </p:cNvPr>
                <p:cNvSpPr txBox="1"/>
                <p:nvPr/>
              </p:nvSpPr>
              <p:spPr>
                <a:xfrm>
                  <a:off x="5841762" y="2229960"/>
                  <a:ext cx="2687099"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13" name="Oval 12">
                <a:extLst>
                  <a:ext uri="{FF2B5EF4-FFF2-40B4-BE49-F238E27FC236}">
                    <a16:creationId xmlns:a16="http://schemas.microsoft.com/office/drawing/2014/main" id="{F33EB25C-E6DB-4652-91B7-AD20463D97DB}"/>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769BE8A4-13C5-4E12-95B5-35B668EA7CE3}"/>
                  </a:ext>
                </a:extLst>
              </p:cNvPr>
              <p:cNvSpPr txBox="1"/>
              <p:nvPr/>
            </p:nvSpPr>
            <p:spPr>
              <a:xfrm>
                <a:off x="9814275"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8" name="TextBox 7">
              <a:extLst>
                <a:ext uri="{FF2B5EF4-FFF2-40B4-BE49-F238E27FC236}">
                  <a16:creationId xmlns:a16="http://schemas.microsoft.com/office/drawing/2014/main" id="{89E2C58A-A648-44B8-ABBF-0B5DC614F6DB}"/>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9" name="TextBox 8">
              <a:extLst>
                <a:ext uri="{FF2B5EF4-FFF2-40B4-BE49-F238E27FC236}">
                  <a16:creationId xmlns:a16="http://schemas.microsoft.com/office/drawing/2014/main" id="{7659FB29-EE72-41E1-A022-86E51BA1FF66}"/>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587771697"/>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Like - </a:t>
            </a:r>
            <a:r>
              <a:rPr lang="en-IN" sz="3200" b="1" i="1" dirty="0">
                <a:latin typeface="Arial" pitchFamily="34" charset="0"/>
                <a:cs typeface="Arial" pitchFamily="34" charset="0"/>
              </a:rPr>
              <a:t>String Comparison Functions</a:t>
            </a:r>
          </a:p>
        </p:txBody>
      </p:sp>
      <p:sp>
        <p:nvSpPr>
          <p:cNvPr id="7" name="Rectangle 6"/>
          <p:cNvSpPr/>
          <p:nvPr/>
        </p:nvSpPr>
        <p:spPr>
          <a:xfrm>
            <a:off x="370936" y="600593"/>
            <a:ext cx="925133" cy="400058"/>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16" y="1773032"/>
            <a:ext cx="11303784" cy="13848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21" indent="-285721">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21" indent="-285721">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16" y="3572997"/>
            <a:ext cx="11303784" cy="141558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885" y="3357001"/>
            <a:ext cx="1126816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36" y="5228966"/>
            <a:ext cx="11268166"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18" y="1084979"/>
            <a:ext cx="8639834" cy="369332"/>
          </a:xfrm>
          <a:prstGeom prst="rect">
            <a:avLst/>
          </a:prstGeom>
        </p:spPr>
        <p:txBody>
          <a:bodyPr wrap="square">
            <a:spAutoFit/>
          </a:bodyPr>
          <a:lstStyle/>
          <a:p>
            <a:r>
              <a:rPr lang="en-US" dirty="0">
                <a:solidFill>
                  <a:srgbClr val="0077AA"/>
                </a:solidFill>
                <a:latin typeface="Segoe UI" panose="020B0502040204020203" pitchFamily="34" charset="0"/>
                <a:cs typeface="Segoe UI" panose="020B0502040204020203" pitchFamily="34" charset="0"/>
              </a:rPr>
              <a:t>column | expression LIKE pattern [ESCAPE escape_character]</a:t>
            </a:r>
          </a:p>
        </p:txBody>
      </p:sp>
      <p:pic>
        <p:nvPicPr>
          <p:cNvPr id="4" name="Picture 3">
            <a:extLst>
              <a:ext uri="{FF2B5EF4-FFF2-40B4-BE49-F238E27FC236}">
                <a16:creationId xmlns:a16="http://schemas.microsoft.com/office/drawing/2014/main" id="{0A06CE6B-2C63-48CD-B830-E9D4B2D6E69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E9D5ACCD-688B-4B2A-BA2C-6B35698D6A6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71535523"/>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like</a:t>
            </a:r>
            <a:endParaRPr lang="en-IN" sz="3200" b="1" i="1" dirty="0">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19" y="827759"/>
            <a:ext cx="11303784" cy="369284"/>
          </a:xfrm>
          <a:prstGeom prst="rect">
            <a:avLst/>
          </a:prstGeom>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chemeClr val="accent6">
                    <a:lumMod val="50000"/>
                  </a:schemeClr>
                </a:solidFill>
                <a:latin typeface="Liberation Mono"/>
                <a:cs typeface="Times New Roman" panose="02020603050405020304" pitchFamily="18" charset="0"/>
              </a:rPr>
              <a:t>LIKE</a:t>
            </a:r>
            <a:r>
              <a:rPr lang="en-IN" dirty="0">
                <a:latin typeface="Liberation Mono"/>
                <a:cs typeface="Arial" panose="020B0604020202020204" pitchFamily="34" charset="0"/>
              </a:rPr>
              <a:t> 'a%';</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18" y="1540339"/>
            <a:ext cx="8638875" cy="1888661"/>
          </a:xfrm>
          <a:prstGeom prst="rect">
            <a:avLst/>
          </a:prstGeom>
        </p:spPr>
      </p:pic>
      <p:pic>
        <p:nvPicPr>
          <p:cNvPr id="2" name="Picture 1">
            <a:extLst>
              <a:ext uri="{FF2B5EF4-FFF2-40B4-BE49-F238E27FC236}">
                <a16:creationId xmlns:a16="http://schemas.microsoft.com/office/drawing/2014/main" id="{BA21519A-A549-41E1-A47E-3778C12B31E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99545D24-8B6D-4576-8D77-CBD88FA5F40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66780829"/>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15" y="693053"/>
            <a:ext cx="11375783" cy="430831"/>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like</a:t>
            </a:r>
            <a:endParaRPr lang="en-IN" sz="3200" b="1" i="1" dirty="0">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36" y="1303350"/>
            <a:ext cx="11284764" cy="337292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6">
                    <a:lumMod val="50000"/>
                  </a:schemeClr>
                </a:solidFill>
              </a:rPr>
              <a:t>LIKE</a:t>
            </a:r>
            <a:r>
              <a:rPr lang="en-IN" dirty="0">
                <a:solidFill>
                  <a:schemeClr val="tx1"/>
                </a:solidFill>
              </a:rPr>
              <a:t> 's%';</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'saleel' </a:t>
            </a:r>
            <a:r>
              <a:rPr lang="en-IN" dirty="0">
                <a:solidFill>
                  <a:schemeClr val="accent6">
                    <a:lumMod val="50000"/>
                  </a:schemeClr>
                </a:solidFill>
              </a:rPr>
              <a:t>LIKE</a:t>
            </a:r>
            <a:r>
              <a:rPr lang="en-IN" dirty="0">
                <a:solidFill>
                  <a:schemeClr val="tx1"/>
                </a:solidFill>
              </a:rPr>
              <a:t> 's%';</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6">
                    <a:lumMod val="75000"/>
                  </a:schemeClr>
                </a:solidFill>
                <a:cs typeface="+mn-cs"/>
              </a:rPr>
              <a:t>True</a:t>
            </a:r>
            <a:r>
              <a:rPr lang="en-IN" dirty="0">
                <a:solidFill>
                  <a:schemeClr val="tx1"/>
                </a:solidFill>
              </a:rPr>
              <a:t> </a:t>
            </a:r>
            <a:r>
              <a:rPr lang="en-IN" dirty="0">
                <a:solidFill>
                  <a:schemeClr val="accent6">
                    <a:lumMod val="50000"/>
                  </a:schemeClr>
                </a:solidFill>
              </a:rPr>
              <a:t>LIKE</a:t>
            </a:r>
            <a:r>
              <a:rPr lang="en-IN" dirty="0">
                <a:solidFill>
                  <a:schemeClr val="tx1"/>
                </a:solidFill>
              </a:rPr>
              <a:t> '1';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6">
                    <a:lumMod val="75000"/>
                  </a:schemeClr>
                </a:solidFill>
                <a:cs typeface="+mn-cs"/>
              </a:rPr>
              <a:t>True</a:t>
            </a:r>
            <a:r>
              <a:rPr lang="en-IN" dirty="0">
                <a:solidFill>
                  <a:schemeClr val="tx1"/>
                </a:solidFill>
              </a:rPr>
              <a:t> </a:t>
            </a:r>
            <a:r>
              <a:rPr lang="en-IN" dirty="0">
                <a:solidFill>
                  <a:schemeClr val="accent6">
                    <a:lumMod val="50000"/>
                  </a:schemeClr>
                </a:solidFill>
              </a:rPr>
              <a:t>LIKE</a:t>
            </a:r>
            <a:r>
              <a:rPr lang="en-IN" dirty="0">
                <a:solidFill>
                  <a:schemeClr val="tx1"/>
                </a:solidFill>
              </a:rPr>
              <a:t> '1%';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6">
                    <a:lumMod val="75000"/>
                  </a:schemeClr>
                </a:solidFill>
                <a:cs typeface="+mn-cs"/>
              </a:rPr>
              <a:t>True</a:t>
            </a:r>
            <a:r>
              <a:rPr lang="en-IN" dirty="0">
                <a:solidFill>
                  <a:schemeClr val="tx1"/>
                </a:solidFill>
              </a:rPr>
              <a:t> </a:t>
            </a:r>
            <a:r>
              <a:rPr lang="en-IN" dirty="0">
                <a:solidFill>
                  <a:schemeClr val="accent6">
                    <a:lumMod val="50000"/>
                  </a:schemeClr>
                </a:solidFill>
              </a:rPr>
              <a:t>LIKE</a:t>
            </a:r>
            <a:r>
              <a:rPr lang="en-IN" dirty="0">
                <a:solidFill>
                  <a:schemeClr val="tx1"/>
                </a:solidFill>
              </a:rPr>
              <a:t> 001;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6">
                    <a:lumMod val="75000"/>
                  </a:schemeClr>
                </a:solidFill>
                <a:cs typeface="+mn-cs"/>
              </a:rPr>
              <a:t>True</a:t>
            </a:r>
            <a:r>
              <a:rPr lang="en-IN" dirty="0">
                <a:solidFill>
                  <a:schemeClr val="tx1"/>
                </a:solidFill>
              </a:rPr>
              <a:t> </a:t>
            </a:r>
            <a:r>
              <a:rPr lang="en-IN" dirty="0">
                <a:solidFill>
                  <a:schemeClr val="accent6">
                    <a:lumMod val="50000"/>
                  </a:schemeClr>
                </a:solidFill>
              </a:rPr>
              <a:t>LIKE</a:t>
            </a:r>
            <a:r>
              <a:rPr lang="en-IN" dirty="0">
                <a:solidFill>
                  <a:schemeClr val="tx1"/>
                </a:solidFill>
              </a:rPr>
              <a:t> 100;</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6">
                    <a:lumMod val="75000"/>
                  </a:schemeClr>
                </a:solidFill>
                <a:cs typeface="+mn-cs"/>
              </a:rPr>
              <a:t>False</a:t>
            </a:r>
            <a:r>
              <a:rPr lang="en-US" dirty="0">
                <a:solidFill>
                  <a:schemeClr val="tx1"/>
                </a:solidFill>
              </a:rPr>
              <a:t> </a:t>
            </a:r>
            <a:r>
              <a:rPr lang="en-IN" dirty="0">
                <a:solidFill>
                  <a:schemeClr val="accent6">
                    <a:lumMod val="50000"/>
                  </a:schemeClr>
                </a:solidFill>
              </a:rPr>
              <a:t>LIKE</a:t>
            </a:r>
            <a:r>
              <a:rPr lang="en-US" dirty="0">
                <a:solidFill>
                  <a:schemeClr val="tx1"/>
                </a:solidFill>
              </a:rPr>
              <a:t> 100 </a:t>
            </a:r>
            <a:r>
              <a:rPr lang="en-US" dirty="0">
                <a:solidFill>
                  <a:srgbClr val="DD4A68"/>
                </a:solidFill>
                <a:cs typeface="+mn-cs"/>
              </a:rPr>
              <a:t>OR</a:t>
            </a:r>
            <a:r>
              <a:rPr lang="en-US" dirty="0">
                <a:solidFill>
                  <a:schemeClr val="tx1"/>
                </a:solidFill>
              </a:rPr>
              <a:t> 0;</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6">
                    <a:lumMod val="75000"/>
                  </a:schemeClr>
                </a:solidFill>
                <a:cs typeface="+mn-cs"/>
              </a:rPr>
              <a:t>False</a:t>
            </a:r>
            <a:r>
              <a:rPr lang="en-US" dirty="0">
                <a:solidFill>
                  <a:schemeClr val="tx1"/>
                </a:solidFill>
              </a:rPr>
              <a:t> </a:t>
            </a:r>
            <a:r>
              <a:rPr lang="en-IN" dirty="0">
                <a:solidFill>
                  <a:schemeClr val="accent6">
                    <a:lumMod val="50000"/>
                  </a:schemeClr>
                </a:solidFill>
              </a:rPr>
              <a:t>LIKE</a:t>
            </a:r>
            <a:r>
              <a:rPr lang="en-US" dirty="0">
                <a:solidFill>
                  <a:schemeClr val="tx1"/>
                </a:solidFill>
              </a:rPr>
              <a:t> 0 </a:t>
            </a:r>
            <a:r>
              <a:rPr lang="en-US" dirty="0">
                <a:solidFill>
                  <a:srgbClr val="DD4A68"/>
                </a:solidFill>
                <a:cs typeface="+mn-cs"/>
              </a:rPr>
              <a:t>AND</a:t>
            </a:r>
            <a:r>
              <a:rPr lang="en-US" dirty="0">
                <a:solidFill>
                  <a:schemeClr val="tx1"/>
                </a:solidFill>
              </a:rPr>
              <a:t> 1;</a:t>
            </a:r>
            <a:endParaRPr lang="en-IN" dirty="0">
              <a:solidFill>
                <a:schemeClr val="tx1"/>
              </a:solidFill>
            </a:endParaRPr>
          </a:p>
        </p:txBody>
      </p:sp>
      <p:pic>
        <p:nvPicPr>
          <p:cNvPr id="4" name="Picture 3">
            <a:extLst>
              <a:ext uri="{FF2B5EF4-FFF2-40B4-BE49-F238E27FC236}">
                <a16:creationId xmlns:a16="http://schemas.microsoft.com/office/drawing/2014/main" id="{0AFCC136-6B40-494F-ABEA-35B431BE99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99B16FF7-FE84-4290-A7BC-FB9F187690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14291489"/>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110028" y="24166"/>
            <a:ext cx="4080386" cy="312011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182"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5256" y="3172906"/>
            <a:ext cx="3452035" cy="369332"/>
          </a:xfrm>
          <a:prstGeom prst="rect">
            <a:avLst/>
          </a:prstGeom>
          <a:solidFill>
            <a:schemeClr val="bg1"/>
          </a:solidFill>
        </p:spPr>
        <p:txBody>
          <a:bodyPr wrap="none">
            <a:spAutoFit/>
          </a:bodyPr>
          <a:lstStyle/>
          <a:p>
            <a:r>
              <a:rPr lang="en-IN" dirty="0">
                <a:solidFill>
                  <a:schemeClr val="tx1">
                    <a:lumMod val="85000"/>
                    <a:lumOff val="15000"/>
                  </a:schemeClr>
                </a:solidFill>
                <a:latin typeface="Palatino Linotype" panose="02040502050505030304" pitchFamily="18" charset="0"/>
                <a:cs typeface="Arial" panose="020B0604020202020204" pitchFamily="34" charset="0"/>
              </a:rPr>
              <a:t>LIMIT is applied after HAVING</a:t>
            </a:r>
          </a:p>
        </p:txBody>
      </p:sp>
      <p:sp>
        <p:nvSpPr>
          <p:cNvPr id="4" name="Rectangle 3"/>
          <p:cNvSpPr/>
          <p:nvPr/>
        </p:nvSpPr>
        <p:spPr>
          <a:xfrm>
            <a:off x="336751" y="3501008"/>
            <a:ext cx="11453454" cy="1292662"/>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7" name="Rectangle 6">
            <a:extLst>
              <a:ext uri="{FF2B5EF4-FFF2-40B4-BE49-F238E27FC236}">
                <a16:creationId xmlns:a16="http://schemas.microsoft.com/office/drawing/2014/main" id="{2E454597-A651-42AF-8678-AE908B19845B}"/>
              </a:ext>
            </a:extLst>
          </p:cNvPr>
          <p:cNvSpPr/>
          <p:nvPr/>
        </p:nvSpPr>
        <p:spPr>
          <a:xfrm>
            <a:off x="368479" y="5016486"/>
            <a:ext cx="11453454" cy="113877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Limit value are not to be given within </a:t>
            </a:r>
            <a:r>
              <a:rPr lang="en-IN" b="1"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LIMIT takes one or two numeric arguments, which must both be nonnegative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8582" y="4944478"/>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4371" y="6312630"/>
            <a:ext cx="11089232" cy="0"/>
          </a:xfrm>
          <a:prstGeom prst="line">
            <a:avLst/>
          </a:prstGeom>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49CC2264-AF6D-44A4-9502-A9EC0531925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CD391E5B-89E3-473F-B219-3016030C3D2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39717201"/>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4971" y="589412"/>
            <a:ext cx="11451963" cy="880369"/>
          </a:xfrm>
          <a:prstGeom prst="rect">
            <a:avLst/>
          </a:prstGeom>
        </p:spPr>
        <p:txBody>
          <a:bodyPr wrap="square">
            <a:spAutoFit/>
          </a:bodyPr>
          <a:lstStyle/>
          <a:p>
            <a:pPr>
              <a:lnSpc>
                <a:spcPct val="150000"/>
              </a:lnSpc>
            </a:pPr>
            <a:r>
              <a:rPr lang="en-US" dirty="0">
                <a:solidFill>
                  <a:srgbClr val="0077AA"/>
                </a:solidFill>
                <a:latin typeface="Segoe UI" panose="020B0502040204020203" pitchFamily="34" charset="0"/>
                <a:cs typeface="Segoe UI" panose="020B0502040204020203" pitchFamily="34" charset="0"/>
              </a:rPr>
              <a:t>SELECT </a:t>
            </a:r>
            <a:r>
              <a:rPr lang="en-US" b="1" i="1" dirty="0">
                <a:solidFill>
                  <a:srgbClr val="0077AA"/>
                </a:solidFill>
                <a:latin typeface="Segoe UI" panose="020B0502040204020203" pitchFamily="34" charset="0"/>
                <a:cs typeface="Segoe UI" panose="020B0502040204020203" pitchFamily="34" charset="0"/>
              </a:rPr>
              <a:t>A</a:t>
            </a:r>
            <a:r>
              <a:rPr lang="en-US" baseline="-25000" dirty="0">
                <a:solidFill>
                  <a:srgbClr val="0077AA"/>
                </a:solidFill>
                <a:latin typeface="Segoe UI" panose="020B0502040204020203" pitchFamily="34" charset="0"/>
                <a:cs typeface="Segoe UI" panose="020B0502040204020203" pitchFamily="34" charset="0"/>
              </a:rPr>
              <a:t>1</a:t>
            </a:r>
            <a:r>
              <a:rPr lang="en-US" dirty="0">
                <a:solidFill>
                  <a:srgbClr val="0077AA"/>
                </a:solidFill>
                <a:latin typeface="Segoe UI" panose="020B0502040204020203" pitchFamily="34" charset="0"/>
                <a:cs typeface="Segoe UI" panose="020B0502040204020203" pitchFamily="34" charset="0"/>
              </a:rPr>
              <a:t>, </a:t>
            </a:r>
            <a:r>
              <a:rPr lang="en-US" b="1" i="1" dirty="0">
                <a:solidFill>
                  <a:srgbClr val="0077AA"/>
                </a:solidFill>
                <a:latin typeface="Segoe UI" panose="020B0502040204020203" pitchFamily="34" charset="0"/>
                <a:cs typeface="Segoe UI" panose="020B0502040204020203" pitchFamily="34" charset="0"/>
              </a:rPr>
              <a:t>A</a:t>
            </a:r>
            <a:r>
              <a:rPr lang="en-US" baseline="-25000" dirty="0">
                <a:solidFill>
                  <a:srgbClr val="0077AA"/>
                </a:solidFill>
                <a:latin typeface="Segoe UI" panose="020B0502040204020203" pitchFamily="34" charset="0"/>
                <a:cs typeface="Segoe UI" panose="020B0502040204020203" pitchFamily="34" charset="0"/>
              </a:rPr>
              <a:t>2</a:t>
            </a:r>
            <a:r>
              <a:rPr lang="en-US" dirty="0">
                <a:solidFill>
                  <a:srgbClr val="0077AA"/>
                </a:solidFill>
                <a:latin typeface="Segoe UI" panose="020B0502040204020203" pitchFamily="34" charset="0"/>
                <a:cs typeface="Segoe UI" panose="020B0502040204020203" pitchFamily="34" charset="0"/>
              </a:rPr>
              <a:t>, </a:t>
            </a:r>
            <a:r>
              <a:rPr lang="en-US" b="1" i="1" dirty="0">
                <a:solidFill>
                  <a:srgbClr val="0077AA"/>
                </a:solidFill>
                <a:latin typeface="Segoe UI" panose="020B0502040204020203" pitchFamily="34" charset="0"/>
                <a:cs typeface="Segoe UI" panose="020B0502040204020203" pitchFamily="34" charset="0"/>
              </a:rPr>
              <a:t>A</a:t>
            </a:r>
            <a:r>
              <a:rPr lang="en-US" baseline="-25000" dirty="0">
                <a:solidFill>
                  <a:srgbClr val="0077AA"/>
                </a:solidFill>
                <a:latin typeface="Segoe UI" panose="020B0502040204020203" pitchFamily="34" charset="0"/>
                <a:cs typeface="Segoe UI" panose="020B0502040204020203" pitchFamily="34" charset="0"/>
              </a:rPr>
              <a:t>3</a:t>
            </a:r>
            <a:r>
              <a:rPr lang="en-US" dirty="0">
                <a:solidFill>
                  <a:srgbClr val="0077AA"/>
                </a:solidFill>
                <a:latin typeface="Segoe UI" panose="020B0502040204020203" pitchFamily="34" charset="0"/>
                <a:cs typeface="Segoe UI" panose="020B0502040204020203" pitchFamily="34" charset="0"/>
              </a:rPr>
              <a:t>, . . . FROM </a:t>
            </a:r>
            <a:r>
              <a:rPr lang="en-US" b="1" i="1" dirty="0">
                <a:solidFill>
                  <a:srgbClr val="0077AA"/>
                </a:solidFill>
                <a:latin typeface="Segoe UI" panose="020B0502040204020203" pitchFamily="34" charset="0"/>
                <a:cs typeface="Segoe UI" panose="020B0502040204020203" pitchFamily="34" charset="0"/>
              </a:rPr>
              <a:t>r</a:t>
            </a:r>
          </a:p>
          <a:p>
            <a:pPr>
              <a:lnSpc>
                <a:spcPct val="150000"/>
              </a:lnSpc>
            </a:pPr>
            <a:r>
              <a:rPr lang="en-US" dirty="0">
                <a:solidFill>
                  <a:srgbClr val="0077AA"/>
                </a:solidFill>
                <a:latin typeface="Segoe UI" panose="020B0502040204020203" pitchFamily="34" charset="0"/>
                <a:cs typeface="Segoe UI" panose="020B0502040204020203" pitchFamily="34" charset="0"/>
              </a:rPr>
              <a:t>     [ LIMIT { [offset,] row_count | row_count OFFSET offset } ]</a:t>
            </a:r>
          </a:p>
        </p:txBody>
      </p:sp>
      <p:sp>
        <p:nvSpPr>
          <p:cNvPr id="6" name="Rectangle 5"/>
          <p:cNvSpPr/>
          <p:nvPr/>
        </p:nvSpPr>
        <p:spPr>
          <a:xfrm>
            <a:off x="244333" y="2421020"/>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ea typeface="Times New Roman" panose="02020603050405020304" pitchFamily="18" charset="0"/>
                <a:cs typeface="Arial" panose="020B0604020202020204" pitchFamily="34" charset="0"/>
              </a:rPr>
              <a:t>1</a:t>
            </a:r>
            <a:r>
              <a:rPr lang="en-IN" dirty="0">
                <a:latin typeface="Liberation Mono"/>
                <a:ea typeface="Times New Roman" panose="02020603050405020304" pitchFamily="18" charset="0"/>
                <a:cs typeface="Arial" panose="020B0604020202020204" pitchFamily="34" charset="0"/>
              </a:rPr>
              <a:t>;</a:t>
            </a:r>
          </a:p>
        </p:txBody>
      </p:sp>
      <p:sp>
        <p:nvSpPr>
          <p:cNvPr id="7" name="Rectangle 6"/>
          <p:cNvSpPr/>
          <p:nvPr/>
        </p:nvSpPr>
        <p:spPr>
          <a:xfrm>
            <a:off x="239782" y="1701033"/>
            <a:ext cx="9500166" cy="677020"/>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16" y="2997008"/>
            <a:ext cx="10538143" cy="1502584"/>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B61E20AB-48D2-459E-8145-4F88C54FDEC2}"/>
              </a:ext>
            </a:extLst>
          </p:cNvPr>
          <p:cNvSpPr/>
          <p:nvPr/>
        </p:nvSpPr>
        <p:spPr>
          <a:xfrm>
            <a:off x="221104" y="4699010"/>
            <a:ext cx="11354717"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p:txBody>
      </p:sp>
      <p:sp>
        <p:nvSpPr>
          <p:cNvPr id="27" name="Rectangle 26">
            <a:extLst>
              <a:ext uri="{FF2B5EF4-FFF2-40B4-BE49-F238E27FC236}">
                <a16:creationId xmlns:a16="http://schemas.microsoft.com/office/drawing/2014/main" id="{FB6C220B-9076-4CDC-BF57-36100B7FFB28}"/>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LIMIT</a:t>
            </a:r>
            <a:endParaRPr lang="en-IN" sz="3200" b="1" i="1" dirty="0">
              <a:latin typeface="Arial" pitchFamily="34" charset="0"/>
              <a:cs typeface="Arial" pitchFamily="34" charset="0"/>
            </a:endParaRPr>
          </a:p>
        </p:txBody>
      </p:sp>
      <p:pic>
        <p:nvPicPr>
          <p:cNvPr id="30" name="Picture 29">
            <a:extLst>
              <a:ext uri="{FF2B5EF4-FFF2-40B4-BE49-F238E27FC236}">
                <a16:creationId xmlns:a16="http://schemas.microsoft.com/office/drawing/2014/main" id="{0F81671A-2F8E-477A-97E6-9115FD0043F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4137800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p:cNvGrpSpPr/>
          <p:nvPr/>
        </p:nvGrpSpPr>
        <p:grpSpPr>
          <a:xfrm>
            <a:off x="8471161" y="3095240"/>
            <a:ext cx="3465374" cy="3533742"/>
            <a:chOff x="5564023" y="2715357"/>
            <a:chExt cx="3695510"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775788" cy="398317"/>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097261" cy="398317"/>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182" y="2466332"/>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14" y="727120"/>
            <a:ext cx="11484704" cy="1261720"/>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For example,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14" y="4399528"/>
            <a:ext cx="8748757" cy="1261720"/>
          </a:xfrm>
          <a:prstGeom prst="rect">
            <a:avLst/>
          </a:prstGeom>
        </p:spPr>
        <p:txBody>
          <a:bodyPr wrap="square">
            <a:spAutoFit/>
          </a:bodyPr>
          <a:lstStyle/>
          <a:p>
            <a:pPr algn="just"/>
            <a:r>
              <a:rPr lang="en-IN"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3850" y="3297270"/>
            <a:ext cx="6982712" cy="707794"/>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pic>
        <p:nvPicPr>
          <p:cNvPr id="7" name="Picture 6">
            <a:extLst>
              <a:ext uri="{FF2B5EF4-FFF2-40B4-BE49-F238E27FC236}">
                <a16:creationId xmlns:a16="http://schemas.microsoft.com/office/drawing/2014/main" id="{04BA1447-37AA-433D-92EF-BE8D1FAEC47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4E5C9B8A-78DB-48BC-9D16-8B3FBB34599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79200442"/>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LIMIT</a:t>
            </a:r>
            <a:endParaRPr lang="en-IN" sz="3200" b="1" i="1" dirty="0">
              <a:latin typeface="Arial" pitchFamily="34" charset="0"/>
              <a:cs typeface="Arial" pitchFamily="34" charset="0"/>
            </a:endParaRPr>
          </a:p>
        </p:txBody>
      </p:sp>
      <p:sp>
        <p:nvSpPr>
          <p:cNvPr id="8" name="Rectangle 7"/>
          <p:cNvSpPr/>
          <p:nvPr/>
        </p:nvSpPr>
        <p:spPr>
          <a:xfrm>
            <a:off x="334566" y="3807961"/>
            <a:ext cx="5264218" cy="1107996"/>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334566" y="1978303"/>
            <a:ext cx="8838049" cy="464871"/>
          </a:xfrm>
          <a:prstGeom prst="rect">
            <a:avLst/>
          </a:prstGeom>
        </p:spPr>
        <p:txBody>
          <a:bodyPr wrap="square">
            <a:spAutoFit/>
          </a:bodyPr>
          <a:lstStyle/>
          <a:p>
            <a:pPr>
              <a:lnSpc>
                <a:spcPct val="150000"/>
              </a:lnSpc>
            </a:pPr>
            <a:r>
              <a:rPr lang="en-IN" dirty="0">
                <a:solidFill>
                  <a:srgbClr val="0077AA"/>
                </a:solidFill>
                <a:latin typeface="Segoe UI" panose="020B0502040204020203" pitchFamily="34" charset="0"/>
                <a:cs typeface="Segoe UI" panose="020B0502040204020203" pitchFamily="34" charset="0"/>
              </a:rPr>
              <a:t>SQL_SELECT_LIMIT = {value | DEFAULT}</a:t>
            </a:r>
            <a:endParaRPr lang="en-US" dirty="0">
              <a:solidFill>
                <a:srgbClr val="0077AA"/>
              </a:solidFill>
              <a:latin typeface="Segoe UI" panose="020B0502040204020203" pitchFamily="34" charset="0"/>
              <a:cs typeface="Segoe UI" panose="020B0502040204020203" pitchFamily="34" charset="0"/>
            </a:endParaRPr>
          </a:p>
        </p:txBody>
      </p:sp>
      <p:sp>
        <p:nvSpPr>
          <p:cNvPr id="10" name="Rectangle 9"/>
          <p:cNvSpPr/>
          <p:nvPr/>
        </p:nvSpPr>
        <p:spPr>
          <a:xfrm>
            <a:off x="334566" y="1010069"/>
            <a:ext cx="11233248"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334566" y="2816449"/>
            <a:ext cx="8838049" cy="646331"/>
          </a:xfrm>
          <a:prstGeom prst="rect">
            <a:avLst/>
          </a:prstGeom>
          <a:solidFill>
            <a:schemeClr val="bg1"/>
          </a:solidFill>
        </p:spPr>
        <p:txBody>
          <a:bodyPr wrap="square">
            <a:spAutoFit/>
          </a:bodyPr>
          <a:lstStyle/>
          <a:p>
            <a:r>
              <a:rPr lang="en-IN" dirty="0">
                <a:latin typeface="Palatino Linotype" panose="02040502050505030304" pitchFamily="18" charset="0"/>
              </a:rPr>
              <a:t>This variable does not apply to SELECT statement that executed in the stored procedures or functions.</a:t>
            </a:r>
          </a:p>
        </p:txBody>
      </p:sp>
      <p:sp>
        <p:nvSpPr>
          <p:cNvPr id="2" name="Rectangle 1"/>
          <p:cNvSpPr/>
          <p:nvPr/>
        </p:nvSpPr>
        <p:spPr>
          <a:xfrm>
            <a:off x="334566" y="5447821"/>
            <a:ext cx="2736775" cy="400110"/>
          </a:xfrm>
          <a:prstGeom prst="rect">
            <a:avLst/>
          </a:prstGeom>
        </p:spPr>
        <p:txBody>
          <a:bodyPr wrap="none">
            <a:spAutoFit/>
          </a:bodyPr>
          <a:lstStyle/>
          <a:p>
            <a:r>
              <a:rPr lang="en-US" sz="2000" dirty="0">
                <a:solidFill>
                  <a:srgbClr val="0077AA"/>
                </a:solidFill>
                <a:latin typeface="Liberation Mono"/>
                <a:ea typeface="Times New Roman" panose="02020603050405020304" pitchFamily="18" charset="0"/>
              </a:rPr>
              <a:t>SELECT</a:t>
            </a:r>
            <a:r>
              <a:rPr lang="en-US" sz="2000"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sz="2000" dirty="0">
                <a:solidFill>
                  <a:srgbClr val="DD4A68"/>
                </a:solidFill>
                <a:latin typeface="Liberation Mono"/>
                <a:ea typeface="Times New Roman" panose="02020603050405020304" pitchFamily="18" charset="0"/>
              </a:rPr>
              <a:t> </a:t>
            </a:r>
            <a:r>
              <a:rPr lang="en-US" sz="2000" dirty="0">
                <a:solidFill>
                  <a:srgbClr val="0077AA"/>
                </a:solidFill>
                <a:latin typeface="Liberation Mono"/>
                <a:ea typeface="Times New Roman" panose="02020603050405020304" pitchFamily="18" charset="0"/>
                <a:cs typeface="Times New Roman" panose="02020603050405020304" pitchFamily="18" charset="0"/>
              </a:rPr>
              <a:t>FROM </a:t>
            </a:r>
            <a:r>
              <a:rPr lang="en-US" sz="2000" dirty="0">
                <a:solidFill>
                  <a:srgbClr val="000000"/>
                </a:solidFill>
                <a:latin typeface="Liberation Mono"/>
                <a:ea typeface="Times New Roman" panose="02020603050405020304" pitchFamily="18" charset="0"/>
              </a:rPr>
              <a:t>student;</a:t>
            </a:r>
            <a:endParaRPr lang="en-IN" sz="2000" dirty="0">
              <a:latin typeface="Liberation Mono"/>
            </a:endParaRPr>
          </a:p>
        </p:txBody>
      </p:sp>
      <p:pic>
        <p:nvPicPr>
          <p:cNvPr id="12" name="Picture 11">
            <a:extLst>
              <a:ext uri="{FF2B5EF4-FFF2-40B4-BE49-F238E27FC236}">
                <a16:creationId xmlns:a16="http://schemas.microsoft.com/office/drawing/2014/main" id="{BEF13C5E-8909-4493-A822-A95DCD9D7B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81CBBC0E-0A5F-46A0-BD2E-0068F03A74B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91374729"/>
      </p:ext>
    </p:extLst>
  </p:cSld>
  <p:clrMapOvr>
    <a:masterClrMapping/>
  </p:clrMapOvr>
  <p:transition/>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6 &amp; 9</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320A99D5-97DE-48FF-B8F5-9F25D683A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0B77A65-FF6D-40D7-99D4-1628CDBEA8C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87022180"/>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19202"/>
            <a:ext cx="8457099" cy="2616101"/>
          </a:xfrm>
          <a:prstGeom prst="rect">
            <a:avLst/>
          </a:prstGeom>
        </p:spPr>
        <p:txBody>
          <a:bodyPr wrap="square">
            <a:spAutoFit/>
          </a:bodyPr>
          <a:lstStyle/>
          <a:p>
            <a:r>
              <a:rPr lang="en-IN" sz="2000" b="1" dirty="0">
                <a:latin typeface="Palatino Linotype" panose="02040502050505030304" pitchFamily="18" charset="0"/>
              </a:rPr>
              <a:t>Session 6</a:t>
            </a:r>
          </a:p>
          <a:p>
            <a:pPr marL="342900" indent="-342900">
              <a:buFont typeface="Symbol" panose="05050102010706020507" pitchFamily="18" charset="2"/>
              <a:buChar char=""/>
            </a:pPr>
            <a:r>
              <a:rPr lang="en-IN" dirty="0">
                <a:latin typeface="Palatino Linotype" panose="02040502050505030304" pitchFamily="18" charset="0"/>
              </a:rPr>
              <a:t>Select with (GROUP BY, HAVING clause)</a:t>
            </a:r>
          </a:p>
          <a:p>
            <a:pPr marL="342900" indent="-342900">
              <a:buFont typeface="Symbol" panose="05050102010706020507" pitchFamily="18" charset="2"/>
              <a:buChar char=""/>
            </a:pPr>
            <a:endParaRPr lang="en-IN" dirty="0">
              <a:latin typeface="Palatino Linotype" panose="02040502050505030304" pitchFamily="18" charset="0"/>
            </a:endParaRPr>
          </a:p>
          <a:p>
            <a:pPr marL="342900" indent="-342900">
              <a:buFont typeface="Symbol" panose="05050102010706020507" pitchFamily="18" charset="2"/>
              <a:buChar char=""/>
            </a:pPr>
            <a:endParaRPr lang="en-IN" dirty="0">
              <a:latin typeface="Palatino Linotype" panose="02040502050505030304" pitchFamily="18" charset="0"/>
            </a:endParaRPr>
          </a:p>
          <a:p>
            <a:r>
              <a:rPr lang="en-IN" b="1" dirty="0">
                <a:latin typeface="Palatino Linotype" panose="02040502050505030304" pitchFamily="18" charset="0"/>
              </a:rPr>
              <a:t>Session 9</a:t>
            </a:r>
          </a:p>
          <a:p>
            <a:pPr marL="342900" indent="-342900">
              <a:buFont typeface="Symbol" panose="05050102010706020507" pitchFamily="18" charset="2"/>
              <a:buChar char=""/>
            </a:pPr>
            <a:r>
              <a:rPr lang="en-IN" dirty="0">
                <a:latin typeface="Palatino Linotype" panose="02040502050505030304" pitchFamily="18" charset="0"/>
              </a:rPr>
              <a:t>SQL Operators </a:t>
            </a:r>
            <a:endParaRPr lang="en-US" dirty="0">
              <a:latin typeface="Palatino Linotype" panose="02040502050505030304" pitchFamily="18" charset="0"/>
            </a:endParaRPr>
          </a:p>
          <a:p>
            <a:pPr marL="342900" indent="-342900">
              <a:buFont typeface="Symbol" panose="05050102010706020507" pitchFamily="18" charset="2"/>
              <a:buChar char=""/>
            </a:pPr>
            <a:r>
              <a:rPr lang="en-IN" dirty="0">
                <a:latin typeface="Palatino Linotype" panose="02040502050505030304" pitchFamily="18" charset="0"/>
              </a:rPr>
              <a:t>SQL Built in Functions:</a:t>
            </a:r>
            <a:endParaRPr lang="en-US" dirty="0">
              <a:latin typeface="Palatino Linotype" panose="02040502050505030304" pitchFamily="18" charset="0"/>
            </a:endParaRPr>
          </a:p>
          <a:p>
            <a:pPr marL="342900" indent="-342900">
              <a:buFont typeface="Symbol" panose="05050102010706020507" pitchFamily="18" charset="2"/>
              <a:buChar char=""/>
            </a:pPr>
            <a:r>
              <a:rPr lang="en-IN" dirty="0">
                <a:latin typeface="Palatino Linotype" panose="02040502050505030304" pitchFamily="18" charset="0"/>
              </a:rPr>
              <a:t>SQL Aggregate functions</a:t>
            </a:r>
            <a:endParaRPr lang="en-US" dirty="0">
              <a:latin typeface="Palatino Linotype" panose="02040502050505030304" pitchFamily="18" charset="0"/>
            </a:endParaRPr>
          </a:p>
          <a:p>
            <a:pPr marL="342900" indent="-342900">
              <a:buFont typeface="Symbol" panose="05050102010706020507" pitchFamily="18" charset="2"/>
              <a:buChar char=""/>
            </a:pPr>
            <a:r>
              <a:rPr lang="en-IN" dirty="0">
                <a:latin typeface="Palatino Linotype" panose="02040502050505030304" pitchFamily="18" charset="0"/>
              </a:rPr>
              <a:t>SQL Scalar functions</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9839CAEF-6532-459A-A5C5-0208C98877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D4F3C05-57B0-42D5-8C61-4C237B55674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93993500"/>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492896"/>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cstate="print"/>
          <a:stretch>
            <a:fillRect/>
          </a:stretch>
        </p:blipFill>
        <p:spPr>
          <a:xfrm>
            <a:off x="3219031" y="3259660"/>
            <a:ext cx="5752351" cy="600075"/>
          </a:xfrm>
          <a:prstGeom prst="rect">
            <a:avLst/>
          </a:prstGeom>
        </p:spPr>
      </p:pic>
      <p:grpSp>
        <p:nvGrpSpPr>
          <p:cNvPr id="7" name="Group 6">
            <a:extLst>
              <a:ext uri="{FF2B5EF4-FFF2-40B4-BE49-F238E27FC236}">
                <a16:creationId xmlns:a16="http://schemas.microsoft.com/office/drawing/2014/main" id="{9D05B159-4748-481A-8897-8192F79151CF}"/>
              </a:ext>
            </a:extLst>
          </p:cNvPr>
          <p:cNvGrpSpPr/>
          <p:nvPr/>
        </p:nvGrpSpPr>
        <p:grpSpPr>
          <a:xfrm>
            <a:off x="1959854" y="4003751"/>
            <a:ext cx="8270704" cy="1939693"/>
            <a:chOff x="1710197" y="3911370"/>
            <a:chExt cx="8270704" cy="1939693"/>
          </a:xfrm>
        </p:grpSpPr>
        <p:pic>
          <p:nvPicPr>
            <p:cNvPr id="14" name="Picture 13"/>
            <p:cNvPicPr>
              <a:picLocks noChangeAspect="1"/>
            </p:cNvPicPr>
            <p:nvPr/>
          </p:nvPicPr>
          <p:blipFill>
            <a:blip r:embed="rId3" cstate="print"/>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42227" cy="461665"/>
            </a:xfrm>
            <a:prstGeom prst="rect">
              <a:avLst/>
            </a:prstGeom>
            <a:noFill/>
          </p:spPr>
          <p:txBody>
            <a:bodyPr wrap="none" rtlCol="0">
              <a:spAutoFit/>
            </a:bodyPr>
            <a:lstStyle/>
            <a:p>
              <a:r>
                <a:rPr lang="en-IN" sz="2400" dirty="0">
                  <a:solidFill>
                    <a:srgbClr val="92D050"/>
                  </a:solidFill>
                </a:rPr>
                <a:t>// ERROR</a:t>
              </a:r>
            </a:p>
          </p:txBody>
        </p:sp>
      </p:grpSp>
      <p:pic>
        <p:nvPicPr>
          <p:cNvPr id="20" name="Picture 19">
            <a:extLst>
              <a:ext uri="{FF2B5EF4-FFF2-40B4-BE49-F238E27FC236}">
                <a16:creationId xmlns:a16="http://schemas.microsoft.com/office/drawing/2014/main" id="{FA35E7AB-5380-462E-9C3A-088B77A51217}"/>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2" name="Footer Placeholder 2">
            <a:extLst>
              <a:ext uri="{FF2B5EF4-FFF2-40B4-BE49-F238E27FC236}">
                <a16:creationId xmlns:a16="http://schemas.microsoft.com/office/drawing/2014/main" id="{9BBC3515-667F-4C27-8671-DC4777C7C5A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pSp>
        <p:nvGrpSpPr>
          <p:cNvPr id="48" name="Group 47">
            <a:extLst>
              <a:ext uri="{FF2B5EF4-FFF2-40B4-BE49-F238E27FC236}">
                <a16:creationId xmlns:a16="http://schemas.microsoft.com/office/drawing/2014/main" id="{134C98EB-46CE-4DD1-A7B6-E00E733C3F56}"/>
              </a:ext>
            </a:extLst>
          </p:cNvPr>
          <p:cNvGrpSpPr/>
          <p:nvPr/>
        </p:nvGrpSpPr>
        <p:grpSpPr>
          <a:xfrm>
            <a:off x="502403" y="836712"/>
            <a:ext cx="11209427" cy="1502780"/>
            <a:chOff x="407368" y="3356992"/>
            <a:chExt cx="11209427" cy="1502780"/>
          </a:xfrm>
        </p:grpSpPr>
        <p:grpSp>
          <p:nvGrpSpPr>
            <p:cNvPr id="49" name="Group 48">
              <a:extLst>
                <a:ext uri="{FF2B5EF4-FFF2-40B4-BE49-F238E27FC236}">
                  <a16:creationId xmlns:a16="http://schemas.microsoft.com/office/drawing/2014/main" id="{F74EC445-0346-4886-AFA8-3D0AA0D24849}"/>
                </a:ext>
              </a:extLst>
            </p:cNvPr>
            <p:cNvGrpSpPr/>
            <p:nvPr/>
          </p:nvGrpSpPr>
          <p:grpSpPr>
            <a:xfrm>
              <a:off x="412526" y="3356992"/>
              <a:ext cx="11204269" cy="1502780"/>
              <a:chOff x="412526" y="3406524"/>
              <a:chExt cx="11204269" cy="1502780"/>
            </a:xfrm>
          </p:grpSpPr>
          <p:grpSp>
            <p:nvGrpSpPr>
              <p:cNvPr id="52" name="Group 51">
                <a:extLst>
                  <a:ext uri="{FF2B5EF4-FFF2-40B4-BE49-F238E27FC236}">
                    <a16:creationId xmlns:a16="http://schemas.microsoft.com/office/drawing/2014/main" id="{0B426D6F-1AB4-4C8F-A015-A47F688B8734}"/>
                  </a:ext>
                </a:extLst>
              </p:cNvPr>
              <p:cNvGrpSpPr/>
              <p:nvPr/>
            </p:nvGrpSpPr>
            <p:grpSpPr>
              <a:xfrm>
                <a:off x="412526" y="3501008"/>
                <a:ext cx="9607515" cy="1310984"/>
                <a:chOff x="267703" y="1600839"/>
                <a:chExt cx="9607515" cy="1310984"/>
              </a:xfrm>
            </p:grpSpPr>
            <p:sp>
              <p:nvSpPr>
                <p:cNvPr id="55" name="Rectangle 54">
                  <a:extLst>
                    <a:ext uri="{FF2B5EF4-FFF2-40B4-BE49-F238E27FC236}">
                      <a16:creationId xmlns:a16="http://schemas.microsoft.com/office/drawing/2014/main" id="{36C2290F-263B-4D4D-A12C-50DF3879B34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56" name="Group 55">
                  <a:extLst>
                    <a:ext uri="{FF2B5EF4-FFF2-40B4-BE49-F238E27FC236}">
                      <a16:creationId xmlns:a16="http://schemas.microsoft.com/office/drawing/2014/main" id="{89548BA7-D774-4D39-B1F2-C2BBAEAB1B0E}"/>
                    </a:ext>
                  </a:extLst>
                </p:cNvPr>
                <p:cNvGrpSpPr/>
                <p:nvPr/>
              </p:nvGrpSpPr>
              <p:grpSpPr>
                <a:xfrm>
                  <a:off x="1651832" y="1600839"/>
                  <a:ext cx="8223386" cy="1310984"/>
                  <a:chOff x="31591" y="1556792"/>
                  <a:chExt cx="8223386" cy="1310984"/>
                </a:xfrm>
              </p:grpSpPr>
              <p:grpSp>
                <p:nvGrpSpPr>
                  <p:cNvPr id="59" name="Group 58">
                    <a:extLst>
                      <a:ext uri="{FF2B5EF4-FFF2-40B4-BE49-F238E27FC236}">
                        <a16:creationId xmlns:a16="http://schemas.microsoft.com/office/drawing/2014/main" id="{057420A2-2E6F-4637-AA20-530587A45C85}"/>
                      </a:ext>
                    </a:extLst>
                  </p:cNvPr>
                  <p:cNvGrpSpPr/>
                  <p:nvPr/>
                </p:nvGrpSpPr>
                <p:grpSpPr>
                  <a:xfrm>
                    <a:off x="669977" y="1556792"/>
                    <a:ext cx="6884620" cy="1310984"/>
                    <a:chOff x="669977" y="1556792"/>
                    <a:chExt cx="6884620" cy="1310984"/>
                  </a:xfrm>
                </p:grpSpPr>
                <p:sp>
                  <p:nvSpPr>
                    <p:cNvPr id="63" name="Rectangle 62">
                      <a:extLst>
                        <a:ext uri="{FF2B5EF4-FFF2-40B4-BE49-F238E27FC236}">
                          <a16:creationId xmlns:a16="http://schemas.microsoft.com/office/drawing/2014/main" id="{5987361A-4A32-45B3-A60E-259B702B148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4" name="TextBox 63">
                      <a:extLst>
                        <a:ext uri="{FF2B5EF4-FFF2-40B4-BE49-F238E27FC236}">
                          <a16:creationId xmlns:a16="http://schemas.microsoft.com/office/drawing/2014/main" id="{11C28C63-D118-40DA-9EF6-EE642C2196DA}"/>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65" name="TextBox 64">
                      <a:extLst>
                        <a:ext uri="{FF2B5EF4-FFF2-40B4-BE49-F238E27FC236}">
                          <a16:creationId xmlns:a16="http://schemas.microsoft.com/office/drawing/2014/main" id="{3972D231-7799-4FE9-B556-C3E260FE2690}"/>
                        </a:ext>
                      </a:extLst>
                    </p:cNvPr>
                    <p:cNvSpPr txBox="1"/>
                    <p:nvPr/>
                  </p:nvSpPr>
                  <p:spPr>
                    <a:xfrm>
                      <a:off x="754077" y="2159890"/>
                      <a:ext cx="2635522" cy="400110"/>
                    </a:xfrm>
                    <a:prstGeom prst="rect">
                      <a:avLst/>
                    </a:prstGeom>
                    <a:noFill/>
                  </p:spPr>
                  <p:txBody>
                    <a:bodyPr wrap="square">
                      <a:spAutoFit/>
                    </a:bodyPr>
                    <a:lstStyle/>
                    <a:p>
                      <a:pPr algn="ctr"/>
                      <a:r>
                        <a:rPr lang="en-IN" sz="2000" dirty="0">
                          <a:latin typeface="Liberation Mono"/>
                          <a:cs typeface="Arial" panose="020B0604020202020204" pitchFamily="34" charset="0"/>
                        </a:rPr>
                        <a:t>job</a:t>
                      </a:r>
                      <a:endParaRPr lang="en-IN" sz="2000" dirty="0"/>
                    </a:p>
                  </p:txBody>
                </p:sp>
                <p:sp>
                  <p:nvSpPr>
                    <p:cNvPr id="66" name="TextBox 65">
                      <a:extLst>
                        <a:ext uri="{FF2B5EF4-FFF2-40B4-BE49-F238E27FC236}">
                          <a16:creationId xmlns:a16="http://schemas.microsoft.com/office/drawing/2014/main" id="{233C8330-1AA8-4054-AA47-79099661FC0F}"/>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60" name="Arrow: Right 59">
                    <a:extLst>
                      <a:ext uri="{FF2B5EF4-FFF2-40B4-BE49-F238E27FC236}">
                        <a16:creationId xmlns:a16="http://schemas.microsoft.com/office/drawing/2014/main" id="{639D508B-37B2-407D-AB54-D75168BCFF70}"/>
                      </a:ext>
                    </a:extLst>
                  </p:cNvPr>
                  <p:cNvSpPr/>
                  <p:nvPr/>
                </p:nvSpPr>
                <p:spPr>
                  <a:xfrm>
                    <a:off x="3509313"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Arrow: Right 60">
                    <a:extLst>
                      <a:ext uri="{FF2B5EF4-FFF2-40B4-BE49-F238E27FC236}">
                        <a16:creationId xmlns:a16="http://schemas.microsoft.com/office/drawing/2014/main" id="{673D2B74-DBF7-44BB-8E8F-9BD14EFA53F5}"/>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2" name="Arrow: Right 61">
                    <a:extLst>
                      <a:ext uri="{FF2B5EF4-FFF2-40B4-BE49-F238E27FC236}">
                        <a16:creationId xmlns:a16="http://schemas.microsoft.com/office/drawing/2014/main" id="{FA6657CC-03A3-4DD2-9BD9-001AA133EFA5}"/>
                      </a:ext>
                    </a:extLst>
                  </p:cNvPr>
                  <p:cNvSpPr/>
                  <p:nvPr/>
                </p:nvSpPr>
                <p:spPr>
                  <a:xfrm>
                    <a:off x="764857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57" name="Flowchart: Magnetic Disk 56">
                  <a:extLst>
                    <a:ext uri="{FF2B5EF4-FFF2-40B4-BE49-F238E27FC236}">
                      <a16:creationId xmlns:a16="http://schemas.microsoft.com/office/drawing/2014/main" id="{00C48A47-B30E-4695-B52D-3334BC1C292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76F04DF5-7527-4A75-BDB8-27ED79428B66}"/>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53" name="Oval 52">
                <a:extLst>
                  <a:ext uri="{FF2B5EF4-FFF2-40B4-BE49-F238E27FC236}">
                    <a16:creationId xmlns:a16="http://schemas.microsoft.com/office/drawing/2014/main" id="{9D92321E-5ADA-40DE-A74A-A799672D68DE}"/>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TextBox 53">
                <a:extLst>
                  <a:ext uri="{FF2B5EF4-FFF2-40B4-BE49-F238E27FC236}">
                    <a16:creationId xmlns:a16="http://schemas.microsoft.com/office/drawing/2014/main" id="{7E642A8A-D1C2-45B5-A170-8D0A8697A272}"/>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50" name="TextBox 49">
              <a:extLst>
                <a:ext uri="{FF2B5EF4-FFF2-40B4-BE49-F238E27FC236}">
                  <a16:creationId xmlns:a16="http://schemas.microsoft.com/office/drawing/2014/main" id="{D0DABE61-B0E3-4585-A3AC-79E94376C3D9}"/>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51" name="TextBox 50">
              <a:extLst>
                <a:ext uri="{FF2B5EF4-FFF2-40B4-BE49-F238E27FC236}">
                  <a16:creationId xmlns:a16="http://schemas.microsoft.com/office/drawing/2014/main" id="{D3B82310-7E2B-4F23-8723-9DE9A12286B4}"/>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2014507551"/>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E472D74-CDA4-4F61-B112-153D30E94B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DA65ABF1-FCFD-4DB6-94E8-F6787FDAAB57}"/>
              </a:ext>
            </a:extLst>
          </p:cNvPr>
          <p:cNvSpPr/>
          <p:nvPr/>
        </p:nvSpPr>
        <p:spPr>
          <a:xfrm>
            <a:off x="406574" y="764704"/>
            <a:ext cx="11161240" cy="2031325"/>
          </a:xfrm>
          <a:prstGeom prst="rect">
            <a:avLst/>
          </a:prstGeom>
        </p:spPr>
        <p:txBody>
          <a:bodyPr wrap="square">
            <a:spAutoFit/>
          </a:bodyPr>
          <a:lstStyle/>
          <a:p>
            <a:r>
              <a:rPr lang="en-IN" sz="2400" dirty="0">
                <a:solidFill>
                  <a:srgbClr val="FF0000"/>
                </a:solidFill>
                <a:latin typeface="Palatino Linotype" panose="02040502050505030304" pitchFamily="18" charset="0"/>
              </a:rPr>
              <a:t>Remember:</a:t>
            </a:r>
          </a:p>
          <a:p>
            <a:endParaRPr lang="en-IN" sz="800" dirty="0">
              <a:latin typeface="Palatino Linotype" panose="02040502050505030304" pitchFamily="18" charset="0"/>
            </a:endParaRPr>
          </a:p>
          <a:p>
            <a:r>
              <a:rPr lang="en-IN" sz="2000" b="1" dirty="0">
                <a:latin typeface="Palatino Linotype" panose="02040502050505030304" pitchFamily="18" charset="0"/>
              </a:rPr>
              <a:t>There are 3 places where aggregate functions can appear in a query.</a:t>
            </a:r>
          </a:p>
          <a:p>
            <a:endParaRPr lang="en-IN" sz="800" dirty="0">
              <a:latin typeface="Palatino Linotype" panose="02040502050505030304" pitchFamily="18" charset="0"/>
            </a:endParaRP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SELECT-LIST</a:t>
            </a:r>
            <a:r>
              <a:rPr lang="en-IN" sz="2200" dirty="0">
                <a:latin typeface="Palatino Linotype" panose="02040502050505030304" pitchFamily="18" charset="0"/>
              </a:rPr>
              <a:t>/</a:t>
            </a:r>
            <a:r>
              <a:rPr lang="en-IN" sz="2200" dirty="0">
                <a:solidFill>
                  <a:srgbClr val="00B0F0"/>
                </a:solidFill>
                <a:latin typeface="Palatino Linotype" panose="02040502050505030304" pitchFamily="18" charset="0"/>
              </a:rPr>
              <a:t>FIELD-LIST</a:t>
            </a:r>
            <a:r>
              <a:rPr lang="en-IN" sz="2200" dirty="0">
                <a:latin typeface="Palatino Linotype" panose="02040502050505030304" pitchFamily="18" charset="0"/>
              </a:rPr>
              <a:t> (the items before the FROM 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ORDER BY </a:t>
            </a:r>
            <a:r>
              <a:rPr lang="en-IN" sz="2200" dirty="0">
                <a:latin typeface="Palatino Linotype" panose="02040502050505030304" pitchFamily="18" charset="0"/>
              </a:rPr>
              <a:t>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HAVING</a:t>
            </a:r>
            <a:r>
              <a:rPr lang="en-IN" sz="2200" dirty="0">
                <a:latin typeface="Palatino Linotype" panose="02040502050505030304" pitchFamily="18" charset="0"/>
              </a:rPr>
              <a:t> clause.</a:t>
            </a:r>
          </a:p>
        </p:txBody>
      </p:sp>
      <p:sp>
        <p:nvSpPr>
          <p:cNvPr id="5" name="Rectangle 4">
            <a:extLst>
              <a:ext uri="{FF2B5EF4-FFF2-40B4-BE49-F238E27FC236}">
                <a16:creationId xmlns:a16="http://schemas.microsoft.com/office/drawing/2014/main" id="{C926D0CD-E7F5-4B0C-93DA-8AF96042D1C7}"/>
              </a:ext>
            </a:extLst>
          </p:cNvPr>
          <p:cNvSpPr/>
          <p:nvPr/>
        </p:nvSpPr>
        <p:spPr>
          <a:xfrm>
            <a:off x="334566" y="2924944"/>
            <a:ext cx="11593288" cy="3600986"/>
          </a:xfrm>
          <a:prstGeom prst="rect">
            <a:avLst/>
          </a:prstGeom>
        </p:spPr>
        <p:txBody>
          <a:bodyPr wrap="square">
            <a:spAutoFit/>
          </a:bodyPr>
          <a:lstStyle/>
          <a:p>
            <a:r>
              <a:rPr lang="en-IN" sz="2200" dirty="0">
                <a:solidFill>
                  <a:srgbClr val="FF0000"/>
                </a:solidFill>
                <a:latin typeface="Palatino Linotype" panose="02040502050505030304" pitchFamily="18" charset="0"/>
              </a:rPr>
              <a:t>Note:</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single value</a:t>
            </a:r>
            <a:r>
              <a:rPr lang="en-IN" dirty="0">
                <a:latin typeface="Palatino Linotype" panose="02040502050505030304" pitchFamily="18" charset="0"/>
                <a:cs typeface="Segoe UI Light" panose="020B0502040204020203" pitchFamily="34" charset="0"/>
              </a:rPr>
              <a:t>.</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latin typeface="Palatino Linotype" panose="02040502050505030304" pitchFamily="18" charset="0"/>
              </a:rPr>
              <a:t>WHERE</a:t>
            </a:r>
            <a:r>
              <a:rPr lang="en-IN" dirty="0">
                <a:solidFill>
                  <a:schemeClr val="accent2"/>
                </a:solidFill>
                <a:latin typeface="Palatino Linotype" panose="02040502050505030304" pitchFamily="18" charset="0"/>
              </a:rPr>
              <a:t> SUM(sal) = 5000 </a:t>
            </a:r>
            <a:r>
              <a:rPr lang="en-IN" dirty="0">
                <a:solidFill>
                  <a:srgbClr val="00B050"/>
                </a:solidFill>
                <a:latin typeface="Palatino Linotype" panose="02040502050505030304" pitchFamily="18" charset="0"/>
              </a:rPr>
              <a:t>#  Error</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latin typeface="Palatino Linotype" panose="02040502050505030304" pitchFamily="18" charset="0"/>
              </a:rPr>
              <a:t>HAVING</a:t>
            </a:r>
            <a:r>
              <a:rPr lang="en-IN" dirty="0">
                <a:solidFill>
                  <a:schemeClr val="accent2"/>
                </a:solidFill>
                <a:latin typeface="Palatino Linotype" panose="02040502050505030304" pitchFamily="18" charset="0"/>
              </a:rPr>
              <a:t> SUM(sal) = 5000 </a:t>
            </a:r>
            <a:r>
              <a:rPr lang="en-IN" dirty="0">
                <a:solidFill>
                  <a:srgbClr val="00B050"/>
                </a:solidFill>
                <a:latin typeface="Palatino Linotype" panose="02040502050505030304" pitchFamily="18" charset="0"/>
              </a:rPr>
              <a:t>#  No Error</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A40052"/>
                </a:solidFill>
                <a:uFill>
                  <a:solidFill>
                    <a:srgbClr val="FF0000"/>
                  </a:solidFill>
                </a:uFill>
                <a:latin typeface="Arial" panose="020B0604020202020204" pitchFamily="34" charset="0"/>
                <a:cs typeface="Arial" panose="020B0604020202020204" pitchFamily="34" charset="0"/>
              </a:rPr>
              <a:t>Nesting</a:t>
            </a:r>
            <a:r>
              <a:rPr lang="en-IN" dirty="0">
                <a:solidFill>
                  <a:srgbClr val="242729"/>
                </a:solidFill>
                <a:latin typeface="Palatino Linotype" panose="02040502050505030304" pitchFamily="18" charset="0"/>
                <a:cs typeface="Segoe UI Light" panose="020B0502040204020203" pitchFamily="34" charset="0"/>
              </a:rPr>
              <a:t> of aggregate function is also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Liberation Mono"/>
                <a:cs typeface="Arial" panose="020B0604020202020204" pitchFamily="34" charset="0"/>
              </a:rPr>
              <a:t>           SELECT</a:t>
            </a:r>
            <a:r>
              <a:rPr lang="en-US" dirty="0">
                <a:latin typeface="Liberation Mono"/>
                <a:cs typeface="Arial" panose="020B0604020202020204" pitchFamily="34" charset="0"/>
              </a:rPr>
              <a:t> </a:t>
            </a:r>
            <a:r>
              <a:rPr lang="en-US" dirty="0">
                <a:solidFill>
                  <a:schemeClr val="accent2">
                    <a:lumMod val="75000"/>
                  </a:schemeClr>
                </a:solidFill>
                <a:latin typeface="Liberation Mono"/>
                <a:cs typeface="Arial" panose="020B0604020202020204" pitchFamily="34" charset="0"/>
              </a:rPr>
              <a:t>MAX</a:t>
            </a:r>
            <a:r>
              <a:rPr lang="en-US" dirty="0">
                <a:solidFill>
                  <a:schemeClr val="bg1">
                    <a:lumMod val="65000"/>
                  </a:schemeClr>
                </a:solidFill>
                <a:latin typeface="Liberation Mono"/>
                <a:cs typeface="Arial" panose="020B0604020202020204" pitchFamily="34" charset="0"/>
              </a:rPr>
              <a:t>(</a:t>
            </a:r>
            <a:r>
              <a:rPr lang="en-US" dirty="0">
                <a:solidFill>
                  <a:schemeClr val="accent2">
                    <a:lumMod val="75000"/>
                  </a:schemeClr>
                </a:solidFill>
                <a:latin typeface="Liberation Mono"/>
                <a:cs typeface="Arial" panose="020B0604020202020204" pitchFamily="34" charset="0"/>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(SUM, MIN, MAX, COUNT)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242729"/>
                </a:solidFill>
                <a:latin typeface="Liberation Mono"/>
                <a:cs typeface="Segoe UI Light" panose="020B0502040204020203" pitchFamily="34" charset="0"/>
              </a:rPr>
              <a:t> </a:t>
            </a:r>
            <a:r>
              <a:rPr lang="en-IN" dirty="0">
                <a:solidFill>
                  <a:schemeClr val="accent2">
                    <a:lumMod val="75000"/>
                  </a:schemeClr>
                </a:solidFill>
                <a:latin typeface="Liberation Mono"/>
                <a:cs typeface="Arial" panose="020B0604020202020204" pitchFamily="34" charset="0"/>
              </a:rPr>
              <a:t>SUM</a:t>
            </a:r>
            <a:r>
              <a:rPr lang="en-IN" dirty="0">
                <a:solidFill>
                  <a:srgbClr val="242729"/>
                </a:solidFill>
                <a:latin typeface="Liberation Mono"/>
                <a:cs typeface="Segoe UI Light" panose="020B0502040204020203"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242729"/>
                </a:solidFill>
                <a:latin typeface="Liberation Mono"/>
                <a:cs typeface="Segoe UI Light" panose="020B0502040204020203" pitchFamily="34" charset="0"/>
              </a:rPr>
              <a:t>sal</a:t>
            </a:r>
            <a:r>
              <a:rPr lang="en-IN" dirty="0">
                <a:solidFill>
                  <a:schemeClr val="bg1">
                    <a:lumMod val="65000"/>
                  </a:schemeClr>
                </a:solidFill>
                <a:latin typeface="Liberation Mono"/>
                <a:cs typeface="Arial" panose="020B0604020202020204" pitchFamily="34" charset="0"/>
              </a:rPr>
              <a:t>)</a:t>
            </a:r>
            <a:r>
              <a:rPr lang="en-IN" dirty="0">
                <a:solidFill>
                  <a:srgbClr val="242729"/>
                </a:solidFill>
                <a:latin typeface="Liberation Mono"/>
                <a:cs typeface="Segoe UI Light" panose="020B0502040204020203"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solidFill>
                  <a:srgbClr val="242729"/>
                </a:solidFill>
                <a:latin typeface="Liberation Mono"/>
                <a:cs typeface="Segoe UI Light" panose="020B0502040204020203" pitchFamily="34" charset="0"/>
              </a:rPr>
              <a:t> emp;</a:t>
            </a: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 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
        <p:nvSpPr>
          <p:cNvPr id="6" name="Rectangle 5">
            <a:extLst>
              <a:ext uri="{FF2B5EF4-FFF2-40B4-BE49-F238E27FC236}">
                <a16:creationId xmlns:a16="http://schemas.microsoft.com/office/drawing/2014/main" id="{611D5438-13B0-4132-88AA-54089E1CDC43}"/>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cxnSp>
        <p:nvCxnSpPr>
          <p:cNvPr id="4" name="Straight Connector 3">
            <a:extLst>
              <a:ext uri="{FF2B5EF4-FFF2-40B4-BE49-F238E27FC236}">
                <a16:creationId xmlns:a16="http://schemas.microsoft.com/office/drawing/2014/main" id="{665CD3CB-2797-4A2A-8846-3606C8164B70}"/>
              </a:ext>
            </a:extLst>
          </p:cNvPr>
          <p:cNvCxnSpPr/>
          <p:nvPr/>
        </p:nvCxnSpPr>
        <p:spPr>
          <a:xfrm>
            <a:off x="262558" y="6525344"/>
            <a:ext cx="11737304"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Footer Placeholder 2">
            <a:extLst>
              <a:ext uri="{FF2B5EF4-FFF2-40B4-BE49-F238E27FC236}">
                <a16:creationId xmlns:a16="http://schemas.microsoft.com/office/drawing/2014/main" id="{40A92170-E8BF-4305-A878-B2B1D264BC8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99243333"/>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06574" y="649154"/>
            <a:ext cx="11377264" cy="6063198"/>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Rules to remember:</a:t>
            </a:r>
          </a:p>
          <a:p>
            <a:endParaRPr lang="en-IN" sz="800" dirty="0">
              <a:solidFill>
                <a:srgbClr val="0070C0"/>
              </a:solidFill>
              <a:latin typeface="Palatino Linotype" panose="02040502050505030304" pitchFamily="18" charset="0"/>
              <a:cs typeface="Arial" panose="020B0604020202020204" pitchFamily="34" charset="0"/>
            </a:endParaRPr>
          </a:p>
          <a:p>
            <a:r>
              <a:rPr lang="en-IN" sz="2000" dirty="0">
                <a:solidFill>
                  <a:srgbClr val="0070C0"/>
                </a:solidFill>
                <a:latin typeface="Liberation Mono"/>
                <a:cs typeface="Arial" panose="020B0604020202020204" pitchFamily="34" charset="0"/>
              </a:rPr>
              <a:t>AVG()</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Liberation Mono"/>
                <a:cs typeface="Arial" panose="020B0604020202020204" pitchFamily="34" charset="0"/>
              </a:rPr>
              <a:t>SUM()</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r>
              <a:rPr lang="en-IN" sz="2000" dirty="0">
                <a:solidFill>
                  <a:srgbClr val="0070C0"/>
                </a:solidFill>
                <a:latin typeface="Liberation Mono"/>
                <a:cs typeface="Arial" panose="020B0604020202020204" pitchFamily="34" charset="0"/>
              </a:rPr>
              <a:t>MAX()</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endParaRPr lang="en-IN" dirty="0">
              <a:solidFill>
                <a:schemeClr val="tx1">
                  <a:lumMod val="85000"/>
                  <a:lumOff val="15000"/>
                </a:schemeClr>
              </a:solidFill>
              <a:latin typeface="Palatino Linotype" panose="02040502050505030304" pitchFamily="18" charset="0"/>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r>
              <a:rPr lang="en-IN" sz="2000" dirty="0">
                <a:solidFill>
                  <a:srgbClr val="0070C0"/>
                </a:solidFill>
                <a:latin typeface="Liberation Mono"/>
                <a:cs typeface="Arial" panose="020B0604020202020204" pitchFamily="34" charset="0"/>
              </a:rPr>
              <a:t>MIN()</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endParaRPr lang="en-IN" dirty="0">
              <a:solidFill>
                <a:schemeClr val="tx1">
                  <a:lumMod val="85000"/>
                  <a:lumOff val="15000"/>
                </a:schemeClr>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Liberation Mono"/>
                <a:cs typeface="Arial" panose="020B0604020202020204" pitchFamily="34" charset="0"/>
              </a:rPr>
              <a:t>COUNT()</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 is somewhat different in that it returns a count of the number of rows retrieved, whether or not they contain NULL values.</a:t>
            </a:r>
          </a:p>
        </p:txBody>
      </p:sp>
      <p:pic>
        <p:nvPicPr>
          <p:cNvPr id="6" name="Picture 5">
            <a:extLst>
              <a:ext uri="{FF2B5EF4-FFF2-40B4-BE49-F238E27FC236}">
                <a16:creationId xmlns:a16="http://schemas.microsoft.com/office/drawing/2014/main" id="{20D70614-0943-4EB7-96EC-82E5082B37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578C0E52-3235-4DEA-B980-08808B739DD4}"/>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2" name="Footer Placeholder 2">
            <a:extLst>
              <a:ext uri="{FF2B5EF4-FFF2-40B4-BE49-F238E27FC236}">
                <a16:creationId xmlns:a16="http://schemas.microsoft.com/office/drawing/2014/main" id="{94DAAF46-E006-4BD4-9474-3D9546C3F88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31245201"/>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7985" y="1260283"/>
            <a:ext cx="11951772" cy="491160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AVG([DISTINCT] expr)</a:t>
            </a:r>
          </a:p>
          <a:p>
            <a:endParaRPr lang="en-IN" sz="800" dirty="0">
              <a:solidFill>
                <a:srgbClr val="0070C0"/>
              </a:solidFill>
              <a:latin typeface="Liberation Mono"/>
              <a:cs typeface="Arial" panose="020B0604020202020204" pitchFamily="34" charset="0"/>
            </a:endParaRPr>
          </a:p>
          <a:p>
            <a:pPr marL="285721" indent="-285721">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chemeClr val="accent2">
                    <a:lumMod val="75000"/>
                  </a:schemeClr>
                </a:solidFill>
                <a:latin typeface="Liberation Mono"/>
                <a:cs typeface="Arial" panose="020B0604020202020204" pitchFamily="34" charset="0"/>
              </a:rPr>
              <a:t>AVG</a:t>
            </a:r>
            <a:r>
              <a:rPr lang="en-US" dirty="0">
                <a:latin typeface="Liberation Mono"/>
              </a:rPr>
              <a:t>(1)</a:t>
            </a:r>
            <a:r>
              <a:rPr lang="en-IN" dirty="0">
                <a:latin typeface="Liberation Mono"/>
              </a:rPr>
              <a:t> </a:t>
            </a:r>
            <a:r>
              <a:rPr lang="en-US" dirty="0">
                <a:latin typeface="Liberation Mono"/>
              </a:rPr>
              <a:t>"R1";</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chemeClr val="accent2">
                    <a:lumMod val="75000"/>
                  </a:schemeClr>
                </a:solidFill>
                <a:latin typeface="Liberation Mono"/>
                <a:cs typeface="Arial" panose="020B0604020202020204" pitchFamily="34" charset="0"/>
              </a:rPr>
              <a:t>AVG</a:t>
            </a:r>
            <a:r>
              <a:rPr lang="en-US" dirty="0">
                <a:latin typeface="Liberation Mono"/>
              </a:rPr>
              <a:t>(null)</a:t>
            </a:r>
            <a:r>
              <a:rPr lang="en-IN" dirty="0">
                <a:latin typeface="Liberation Mono"/>
              </a:rPr>
              <a:t> </a:t>
            </a:r>
            <a:r>
              <a:rPr lang="en-US" dirty="0">
                <a:latin typeface="Liberation Mono"/>
              </a:rPr>
              <a:t>"R1";</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chemeClr val="accent2">
                    <a:lumMod val="75000"/>
                  </a:schemeClr>
                </a:solidFill>
                <a:latin typeface="Liberation Mono"/>
                <a:cs typeface="Arial" panose="020B0604020202020204" pitchFamily="34" charset="0"/>
              </a:rPr>
              <a:t>AVG</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True</a:t>
            </a:r>
            <a:r>
              <a:rPr lang="en-US" dirty="0">
                <a:latin typeface="Liberation Mono"/>
              </a:rPr>
              <a:t>;</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chemeClr val="accent2">
                    <a:lumMod val="75000"/>
                  </a:schemeClr>
                </a:solidFill>
                <a:latin typeface="Liberation Mono"/>
                <a:cs typeface="Arial" panose="020B0604020202020204" pitchFamily="34" charset="0"/>
              </a:rPr>
              <a:t>AVG</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False</a:t>
            </a:r>
            <a:r>
              <a:rPr lang="en-US" dirty="0">
                <a:latin typeface="Liberation Mono"/>
              </a:rPr>
              <a:t>;</a:t>
            </a:r>
          </a:p>
          <a:p>
            <a:pPr marL="342866" indent="-342866">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chemeClr val="accent2">
                    <a:lumMod val="75000"/>
                  </a:schemeClr>
                </a:solidFill>
                <a:latin typeface="Liberation Mono"/>
                <a:cs typeface="Arial" panose="020B0604020202020204" pitchFamily="34" charset="0"/>
              </a:rPr>
              <a:t>AVG</a:t>
            </a:r>
            <a:r>
              <a:rPr lang="en-IN" dirty="0">
                <a:latin typeface="Liberation Mono"/>
              </a:rPr>
              <a:t>(1)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866" indent="-342866">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chemeClr val="accent2">
                    <a:lumMod val="75000"/>
                  </a:schemeClr>
                </a:solidFill>
                <a:latin typeface="Liberation Mono"/>
                <a:cs typeface="Arial" panose="020B0604020202020204" pitchFamily="34" charset="0"/>
              </a:rPr>
              <a:t>AVG</a:t>
            </a:r>
            <a:r>
              <a:rPr lang="en-IN" dirty="0">
                <a:latin typeface="Liberation Mono"/>
              </a:rPr>
              <a:t>(sal)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chemeClr val="accent2">
                    <a:lumMod val="75000"/>
                  </a:schemeClr>
                </a:solidFill>
                <a:latin typeface="Liberation Mono"/>
                <a:cs typeface="Arial" panose="020B0604020202020204" pitchFamily="34" charset="0"/>
              </a:rPr>
              <a:t>AVG</a:t>
            </a:r>
            <a:r>
              <a:rPr lang="en-US" dirty="0">
                <a:latin typeface="Liberation Mono"/>
              </a:rPr>
              <a:t>(sal) "Avg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chemeClr val="accent2">
                    <a:lumMod val="75000"/>
                  </a:schemeClr>
                </a:solidFill>
                <a:latin typeface="Liberation Mono"/>
                <a:cs typeface="Arial" panose="020B0604020202020204" pitchFamily="34" charset="0"/>
              </a:rPr>
              <a:t>AVG</a:t>
            </a:r>
            <a:r>
              <a:rPr lang="en-US" dirty="0">
                <a:latin typeface="Liberation Mono"/>
              </a:rPr>
              <a:t>(sal) "Avg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pic>
        <p:nvPicPr>
          <p:cNvPr id="2" name="Picture 1">
            <a:extLst>
              <a:ext uri="{FF2B5EF4-FFF2-40B4-BE49-F238E27FC236}">
                <a16:creationId xmlns:a16="http://schemas.microsoft.com/office/drawing/2014/main" id="{06B9E344-8817-4AE8-8537-5386AFD348C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900AC2A-4163-4436-9386-9FFCEB01D2D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51078267"/>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7985" y="1260283"/>
            <a:ext cx="11951772" cy="491160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SUM([DISTINCT] expr)</a:t>
            </a:r>
          </a:p>
          <a:p>
            <a:endParaRPr lang="en-IN" sz="800" dirty="0">
              <a:solidFill>
                <a:srgbClr val="0070C0"/>
              </a:solidFill>
              <a:latin typeface="Palatino Linotype" panose="02040502050505030304" pitchFamily="18" charset="0"/>
              <a:cs typeface="Arial" panose="020B0604020202020204" pitchFamily="34" charset="0"/>
            </a:endParaRP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chemeClr val="accent2">
                    <a:lumMod val="75000"/>
                  </a:schemeClr>
                </a:solidFill>
                <a:latin typeface="Liberation Mono"/>
                <a:cs typeface="Arial" panose="020B0604020202020204" pitchFamily="34" charset="0"/>
              </a:rPr>
              <a:t>SUM</a:t>
            </a:r>
            <a:r>
              <a:rPr lang="en-IN" dirty="0">
                <a:latin typeface="Liberation Mono"/>
              </a:rPr>
              <a:t>(1) </a:t>
            </a:r>
            <a:r>
              <a:rPr lang="en-US" dirty="0">
                <a:latin typeface="Liberation Mono"/>
              </a:rPr>
              <a:t>"R1";</a:t>
            </a:r>
            <a:endParaRPr lang="en-IN" dirty="0">
              <a:solidFill>
                <a:srgbClr val="0077AA"/>
              </a:solidFill>
              <a:latin typeface="Liberation Mono"/>
              <a:cs typeface="Arial" panose="020B0604020202020204" pitchFamily="34" charset="0"/>
            </a:endParaRP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chemeClr val="accent2">
                    <a:lumMod val="75000"/>
                  </a:schemeClr>
                </a:solidFill>
                <a:latin typeface="Liberation Mono"/>
                <a:cs typeface="Arial" panose="020B0604020202020204" pitchFamily="34" charset="0"/>
              </a:rPr>
              <a:t>SUM</a:t>
            </a:r>
            <a:r>
              <a:rPr lang="en-IN" dirty="0">
                <a:latin typeface="Liberation Mono"/>
              </a:rPr>
              <a:t>(null) </a:t>
            </a:r>
            <a:r>
              <a:rPr lang="en-US" dirty="0">
                <a:latin typeface="Liberation Mono"/>
              </a:rPr>
              <a:t>"R1";</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chemeClr val="accent2">
                    <a:lumMod val="75000"/>
                  </a:schemeClr>
                </a:solidFill>
                <a:latin typeface="Liberation Mono"/>
                <a:cs typeface="Arial" panose="020B0604020202020204" pitchFamily="34" charset="0"/>
              </a:rPr>
              <a:t>SUM</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True</a:t>
            </a:r>
            <a:r>
              <a:rPr lang="en-US" dirty="0">
                <a:latin typeface="Liberation Mono"/>
              </a:rPr>
              <a:t>;</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chemeClr val="accent2">
                    <a:lumMod val="75000"/>
                  </a:schemeClr>
                </a:solidFill>
                <a:latin typeface="Liberation Mono"/>
                <a:cs typeface="Arial" panose="020B0604020202020204" pitchFamily="34" charset="0"/>
              </a:rPr>
              <a:t>SUM</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False</a:t>
            </a:r>
            <a:r>
              <a:rPr lang="en-US" dirty="0">
                <a:latin typeface="Liberation Mono"/>
              </a:rPr>
              <a:t>;</a:t>
            </a: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chemeClr val="accent2">
                    <a:lumMod val="75000"/>
                  </a:schemeClr>
                </a:solidFill>
                <a:latin typeface="Liberation Mono"/>
                <a:cs typeface="Arial" panose="020B0604020202020204" pitchFamily="34" charset="0"/>
              </a:rPr>
              <a:t>SUM</a:t>
            </a:r>
            <a:r>
              <a:rPr lang="en-IN" dirty="0">
                <a:latin typeface="Liberation Mono"/>
              </a:rPr>
              <a:t>(1)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chemeClr val="accent2">
                    <a:lumMod val="75000"/>
                  </a:schemeClr>
                </a:solidFill>
                <a:latin typeface="Liberation Mono"/>
                <a:cs typeface="Arial" panose="020B0604020202020204" pitchFamily="34" charset="0"/>
              </a:rPr>
              <a:t>SUM</a:t>
            </a:r>
            <a:r>
              <a:rPr lang="en-IN" dirty="0">
                <a:latin typeface="Liberation Mono"/>
              </a:rPr>
              <a:t>(sal)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a:t>
            </a:r>
            <a:endParaRPr lang="en-US" dirty="0">
              <a:solidFill>
                <a:srgbClr val="0077AA"/>
              </a:solidFill>
              <a:latin typeface="Liberation Mono"/>
              <a:cs typeface="Arial" panose="020B0604020202020204" pitchFamily="34" charset="0"/>
            </a:endParaRP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chemeClr val="accent2">
                    <a:lumMod val="75000"/>
                  </a:schemeClr>
                </a:solidFill>
                <a:latin typeface="Liberation Mono"/>
                <a:cs typeface="Arial" panose="020B0604020202020204" pitchFamily="34" charset="0"/>
              </a:rPr>
              <a:t>SUM</a:t>
            </a:r>
            <a:r>
              <a:rPr lang="en-US" dirty="0">
                <a:latin typeface="Liberation Mono"/>
              </a:rPr>
              <a:t>(sal) "Total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chemeClr val="accent2">
                    <a:lumMod val="75000"/>
                  </a:schemeClr>
                </a:solidFill>
                <a:latin typeface="Liberation Mono"/>
                <a:cs typeface="Arial" panose="020B0604020202020204" pitchFamily="34" charset="0"/>
              </a:rPr>
              <a:t>SUM</a:t>
            </a:r>
            <a:r>
              <a:rPr lang="en-US" dirty="0">
                <a:latin typeface="Liberation Mono"/>
              </a:rPr>
              <a:t>(sal) "Total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sp>
        <p:nvSpPr>
          <p:cNvPr id="2" name="Rectangle 1">
            <a:extLst>
              <a:ext uri="{FF2B5EF4-FFF2-40B4-BE49-F238E27FC236}">
                <a16:creationId xmlns:a16="http://schemas.microsoft.com/office/drawing/2014/main" id="{BCFA642B-9D04-4931-A2F0-3B568F239B9A}"/>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id="{9D15FF19-A4AD-4520-831B-650AF301E6E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19360A94-A007-433D-A557-9B077975A9A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TextBox 9">
            <a:extLst>
              <a:ext uri="{FF2B5EF4-FFF2-40B4-BE49-F238E27FC236}">
                <a16:creationId xmlns:a16="http://schemas.microsoft.com/office/drawing/2014/main" id="{6903AF08-080F-4F50-A814-C6D903E12C9E}"/>
              </a:ext>
            </a:extLst>
          </p:cNvPr>
          <p:cNvSpPr txBox="1"/>
          <p:nvPr/>
        </p:nvSpPr>
        <p:spPr>
          <a:xfrm>
            <a:off x="8515740" y="692696"/>
            <a:ext cx="3563888" cy="877163"/>
          </a:xfrm>
          <a:prstGeom prst="rect">
            <a:avLst/>
          </a:prstGeom>
          <a:noFill/>
        </p:spPr>
        <p:txBody>
          <a:bodyPr wrap="square" rtlCol="0">
            <a:spAutoFit/>
          </a:bodyPr>
          <a:lstStyle/>
          <a:p>
            <a:r>
              <a:rPr lang="en-US" sz="2400" dirty="0">
                <a:solidFill>
                  <a:schemeClr val="accent6"/>
                </a:solidFill>
                <a:latin typeface="Liberation Mono"/>
                <a:cs typeface="Arial" panose="020B0604020202020204" pitchFamily="34" charset="0"/>
              </a:rPr>
              <a:t>sal = { 1, 2, -1 ,3, -2, 1 }</a:t>
            </a:r>
          </a:p>
          <a:p>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cs typeface="Arial" panose="020B0604020202020204" pitchFamily="34" charset="0"/>
              </a:rPr>
              <a:t>SELECT </a:t>
            </a:r>
            <a:r>
              <a:rPr lang="en-US" sz="2000" dirty="0">
                <a:solidFill>
                  <a:srgbClr val="0077AA"/>
                </a:solidFill>
                <a:latin typeface="Liberation Mono"/>
                <a:cs typeface="Arial" panose="020B0604020202020204" pitchFamily="34" charset="0"/>
              </a:rPr>
              <a:t>SUM</a:t>
            </a:r>
            <a:r>
              <a:rPr lang="en-IN" sz="2000" dirty="0">
                <a:solidFill>
                  <a:schemeClr val="bg1">
                    <a:lumMod val="65000"/>
                  </a:schemeClr>
                </a:solidFill>
                <a:latin typeface="Liberation Mono"/>
              </a:rPr>
              <a:t>(</a:t>
            </a:r>
            <a:r>
              <a:rPr lang="en-IN" sz="2000" dirty="0">
                <a:latin typeface="Liberation Mono"/>
              </a:rPr>
              <a:t>sal</a:t>
            </a:r>
            <a:r>
              <a:rPr lang="en-IN" sz="2000" dirty="0">
                <a:solidFill>
                  <a:schemeClr val="bg1">
                    <a:lumMod val="65000"/>
                  </a:schemeClr>
                </a:solidFill>
                <a:latin typeface="Liberation Mono"/>
              </a:rPr>
              <a:t>)</a:t>
            </a:r>
            <a:r>
              <a:rPr lang="en-IN" sz="2000" dirty="0">
                <a:latin typeface="Liberation Mono"/>
              </a:rPr>
              <a:t> </a:t>
            </a:r>
            <a:r>
              <a:rPr lang="en-US" sz="2000" dirty="0">
                <a:solidFill>
                  <a:srgbClr val="669900"/>
                </a:solidFill>
                <a:latin typeface="Liberation Mono"/>
              </a:rPr>
              <a:t>"R1"</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2379557693"/>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20" y="1260283"/>
            <a:ext cx="11951772" cy="491160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MAX([DISTINCT] expr)</a:t>
            </a:r>
          </a:p>
          <a:p>
            <a:endParaRPr lang="en-IN" sz="800" dirty="0">
              <a:solidFill>
                <a:srgbClr val="0070C0"/>
              </a:solidFill>
              <a:latin typeface="Liberation Mono"/>
              <a:cs typeface="Arial" panose="020B0604020202020204" pitchFamily="34" charset="0"/>
            </a:endParaRP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a:t>
            </a:r>
            <a:r>
              <a:rPr lang="en-IN" dirty="0">
                <a:solidFill>
                  <a:schemeClr val="tx1">
                    <a:lumMod val="85000"/>
                    <a:lumOff val="15000"/>
                  </a:schemeClr>
                </a:solidFill>
                <a:latin typeface="Palatino Linotype" panose="02040502050505030304" pitchFamily="18" charset="0"/>
                <a:cs typeface="Arial" panose="020B0604020202020204" pitchFamily="34" charset="0"/>
              </a:rPr>
              <a:t>NULL.</a:t>
            </a: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MAX</a:t>
            </a:r>
            <a:r>
              <a:rPr lang="en-IN" dirty="0">
                <a:latin typeface="Liberation Mono"/>
              </a:rPr>
              <a:t>(1) </a:t>
            </a:r>
            <a:r>
              <a:rPr lang="en-US" dirty="0">
                <a:latin typeface="Liberation Mono"/>
              </a:rPr>
              <a:t>"R1";</a:t>
            </a:r>
            <a:endParaRPr lang="en-IN" dirty="0">
              <a:solidFill>
                <a:srgbClr val="0077AA"/>
              </a:solidFill>
              <a:latin typeface="Liberation Mono"/>
              <a:cs typeface="Arial" panose="020B0604020202020204" pitchFamily="34" charset="0"/>
            </a:endParaRP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MAX</a:t>
            </a:r>
            <a:r>
              <a:rPr lang="en-IN" dirty="0">
                <a:latin typeface="Liberation Mono"/>
              </a:rPr>
              <a:t>(null) </a:t>
            </a:r>
            <a:r>
              <a:rPr lang="en-US" dirty="0">
                <a:latin typeface="Liberation Mono"/>
              </a:rPr>
              <a:t>"R1";</a:t>
            </a:r>
          </a:p>
          <a:p>
            <a:pPr marL="355564" indent="-355564">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chemeClr val="accent2">
                    <a:lumMod val="75000"/>
                  </a:schemeClr>
                </a:solidFill>
                <a:latin typeface="Liberation Mono"/>
                <a:cs typeface="Arial" panose="020B0604020202020204" pitchFamily="34" charset="0"/>
              </a:rPr>
              <a:t>MAX</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True</a:t>
            </a:r>
            <a:r>
              <a:rPr lang="en-US" dirty="0">
                <a:latin typeface="Liberation Mono"/>
              </a:rPr>
              <a:t>;</a:t>
            </a:r>
          </a:p>
          <a:p>
            <a:pPr marL="355564" indent="-355564">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chemeClr val="accent2">
                    <a:lumMod val="75000"/>
                  </a:schemeClr>
                </a:solidFill>
                <a:latin typeface="Liberation Mono"/>
                <a:cs typeface="Arial" panose="020B0604020202020204" pitchFamily="34" charset="0"/>
              </a:rPr>
              <a:t>MAX</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False</a:t>
            </a:r>
            <a:r>
              <a:rPr lang="en-US" dirty="0">
                <a:latin typeface="Liberation Mono"/>
              </a:rPr>
              <a:t>;</a:t>
            </a:r>
          </a:p>
          <a:p>
            <a:pPr marL="355564" indent="-355564">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MAX</a:t>
            </a:r>
            <a:r>
              <a:rPr lang="en-US" dirty="0">
                <a:latin typeface="Liberation Mono"/>
              </a:rPr>
              <a:t>(1)</a:t>
            </a:r>
            <a:r>
              <a:rPr lang="en-IN" dirty="0">
                <a:latin typeface="Liberation Mono"/>
              </a:rPr>
              <a:t> </a:t>
            </a:r>
            <a:r>
              <a:rPr lang="en-US" dirty="0">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564" indent="-355564">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MAX</a:t>
            </a:r>
            <a:r>
              <a:rPr lang="en-US" dirty="0">
                <a:latin typeface="Liberation Mono"/>
              </a:rPr>
              <a:t>(sal)</a:t>
            </a:r>
            <a:r>
              <a:rPr lang="en-IN" dirty="0">
                <a:latin typeface="Liberation Mono"/>
              </a:rPr>
              <a:t> </a:t>
            </a:r>
            <a:r>
              <a:rPr lang="en-US" dirty="0">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chemeClr val="accent2">
                    <a:lumMod val="75000"/>
                  </a:schemeClr>
                </a:solidFill>
                <a:latin typeface="Liberation Mono"/>
                <a:cs typeface="Arial" panose="020B0604020202020204" pitchFamily="34" charset="0"/>
              </a:rPr>
              <a:t>MAX</a:t>
            </a:r>
            <a:r>
              <a:rPr lang="en-US" dirty="0">
                <a:latin typeface="Liberation Mono"/>
              </a:rPr>
              <a:t>(sal) "Maximum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chemeClr val="accent2">
                    <a:lumMod val="75000"/>
                  </a:schemeClr>
                </a:solidFill>
                <a:latin typeface="Liberation Mono"/>
                <a:cs typeface="Arial" panose="020B0604020202020204" pitchFamily="34" charset="0"/>
              </a:rPr>
              <a:t>MAX</a:t>
            </a:r>
            <a:r>
              <a:rPr lang="en-US" dirty="0">
                <a:latin typeface="Liberation Mono"/>
              </a:rPr>
              <a:t>(sal) "Maximum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sp>
        <p:nvSpPr>
          <p:cNvPr id="2" name="Rectangle 1">
            <a:extLst>
              <a:ext uri="{FF2B5EF4-FFF2-40B4-BE49-F238E27FC236}">
                <a16:creationId xmlns:a16="http://schemas.microsoft.com/office/drawing/2014/main" id="{29764DE6-AC44-476B-ABCB-316A0289327E}"/>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id="{71F7F868-2125-4B00-9B8F-549D911C1A5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AA9BAE98-876C-487E-8811-F93A78DE670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67738790"/>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20" y="1260283"/>
            <a:ext cx="11951772" cy="491160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MIN([DISTINCT] expr)</a:t>
            </a:r>
          </a:p>
          <a:p>
            <a:endParaRPr lang="en-IN" sz="800" dirty="0">
              <a:solidFill>
                <a:srgbClr val="0070C0"/>
              </a:solidFill>
              <a:latin typeface="Liberation Mono"/>
              <a:cs typeface="Arial" panose="020B0604020202020204" pitchFamily="34" charset="0"/>
            </a:endParaRP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73023" indent="-273023">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MIN</a:t>
            </a:r>
            <a:r>
              <a:rPr lang="en-IN" dirty="0">
                <a:latin typeface="Liberation Mono"/>
              </a:rPr>
              <a:t>(1) </a:t>
            </a:r>
            <a:r>
              <a:rPr lang="en-US" dirty="0">
                <a:latin typeface="Liberation Mono"/>
              </a:rPr>
              <a:t>"R1";</a:t>
            </a:r>
            <a:endParaRPr lang="en-IN" dirty="0">
              <a:solidFill>
                <a:srgbClr val="0077AA"/>
              </a:solidFill>
              <a:latin typeface="Liberation Mono"/>
              <a:cs typeface="Arial" panose="020B0604020202020204" pitchFamily="34" charset="0"/>
            </a:endParaRPr>
          </a:p>
          <a:p>
            <a:pPr marL="273023" indent="-273023">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MIN</a:t>
            </a:r>
            <a:r>
              <a:rPr lang="en-IN" dirty="0">
                <a:latin typeface="Liberation Mono"/>
              </a:rPr>
              <a:t>(null) </a:t>
            </a:r>
            <a:r>
              <a:rPr lang="en-US" dirty="0">
                <a:latin typeface="Liberation Mono"/>
              </a:rPr>
              <a:t>"R1";</a:t>
            </a:r>
          </a:p>
          <a:p>
            <a:pPr marL="273023" indent="-273023">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chemeClr val="accent2">
                    <a:lumMod val="75000"/>
                  </a:schemeClr>
                </a:solidFill>
                <a:latin typeface="Liberation Mono"/>
                <a:cs typeface="Arial" panose="020B0604020202020204" pitchFamily="34" charset="0"/>
              </a:rPr>
              <a:t>MIN</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True</a:t>
            </a:r>
            <a:r>
              <a:rPr lang="en-US" dirty="0">
                <a:latin typeface="Liberation Mono"/>
              </a:rPr>
              <a:t>;</a:t>
            </a:r>
          </a:p>
          <a:p>
            <a:pPr marL="273023" indent="-273023">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chemeClr val="accent2">
                    <a:lumMod val="75000"/>
                  </a:schemeClr>
                </a:solidFill>
                <a:latin typeface="Liberation Mono"/>
                <a:cs typeface="Arial" panose="020B0604020202020204" pitchFamily="34" charset="0"/>
              </a:rPr>
              <a:t>MIN</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False</a:t>
            </a:r>
            <a:r>
              <a:rPr lang="en-US" dirty="0">
                <a:latin typeface="Liberation Mono"/>
              </a:rPr>
              <a:t>;</a:t>
            </a:r>
          </a:p>
          <a:p>
            <a:pPr marL="266673" indent="-266673">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MIN</a:t>
            </a:r>
            <a:r>
              <a:rPr lang="en-US" dirty="0">
                <a:latin typeface="Liberation Mono"/>
              </a:rPr>
              <a:t>(1)</a:t>
            </a:r>
            <a:r>
              <a:rPr lang="en-IN" dirty="0">
                <a:latin typeface="Liberation Mono"/>
              </a:rPr>
              <a:t> </a:t>
            </a:r>
            <a:r>
              <a:rPr lang="en-US" dirty="0">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673" indent="-266673">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MIN</a:t>
            </a:r>
            <a:r>
              <a:rPr lang="en-US" dirty="0">
                <a:latin typeface="Liberation Mono"/>
              </a:rPr>
              <a:t>(sal)</a:t>
            </a:r>
            <a:r>
              <a:rPr lang="en-IN" dirty="0">
                <a:latin typeface="Liberation Mono"/>
              </a:rPr>
              <a:t> </a:t>
            </a:r>
            <a:r>
              <a:rPr lang="en-US" dirty="0">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endParaRPr lang="en-US" dirty="0">
              <a:solidFill>
                <a:srgbClr val="0077AA"/>
              </a:solidFill>
              <a:latin typeface="Liberation Mono"/>
              <a:cs typeface="Arial" panose="020B0604020202020204" pitchFamily="34" charset="0"/>
            </a:endParaRPr>
          </a:p>
          <a:p>
            <a:pPr marL="273023" indent="-273023">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chemeClr val="accent2">
                    <a:lumMod val="75000"/>
                  </a:schemeClr>
                </a:solidFill>
                <a:latin typeface="Liberation Mono"/>
                <a:cs typeface="Arial" panose="020B0604020202020204" pitchFamily="34" charset="0"/>
              </a:rPr>
              <a:t>MIN</a:t>
            </a:r>
            <a:r>
              <a:rPr lang="en-US" dirty="0">
                <a:latin typeface="Liberation Mono"/>
              </a:rPr>
              <a:t>(sal) "Minimum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23" indent="-273023">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chemeClr val="accent2">
                    <a:lumMod val="75000"/>
                  </a:schemeClr>
                </a:solidFill>
                <a:latin typeface="Liberation Mono"/>
                <a:cs typeface="Arial" panose="020B0604020202020204" pitchFamily="34" charset="0"/>
              </a:rPr>
              <a:t>MIN</a:t>
            </a:r>
            <a:r>
              <a:rPr lang="en-US" dirty="0">
                <a:latin typeface="Liberation Mono"/>
              </a:rPr>
              <a:t>(sal) "Minimum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sp>
        <p:nvSpPr>
          <p:cNvPr id="2" name="Rectangle 1">
            <a:extLst>
              <a:ext uri="{FF2B5EF4-FFF2-40B4-BE49-F238E27FC236}">
                <a16:creationId xmlns:a16="http://schemas.microsoft.com/office/drawing/2014/main" id="{657256C3-EF5B-40C9-B6EA-C95AA391C128}"/>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id="{70E824C0-A588-479A-B685-B40770DB490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4651931A-391F-4976-B838-6B76D384A6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650176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7293" y="6043935"/>
            <a:ext cx="8624704" cy="769441"/>
          </a:xfrm>
          <a:prstGeom prst="rect">
            <a:avLst/>
          </a:prstGeom>
        </p:spPr>
        <p:txBody>
          <a:bodyPr wrap="square">
            <a:spAutoFit/>
          </a:bodyPr>
          <a:lstStyle/>
          <a:p>
            <a:r>
              <a:rPr lang="en-IN" sz="2200" dirty="0">
                <a:solidFill>
                  <a:schemeClr val="accent6">
                    <a:lumMod val="50000"/>
                  </a:schemeClr>
                </a:solidFill>
                <a:latin typeface="Palatino Linotype" panose="02040502050505030304" pitchFamily="18" charset="0"/>
              </a:rPr>
              <a:t>SET A – { 25, 29, 45, 23, 60, 51, 35, …. }</a:t>
            </a:r>
          </a:p>
          <a:p>
            <a:r>
              <a:rPr lang="en-IN" sz="2200" dirty="0">
                <a:solidFill>
                  <a:schemeClr val="accent6">
                    <a:lumMod val="50000"/>
                  </a:schemeClr>
                </a:solidFill>
                <a:latin typeface="Palatino Linotype" panose="02040502050505030304" pitchFamily="18" charset="0"/>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6953" y="5548166"/>
            <a:ext cx="792088" cy="461665"/>
          </a:xfrm>
          <a:prstGeom prst="rect">
            <a:avLst/>
          </a:prstGeom>
        </p:spPr>
        <p:txBody>
          <a:bodyPr wrap="square">
            <a:spAutoFit/>
          </a:bodyPr>
          <a:lstStyle/>
          <a:p>
            <a:r>
              <a:rPr lang="en-US" sz="2400" b="1" dirty="0">
                <a:solidFill>
                  <a:schemeClr val="accent2">
                    <a:lumMod val="50000"/>
                  </a:schemeClr>
                </a:solidFill>
                <a:latin typeface="Palatino Linotype" panose="02040502050505030304" pitchFamily="18" charset="0"/>
              </a:rPr>
              <a:t>data</a:t>
            </a:r>
            <a:endParaRPr lang="en-IN" sz="2200" b="1" dirty="0">
              <a:latin typeface="Palatino Linotype" panose="02040502050505030304" pitchFamily="18" charset="0"/>
            </a:endParaRPr>
          </a:p>
        </p:txBody>
      </p:sp>
      <p:sp>
        <p:nvSpPr>
          <p:cNvPr id="8" name="Rectangle 7">
            <a:extLst>
              <a:ext uri="{FF2B5EF4-FFF2-40B4-BE49-F238E27FC236}">
                <a16:creationId xmlns:a16="http://schemas.microsoft.com/office/drawing/2014/main" id="{B1B66409-5192-407D-9CFA-2C5B1BE8FBEC}"/>
              </a:ext>
            </a:extLst>
          </p:cNvPr>
          <p:cNvSpPr/>
          <p:nvPr/>
        </p:nvSpPr>
        <p:spPr>
          <a:xfrm>
            <a:off x="437293" y="3616716"/>
            <a:ext cx="11296167" cy="461665"/>
          </a:xfrm>
          <a:prstGeom prst="rect">
            <a:avLst/>
          </a:prstGeom>
        </p:spPr>
        <p:txBody>
          <a:bodyPr wrap="square">
            <a:spAutoFit/>
          </a:bodyPr>
          <a:lstStyle/>
          <a:p>
            <a:r>
              <a:rPr lang="en-US" sz="2400" b="1" dirty="0">
                <a:solidFill>
                  <a:schemeClr val="accent2">
                    <a:lumMod val="50000"/>
                  </a:schemeClr>
                </a:solidFill>
                <a:latin typeface="Palatino Linotype" panose="02040502050505030304" pitchFamily="18" charset="0"/>
              </a:rPr>
              <a:t>Information</a:t>
            </a:r>
            <a:endParaRPr lang="en-IN" sz="2200" b="1" dirty="0">
              <a:latin typeface="Palatino Linotype" panose="02040502050505030304" pitchFamily="18" charset="0"/>
            </a:endParaRPr>
          </a:p>
        </p:txBody>
      </p:sp>
      <p:sp>
        <p:nvSpPr>
          <p:cNvPr id="11" name="Rectangle 10">
            <a:extLst>
              <a:ext uri="{FF2B5EF4-FFF2-40B4-BE49-F238E27FC236}">
                <a16:creationId xmlns:a16="http://schemas.microsoft.com/office/drawing/2014/main" id="{D1DCE3E7-B13B-43D7-AC3B-8ACA827F63D3}"/>
              </a:ext>
            </a:extLst>
          </p:cNvPr>
          <p:cNvSpPr/>
          <p:nvPr/>
        </p:nvSpPr>
        <p:spPr>
          <a:xfrm>
            <a:off x="456953" y="4070682"/>
            <a:ext cx="11772843" cy="1446550"/>
          </a:xfrm>
          <a:prstGeom prst="rect">
            <a:avLst/>
          </a:prstGeom>
        </p:spPr>
        <p:txBody>
          <a:bodyPr wrap="square">
            <a:spAutoFit/>
          </a:bodyPr>
          <a:lstStyle/>
          <a:p>
            <a:r>
              <a:rPr lang="en-US" sz="2200" dirty="0">
                <a:solidFill>
                  <a:schemeClr val="accent6">
                    <a:lumMod val="50000"/>
                  </a:schemeClr>
                </a:solidFill>
                <a:latin typeface="Palatino Linotype" panose="02040502050505030304" pitchFamily="18" charset="0"/>
              </a:rPr>
              <a:t>Now we arrange the data and make some sense and create information.</a:t>
            </a:r>
          </a:p>
          <a:p>
            <a:r>
              <a:rPr lang="en-US" sz="2200" dirty="0">
                <a:solidFill>
                  <a:schemeClr val="accent6">
                    <a:lumMod val="50000"/>
                  </a:schemeClr>
                </a:solidFill>
                <a:latin typeface="Palatino Linotype" panose="02040502050505030304" pitchFamily="18" charset="0"/>
              </a:rPr>
              <a:t>SET A is </a:t>
            </a:r>
            <a:r>
              <a:rPr lang="en-US" sz="2200" b="1" dirty="0">
                <a:solidFill>
                  <a:schemeClr val="accent6">
                    <a:lumMod val="50000"/>
                  </a:schemeClr>
                </a:solidFill>
                <a:latin typeface="Palatino Linotype" panose="02040502050505030304" pitchFamily="18" charset="0"/>
              </a:rPr>
              <a:t>Age</a:t>
            </a:r>
            <a:r>
              <a:rPr lang="en-US" sz="2200" dirty="0">
                <a:solidFill>
                  <a:schemeClr val="accent6">
                    <a:lumMod val="50000"/>
                  </a:schemeClr>
                </a:solidFill>
                <a:latin typeface="Palatino Linotype" panose="02040502050505030304" pitchFamily="18" charset="0"/>
              </a:rPr>
              <a:t>, SET B is </a:t>
            </a:r>
            <a:r>
              <a:rPr lang="en-US" sz="2200" b="1" dirty="0">
                <a:solidFill>
                  <a:schemeClr val="accent6">
                    <a:lumMod val="50000"/>
                  </a:schemeClr>
                </a:solidFill>
                <a:latin typeface="Palatino Linotype" panose="02040502050505030304" pitchFamily="18" charset="0"/>
              </a:rPr>
              <a:t>Name</a:t>
            </a:r>
          </a:p>
          <a:p>
            <a:r>
              <a:rPr lang="en-IN" sz="2200" dirty="0">
                <a:solidFill>
                  <a:schemeClr val="accent6">
                    <a:lumMod val="50000"/>
                  </a:schemeClr>
                </a:solidFill>
                <a:latin typeface="Palatino Linotype" panose="02040502050505030304" pitchFamily="18" charset="0"/>
              </a:rPr>
              <a:t>Age – { 25, 29, 45, 23, 60, 51, 35, …. }</a:t>
            </a:r>
          </a:p>
          <a:p>
            <a:r>
              <a:rPr lang="en-IN" sz="2200" dirty="0">
                <a:solidFill>
                  <a:schemeClr val="accent6">
                    <a:lumMod val="50000"/>
                  </a:schemeClr>
                </a:solidFill>
                <a:latin typeface="Palatino Linotype" panose="02040502050505030304" pitchFamily="18" charset="0"/>
              </a:rPr>
              <a:t>Name – { Ben, Jo, Kim, Tom, Toy, Sam, Don, …. }  </a:t>
            </a:r>
            <a:r>
              <a:rPr lang="en-US" sz="2200" dirty="0">
                <a:solidFill>
                  <a:schemeClr val="accent6">
                    <a:lumMod val="50000"/>
                  </a:schemeClr>
                </a:solidFill>
                <a:latin typeface="Palatino Linotype" panose="02040502050505030304" pitchFamily="18" charset="0"/>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5696" y="1986310"/>
            <a:ext cx="2017101" cy="461665"/>
          </a:xfrm>
          <a:prstGeom prst="rect">
            <a:avLst/>
          </a:prstGeom>
        </p:spPr>
        <p:txBody>
          <a:bodyPr wrap="square">
            <a:spAutoFit/>
          </a:bodyPr>
          <a:lstStyle/>
          <a:p>
            <a:r>
              <a:rPr lang="en-US" sz="2400" b="1" dirty="0">
                <a:solidFill>
                  <a:schemeClr val="accent2">
                    <a:lumMod val="50000"/>
                  </a:schemeClr>
                </a:solidFill>
                <a:latin typeface="Palatino Linotype" panose="02040502050505030304" pitchFamily="18" charset="0"/>
              </a:rPr>
              <a:t>knowledge</a:t>
            </a:r>
            <a:endParaRPr lang="en-IN" sz="2200" b="1" dirty="0">
              <a:latin typeface="Palatino Linotype" panose="02040502050505030304" pitchFamily="18" charset="0"/>
            </a:endParaRPr>
          </a:p>
        </p:txBody>
      </p:sp>
      <p:sp>
        <p:nvSpPr>
          <p:cNvPr id="15" name="Rectangle 14">
            <a:extLst>
              <a:ext uri="{FF2B5EF4-FFF2-40B4-BE49-F238E27FC236}">
                <a16:creationId xmlns:a16="http://schemas.microsoft.com/office/drawing/2014/main" id="{D08E8734-6BA9-4783-8F0D-EA96309D347E}"/>
              </a:ext>
            </a:extLst>
          </p:cNvPr>
          <p:cNvSpPr/>
          <p:nvPr/>
        </p:nvSpPr>
        <p:spPr>
          <a:xfrm>
            <a:off x="402222" y="2443074"/>
            <a:ext cx="11529339" cy="1107996"/>
          </a:xfrm>
          <a:prstGeom prst="rect">
            <a:avLst/>
          </a:prstGeom>
        </p:spPr>
        <p:txBody>
          <a:bodyPr wrap="square">
            <a:spAutoFit/>
          </a:bodyPr>
          <a:lstStyle/>
          <a:p>
            <a:r>
              <a:rPr lang="en-US" sz="2200" dirty="0">
                <a:solidFill>
                  <a:schemeClr val="accent6">
                    <a:lumMod val="50000"/>
                  </a:schemeClr>
                </a:solidFill>
                <a:latin typeface="Palatino Linotype" panose="02040502050505030304" pitchFamily="18" charset="0"/>
              </a:rPr>
              <a:t>Age of employees: </a:t>
            </a:r>
          </a:p>
          <a:p>
            <a:r>
              <a:rPr lang="en-US" sz="2200" dirty="0">
                <a:solidFill>
                  <a:schemeClr val="accent6">
                    <a:lumMod val="50000"/>
                  </a:schemeClr>
                </a:solidFill>
                <a:latin typeface="Palatino Linotype" panose="02040502050505030304" pitchFamily="18" charset="0"/>
              </a:rPr>
              <a:t>R = { Ben is 25 yrs. Old, Jo is 29 yrs. Old, </a:t>
            </a:r>
            <a:r>
              <a:rPr lang="en-IN" sz="2200" dirty="0">
                <a:solidFill>
                  <a:schemeClr val="accent6">
                    <a:lumMod val="50000"/>
                  </a:schemeClr>
                </a:solidFill>
                <a:latin typeface="Palatino Linotype" panose="02040502050505030304" pitchFamily="18" charset="0"/>
              </a:rPr>
              <a:t>Kim</a:t>
            </a:r>
            <a:r>
              <a:rPr lang="en-US" sz="2200" dirty="0">
                <a:solidFill>
                  <a:schemeClr val="accent6">
                    <a:lumMod val="50000"/>
                  </a:schemeClr>
                </a:solidFill>
                <a:latin typeface="Palatino Linotype" panose="02040502050505030304" pitchFamily="18" charset="0"/>
              </a:rPr>
              <a:t> is 45 yrs. Old, </a:t>
            </a:r>
            <a:r>
              <a:rPr lang="en-IN" sz="2200" dirty="0">
                <a:solidFill>
                  <a:schemeClr val="accent6">
                    <a:lumMod val="50000"/>
                  </a:schemeClr>
                </a:solidFill>
                <a:latin typeface="Palatino Linotype" panose="02040502050505030304" pitchFamily="18" charset="0"/>
              </a:rPr>
              <a:t>Tom</a:t>
            </a:r>
            <a:r>
              <a:rPr lang="en-US" sz="2200" dirty="0">
                <a:solidFill>
                  <a:schemeClr val="accent6">
                    <a:lumMod val="50000"/>
                  </a:schemeClr>
                </a:solidFill>
                <a:latin typeface="Palatino Linotype" panose="02040502050505030304" pitchFamily="18" charset="0"/>
              </a:rPr>
              <a:t> is 23 yrs. Old, </a:t>
            </a:r>
            <a:r>
              <a:rPr lang="en-IN" sz="2200" dirty="0">
                <a:solidFill>
                  <a:schemeClr val="accent6">
                    <a:lumMod val="50000"/>
                  </a:schemeClr>
                </a:solidFill>
                <a:latin typeface="Palatino Linotype" panose="02040502050505030304" pitchFamily="18" charset="0"/>
              </a:rPr>
              <a:t>Toy</a:t>
            </a:r>
            <a:r>
              <a:rPr lang="en-US" sz="2200" dirty="0">
                <a:solidFill>
                  <a:schemeClr val="accent6">
                    <a:lumMod val="50000"/>
                  </a:schemeClr>
                </a:solidFill>
                <a:latin typeface="Palatino Linotype" panose="02040502050505030304" pitchFamily="18" charset="0"/>
              </a:rPr>
              <a:t> is 60 yrs. Old</a:t>
            </a:r>
            <a:r>
              <a:rPr lang="en-IN" sz="2200" dirty="0">
                <a:solidFill>
                  <a:schemeClr val="accent6">
                    <a:lumMod val="50000"/>
                  </a:schemeClr>
                </a:solidFill>
                <a:latin typeface="Palatino Linotype" panose="02040502050505030304" pitchFamily="18" charset="0"/>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2221" y="6748"/>
            <a:ext cx="1327603" cy="461665"/>
          </a:xfrm>
          <a:prstGeom prst="rect">
            <a:avLst/>
          </a:prstGeom>
        </p:spPr>
        <p:txBody>
          <a:bodyPr wrap="square">
            <a:spAutoFit/>
          </a:bodyPr>
          <a:lstStyle/>
          <a:p>
            <a:r>
              <a:rPr lang="en-US" sz="2400" b="1" dirty="0">
                <a:solidFill>
                  <a:schemeClr val="accent2">
                    <a:lumMod val="50000"/>
                  </a:schemeClr>
                </a:solidFill>
                <a:latin typeface="Palatino Linotype" panose="02040502050505030304" pitchFamily="18" charset="0"/>
              </a:rPr>
              <a:t>wisdom</a:t>
            </a:r>
            <a:endParaRPr lang="en-IN" sz="2200" b="1" dirty="0">
              <a:latin typeface="Palatino Linotype" panose="02040502050505030304" pitchFamily="18" charset="0"/>
            </a:endParaRPr>
          </a:p>
        </p:txBody>
      </p:sp>
      <p:sp>
        <p:nvSpPr>
          <p:cNvPr id="17" name="Rectangle 16">
            <a:extLst>
              <a:ext uri="{FF2B5EF4-FFF2-40B4-BE49-F238E27FC236}">
                <a16:creationId xmlns:a16="http://schemas.microsoft.com/office/drawing/2014/main" id="{8DD21DF6-5DCF-40F5-8749-8D201E3020F9}"/>
              </a:ext>
            </a:extLst>
          </p:cNvPr>
          <p:cNvSpPr/>
          <p:nvPr/>
        </p:nvSpPr>
        <p:spPr>
          <a:xfrm>
            <a:off x="402223" y="552133"/>
            <a:ext cx="11772843" cy="1446550"/>
          </a:xfrm>
          <a:prstGeom prst="rect">
            <a:avLst/>
          </a:prstGeom>
        </p:spPr>
        <p:txBody>
          <a:bodyPr wrap="square">
            <a:spAutoFit/>
          </a:bodyPr>
          <a:lstStyle/>
          <a:p>
            <a:pPr marL="342900" indent="-342900">
              <a:buFont typeface="Arial" panose="020B0604020202020204" pitchFamily="34" charset="0"/>
              <a:buChar char="•"/>
            </a:pPr>
            <a:r>
              <a:rPr lang="en-US" sz="2200" dirty="0">
                <a:solidFill>
                  <a:schemeClr val="accent6">
                    <a:lumMod val="50000"/>
                  </a:schemeClr>
                </a:solidFill>
                <a:latin typeface="Palatino Linotype" panose="02040502050505030304" pitchFamily="18" charset="0"/>
              </a:rPr>
              <a:t>Our employees Ben, Jo, and Tom are young.</a:t>
            </a:r>
          </a:p>
          <a:p>
            <a:pPr marL="342900" indent="-342900">
              <a:buFont typeface="Arial" panose="020B0604020202020204" pitchFamily="34" charset="0"/>
              <a:buChar char="•"/>
            </a:pPr>
            <a:r>
              <a:rPr lang="en-US" sz="2200" dirty="0">
                <a:solidFill>
                  <a:schemeClr val="accent6">
                    <a:lumMod val="50000"/>
                  </a:schemeClr>
                </a:solidFill>
                <a:latin typeface="Palatino Linotype" panose="02040502050505030304" pitchFamily="18" charset="0"/>
              </a:rPr>
              <a:t>Our employees Ben, Jo, and Tom are in 20’s</a:t>
            </a:r>
          </a:p>
          <a:p>
            <a:pPr marL="342900" indent="-342900">
              <a:buFont typeface="Arial" panose="020B0604020202020204" pitchFamily="34" charset="0"/>
              <a:buChar char="•"/>
            </a:pPr>
            <a:r>
              <a:rPr lang="en-US" sz="2200" dirty="0">
                <a:solidFill>
                  <a:schemeClr val="accent6">
                    <a:lumMod val="50000"/>
                  </a:schemeClr>
                </a:solidFill>
                <a:latin typeface="Palatino Linotype" panose="02040502050505030304" pitchFamily="18" charset="0"/>
              </a:rPr>
              <a:t>Toy is going to retire next year.</a:t>
            </a:r>
          </a:p>
          <a:p>
            <a:pPr marL="342900" indent="-342900">
              <a:buFont typeface="Arial" panose="020B0604020202020204" pitchFamily="34" charset="0"/>
              <a:buChar char="•"/>
            </a:pPr>
            <a:r>
              <a:rPr lang="en-US" sz="2200" dirty="0">
                <a:solidFill>
                  <a:schemeClr val="accent6">
                    <a:lumMod val="50000"/>
                  </a:schemeClr>
                </a:solidFill>
                <a:latin typeface="Palatino Linotype" panose="02040502050505030304" pitchFamily="18" charset="0"/>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4453" y="3542078"/>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5594" y="3789764"/>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pic>
        <p:nvPicPr>
          <p:cNvPr id="12" name="Picture 11">
            <a:extLst>
              <a:ext uri="{FF2B5EF4-FFF2-40B4-BE49-F238E27FC236}">
                <a16:creationId xmlns:a16="http://schemas.microsoft.com/office/drawing/2014/main" id="{5412EC24-2D77-49A7-B5C9-7B4A64698E9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59702" y="245838"/>
            <a:ext cx="1371859" cy="445150"/>
          </a:xfrm>
          <a:prstGeom prst="rect">
            <a:avLst/>
          </a:prstGeom>
        </p:spPr>
      </p:pic>
    </p:spTree>
    <p:extLst>
      <p:ext uri="{BB962C8B-B14F-4D97-AF65-F5344CB8AC3E}">
        <p14:creationId xmlns:p14="http://schemas.microsoft.com/office/powerpoint/2010/main" val="3173010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59516" y="778056"/>
            <a:ext cx="8838049" cy="646247"/>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Attributes</a:t>
            </a:r>
          </a:p>
        </p:txBody>
      </p:sp>
      <p:sp>
        <p:nvSpPr>
          <p:cNvPr id="8" name="Rectangle 7"/>
          <p:cNvSpPr/>
          <p:nvPr/>
        </p:nvSpPr>
        <p:spPr>
          <a:xfrm>
            <a:off x="259516" y="1701033"/>
            <a:ext cx="11523580" cy="707794"/>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nvGraphicFramePr>
        <p:xfrm>
          <a:off x="2209515" y="3860744"/>
          <a:ext cx="7161867" cy="2006340"/>
        </p:xfrm>
        <a:graphic>
          <a:graphicData uri="http://schemas.openxmlformats.org/drawingml/2006/table">
            <a:tbl>
              <a:tblPr firstRow="1" bandRow="1">
                <a:tableStyleId>{5940675A-B579-460E-94D1-54222C63F5DA}</a:tableStyleId>
              </a:tblPr>
              <a:tblGrid>
                <a:gridCol w="778464">
                  <a:extLst>
                    <a:ext uri="{9D8B030D-6E8A-4147-A177-3AD203B41FA5}">
                      <a16:colId xmlns:a16="http://schemas.microsoft.com/office/drawing/2014/main" val="20000"/>
                    </a:ext>
                  </a:extLst>
                </a:gridCol>
                <a:gridCol w="2116759">
                  <a:extLst>
                    <a:ext uri="{9D8B030D-6E8A-4147-A177-3AD203B41FA5}">
                      <a16:colId xmlns:a16="http://schemas.microsoft.com/office/drawing/2014/main" val="20001"/>
                    </a:ext>
                  </a:extLst>
                </a:gridCol>
                <a:gridCol w="1599992">
                  <a:extLst>
                    <a:ext uri="{9D8B030D-6E8A-4147-A177-3AD203B41FA5}">
                      <a16:colId xmlns:a16="http://schemas.microsoft.com/office/drawing/2014/main" val="20002"/>
                    </a:ext>
                  </a:extLst>
                </a:gridCol>
                <a:gridCol w="1576803">
                  <a:extLst>
                    <a:ext uri="{9D8B030D-6E8A-4147-A177-3AD203B41FA5}">
                      <a16:colId xmlns:a16="http://schemas.microsoft.com/office/drawing/2014/main" val="20003"/>
                    </a:ext>
                  </a:extLst>
                </a:gridCol>
                <a:gridCol w="1089849">
                  <a:extLst>
                    <a:ext uri="{9D8B030D-6E8A-4147-A177-3AD203B41FA5}">
                      <a16:colId xmlns:a16="http://schemas.microsoft.com/office/drawing/2014/main" val="20004"/>
                    </a:ext>
                  </a:extLst>
                </a:gridCol>
              </a:tblGrid>
              <a:tr h="401268">
                <a:tc>
                  <a:txBody>
                    <a:bodyPr/>
                    <a:lstStyle/>
                    <a:p>
                      <a:pPr algn="l"/>
                      <a:r>
                        <a:rPr lang="en-US" sz="1800" b="1" dirty="0">
                          <a:latin typeface="Arial" panose="020B0604020202020204" pitchFamily="34" charset="0"/>
                          <a:cs typeface="Arial" panose="020B0604020202020204" pitchFamily="34" charset="0"/>
                        </a:rPr>
                        <a:t>I</a:t>
                      </a:r>
                      <a:r>
                        <a:rPr lang="en-IN" sz="1800" b="1" dirty="0">
                          <a:latin typeface="Arial" panose="020B0604020202020204" pitchFamily="34" charset="0"/>
                          <a:cs typeface="Arial" panose="020B0604020202020204" pitchFamily="34" charset="0"/>
                        </a:rPr>
                        <a:t>D</a:t>
                      </a:r>
                    </a:p>
                  </a:txBody>
                  <a:tcPr marL="91428" marR="91428" marT="45714" marB="45714" anchor="ctr">
                    <a:solidFill>
                      <a:schemeClr val="accent4"/>
                    </a:solidFill>
                  </a:tcPr>
                </a:tc>
                <a:tc>
                  <a:txBody>
                    <a:bodyPr/>
                    <a:lstStyle/>
                    <a:p>
                      <a:r>
                        <a:rPr lang="en-IN" sz="1800" b="1" dirty="0">
                          <a:latin typeface="Arial" panose="020B0604020202020204" pitchFamily="34" charset="0"/>
                          <a:cs typeface="Arial" panose="020B0604020202020204" pitchFamily="34" charset="0"/>
                        </a:rPr>
                        <a:t>EmployeeName</a:t>
                      </a:r>
                    </a:p>
                  </a:txBody>
                  <a:tcPr marL="91428" marR="91428" marT="45714" marB="45714" anchor="ctr">
                    <a:solidFill>
                      <a:schemeClr val="accent4"/>
                    </a:solidFill>
                  </a:tcPr>
                </a:tc>
                <a:tc>
                  <a:txBody>
                    <a:bodyPr/>
                    <a:lstStyle/>
                    <a:p>
                      <a:r>
                        <a:rPr lang="en-IN" sz="1800" b="1" dirty="0">
                          <a:latin typeface="Arial" panose="020B0604020202020204" pitchFamily="34" charset="0"/>
                          <a:cs typeface="Arial" panose="020B0604020202020204" pitchFamily="34" charset="0"/>
                        </a:rPr>
                        <a:t> Job</a:t>
                      </a:r>
                    </a:p>
                  </a:txBody>
                  <a:tcPr marL="91428" marR="91428" marT="45714" marB="45714" anchor="ctr">
                    <a:solidFill>
                      <a:schemeClr val="accent4"/>
                    </a:solidFill>
                  </a:tcPr>
                </a:tc>
                <a:tc>
                  <a:txBody>
                    <a:bodyPr/>
                    <a:lstStyle/>
                    <a:p>
                      <a:r>
                        <a:rPr lang="en-IN" sz="1800" b="1" dirty="0">
                          <a:latin typeface="Arial" panose="020B0604020202020204" pitchFamily="34" charset="0"/>
                          <a:cs typeface="Arial" panose="020B0604020202020204" pitchFamily="34" charset="0"/>
                        </a:rPr>
                        <a:t>Hiredate</a:t>
                      </a:r>
                    </a:p>
                  </a:txBody>
                  <a:tcPr marL="91428" marR="91428" marT="45714" marB="45714" anchor="ctr">
                    <a:solidFill>
                      <a:schemeClr val="accent4"/>
                    </a:solidFill>
                  </a:tcPr>
                </a:tc>
                <a:tc>
                  <a:txBody>
                    <a:bodyPr/>
                    <a:lstStyle/>
                    <a:p>
                      <a:r>
                        <a:rPr lang="en-IN" sz="1800" b="1" dirty="0">
                          <a:latin typeface="Arial" panose="020B0604020202020204" pitchFamily="34" charset="0"/>
                          <a:cs typeface="Arial" panose="020B0604020202020204" pitchFamily="34" charset="0"/>
                        </a:rPr>
                        <a:t>Salary</a:t>
                      </a:r>
                    </a:p>
                  </a:txBody>
                  <a:tcPr marL="91428" marR="91428" marT="45714" marB="45714" anchor="ctr">
                    <a:solidFill>
                      <a:schemeClr val="accent4"/>
                    </a:solidFill>
                  </a:tcPr>
                </a:tc>
                <a:extLst>
                  <a:ext uri="{0D108BD9-81ED-4DB2-BD59-A6C34878D82A}">
                    <a16:rowId xmlns:a16="http://schemas.microsoft.com/office/drawing/2014/main" val="10000"/>
                  </a:ext>
                </a:extLst>
              </a:tr>
              <a:tr h="401268">
                <a:tc>
                  <a:txBody>
                    <a:bodyPr/>
                    <a:lstStyle/>
                    <a:p>
                      <a:r>
                        <a:rPr lang="en-IN" sz="1800" dirty="0">
                          <a:latin typeface="Arial" panose="020B0604020202020204" pitchFamily="34" charset="0"/>
                          <a:cs typeface="Arial" panose="020B0604020202020204" pitchFamily="34" charset="0"/>
                        </a:rPr>
                        <a:t>1</a:t>
                      </a:r>
                    </a:p>
                  </a:txBody>
                  <a:tcPr marL="91428" marR="91428" marT="45714" marB="45714"/>
                </a:tc>
                <a:tc>
                  <a:txBody>
                    <a:bodyPr/>
                    <a:lstStyle/>
                    <a:p>
                      <a:r>
                        <a:rPr lang="en-IN" sz="1800" dirty="0">
                          <a:latin typeface="Arial" panose="020B0604020202020204" pitchFamily="34" charset="0"/>
                          <a:cs typeface="Arial" panose="020B0604020202020204" pitchFamily="34" charset="0"/>
                        </a:rPr>
                        <a:t>KING</a:t>
                      </a:r>
                    </a:p>
                  </a:txBody>
                  <a:tcPr marL="91428" marR="91428" marT="45714" marB="45714"/>
                </a:tc>
                <a:tc>
                  <a:txBody>
                    <a:bodyPr/>
                    <a:lstStyle/>
                    <a:p>
                      <a:r>
                        <a:rPr lang="en-IN" sz="1800" dirty="0">
                          <a:latin typeface="Arial" panose="020B0604020202020204" pitchFamily="34" charset="0"/>
                          <a:cs typeface="Arial" panose="020B0604020202020204" pitchFamily="34" charset="0"/>
                        </a:rPr>
                        <a:t>PRESIDENT</a:t>
                      </a:r>
                    </a:p>
                  </a:txBody>
                  <a:tcPr marL="91428" marR="91428" marT="45714" marB="45714"/>
                </a:tc>
                <a:tc>
                  <a:txBody>
                    <a:bodyPr/>
                    <a:lstStyle/>
                    <a:p>
                      <a:r>
                        <a:rPr lang="en-IN" sz="1800" dirty="0">
                          <a:latin typeface="Arial" panose="020B0604020202020204" pitchFamily="34" charset="0"/>
                          <a:cs typeface="Arial" panose="020B0604020202020204" pitchFamily="34" charset="0"/>
                        </a:rPr>
                        <a:t>2017-02-15</a:t>
                      </a:r>
                    </a:p>
                  </a:txBody>
                  <a:tcPr marL="91428" marR="91428" marT="45714" marB="45714"/>
                </a:tc>
                <a:tc>
                  <a:txBody>
                    <a:bodyPr/>
                    <a:lstStyle/>
                    <a:p>
                      <a:r>
                        <a:rPr lang="en-IN" sz="1800" dirty="0">
                          <a:latin typeface="Arial" panose="020B0604020202020204" pitchFamily="34" charset="0"/>
                          <a:cs typeface="Arial" panose="020B0604020202020204" pitchFamily="34" charset="0"/>
                        </a:rPr>
                        <a:t>5000</a:t>
                      </a:r>
                    </a:p>
                  </a:txBody>
                  <a:tcPr marL="91428" marR="91428" marT="45714" marB="45714"/>
                </a:tc>
                <a:extLst>
                  <a:ext uri="{0D108BD9-81ED-4DB2-BD59-A6C34878D82A}">
                    <a16:rowId xmlns:a16="http://schemas.microsoft.com/office/drawing/2014/main" val="10001"/>
                  </a:ext>
                </a:extLst>
              </a:tr>
              <a:tr h="401268">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extLst>
                  <a:ext uri="{0D108BD9-81ED-4DB2-BD59-A6C34878D82A}">
                    <a16:rowId xmlns:a16="http://schemas.microsoft.com/office/drawing/2014/main" val="10002"/>
                  </a:ext>
                </a:extLst>
              </a:tr>
              <a:tr h="401268">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extLst>
                  <a:ext uri="{0D108BD9-81ED-4DB2-BD59-A6C34878D82A}">
                    <a16:rowId xmlns:a16="http://schemas.microsoft.com/office/drawing/2014/main" val="10003"/>
                  </a:ext>
                </a:extLst>
              </a:tr>
              <a:tr h="401268">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509" y="2709014"/>
            <a:ext cx="9217291" cy="345593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pic>
        <p:nvPicPr>
          <p:cNvPr id="15" name="Picture 14">
            <a:extLst>
              <a:ext uri="{FF2B5EF4-FFF2-40B4-BE49-F238E27FC236}">
                <a16:creationId xmlns:a16="http://schemas.microsoft.com/office/drawing/2014/main" id="{D7E3379B-12C4-402D-BFF6-23880B8F3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6" name="Footer Placeholder 2">
            <a:extLst>
              <a:ext uri="{FF2B5EF4-FFF2-40B4-BE49-F238E27FC236}">
                <a16:creationId xmlns:a16="http://schemas.microsoft.com/office/drawing/2014/main" id="{BC1C239E-B42F-4E94-9926-A61B732DF3F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3859880"/>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20" y="1260283"/>
            <a:ext cx="11951772" cy="5477710"/>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COUNT(DISTINCT expr)</a:t>
            </a:r>
          </a:p>
          <a:p>
            <a:endParaRPr lang="en-IN" sz="800" dirty="0">
              <a:solidFill>
                <a:srgbClr val="0070C0"/>
              </a:solidFill>
              <a:latin typeface="Liberation Mono"/>
              <a:cs typeface="Arial" panose="020B0604020202020204" pitchFamily="34" charset="0"/>
            </a:endParaRPr>
          </a:p>
          <a:p>
            <a:pPr marL="285721" indent="-285721">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21" indent="-285721">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21" indent="-285721">
              <a:buFont typeface="Arial" panose="020B0604020202020204" pitchFamily="34" charset="0"/>
              <a:buChar char="•"/>
            </a:pPr>
            <a:r>
              <a:rPr lang="en-IN" dirty="0">
                <a:latin typeface="Palatino Linotype" panose="02040502050505030304" pitchFamily="18" charset="0"/>
                <a:cs typeface="Arial" panose="020B0604020202020204" pitchFamily="34" charset="0"/>
              </a:rPr>
              <a:t>COUNT(*) is somewhat different in that it returns a count of the number of rows retrieved, whether or not they contain NULL values.</a:t>
            </a:r>
          </a:p>
          <a:p>
            <a:pPr marL="285721" indent="-285721">
              <a:buFont typeface="Arial" panose="020B0604020202020204" pitchFamily="34" charset="0"/>
              <a:buChar char="•"/>
            </a:pPr>
            <a:r>
              <a:rPr lang="en-US" dirty="0">
                <a:latin typeface="Palatino Linotype" panose="02040502050505030304" pitchFamily="18" charset="0"/>
              </a:rPr>
              <a:t>COUNT (*) is a special implementation of the COUNT function that returns the count of all the rows in a specified table.</a:t>
            </a:r>
          </a:p>
          <a:p>
            <a:pPr marL="285721" indent="-285721">
              <a:buFont typeface="Arial" panose="020B0604020202020204" pitchFamily="34" charset="0"/>
              <a:buChar char="•"/>
            </a:pPr>
            <a:r>
              <a:rPr lang="en-US" dirty="0">
                <a:latin typeface="Palatino Linotype" panose="02040502050505030304" pitchFamily="18" charset="0"/>
              </a:rPr>
              <a:t> COUNT (*) also considers Nulls and duplicates.</a:t>
            </a:r>
            <a:endParaRPr lang="en-IN" dirty="0">
              <a:latin typeface="Palatino Linotype" panose="02040502050505030304" pitchFamily="18" charset="0"/>
              <a:cs typeface="Arial" panose="020B0604020202020204" pitchFamily="34" charset="0"/>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866" indent="-342866">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COUNT</a:t>
            </a:r>
            <a:r>
              <a:rPr lang="en-IN" dirty="0">
                <a:latin typeface="Liberation Mono"/>
              </a:rPr>
              <a:t>(</a:t>
            </a:r>
            <a:r>
              <a:rPr lang="en-IN" dirty="0">
                <a:solidFill>
                  <a:srgbClr val="A67F59"/>
                </a:solidFill>
                <a:latin typeface="Liberation Mono"/>
              </a:rPr>
              <a:t>*</a:t>
            </a:r>
            <a:r>
              <a:rPr lang="en-IN" dirty="0">
                <a:latin typeface="Liberation Mono"/>
              </a:rPr>
              <a:t>) </a:t>
            </a:r>
            <a:r>
              <a:rPr lang="en-US" dirty="0">
                <a:latin typeface="Liberation Mono"/>
              </a:rPr>
              <a:t>"R1";</a:t>
            </a:r>
            <a:endParaRPr lang="en-IN" dirty="0">
              <a:solidFill>
                <a:srgbClr val="0077AA"/>
              </a:solidFill>
              <a:latin typeface="Liberation Mono"/>
              <a:cs typeface="Arial" panose="020B0604020202020204" pitchFamily="34" charset="0"/>
            </a:endParaRPr>
          </a:p>
          <a:p>
            <a:pPr marL="342866" indent="-342866">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COUNT</a:t>
            </a:r>
            <a:r>
              <a:rPr lang="en-IN" dirty="0">
                <a:latin typeface="Liberation Mono"/>
              </a:rPr>
              <a:t>(null) </a:t>
            </a:r>
            <a:r>
              <a:rPr lang="en-US" dirty="0">
                <a:latin typeface="Liberation Mono"/>
              </a:rPr>
              <a:t>"R1";</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chemeClr val="accent2">
                    <a:lumMod val="75000"/>
                  </a:schemeClr>
                </a:solidFill>
                <a:latin typeface="Liberation Mono"/>
                <a:cs typeface="Arial" panose="020B0604020202020204" pitchFamily="34" charset="0"/>
              </a:rPr>
              <a:t>COUNT</a:t>
            </a:r>
            <a:r>
              <a:rPr lang="en-US" dirty="0">
                <a:latin typeface="Liberation Mono"/>
              </a:rPr>
              <a:t>(</a:t>
            </a:r>
            <a:r>
              <a:rPr lang="en-US" dirty="0">
                <a:solidFill>
                  <a:srgbClr val="A67F59"/>
                </a:solidFill>
                <a:latin typeface="Liberation Mono"/>
              </a:rPr>
              <a:t>*</a:t>
            </a:r>
            <a:r>
              <a:rPr lang="en-US" dirty="0">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True</a:t>
            </a:r>
            <a:r>
              <a:rPr lang="en-US" dirty="0">
                <a:latin typeface="Liberation Mono"/>
              </a:rPr>
              <a:t>;</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chemeClr val="accent2">
                    <a:lumMod val="75000"/>
                  </a:schemeClr>
                </a:solidFill>
                <a:latin typeface="Liberation Mono"/>
                <a:cs typeface="Arial" panose="020B0604020202020204" pitchFamily="34" charset="0"/>
              </a:rPr>
              <a:t>COUNT</a:t>
            </a:r>
            <a:r>
              <a:rPr lang="en-US" dirty="0">
                <a:latin typeface="Liberation Mono"/>
              </a:rPr>
              <a:t>(</a:t>
            </a:r>
            <a:r>
              <a:rPr lang="en-US" dirty="0">
                <a:solidFill>
                  <a:srgbClr val="A67F59"/>
                </a:solidFill>
                <a:latin typeface="Liberation Mono"/>
              </a:rPr>
              <a:t>*</a:t>
            </a:r>
            <a:r>
              <a:rPr lang="en-US" dirty="0">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False</a:t>
            </a:r>
            <a:r>
              <a:rPr lang="en-US" dirty="0">
                <a:latin typeface="Liberation Mono"/>
              </a:rPr>
              <a:t>;</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COUNT</a:t>
            </a:r>
            <a:r>
              <a:rPr lang="en-US" dirty="0">
                <a:latin typeface="Liberation Mono"/>
              </a:rPr>
              <a:t>(0)</a:t>
            </a:r>
            <a:r>
              <a:rPr lang="en-US" dirty="0">
                <a:solidFill>
                  <a:srgbClr val="0077AA"/>
                </a:solidFill>
                <a:latin typeface="Liberation Mono"/>
                <a:cs typeface="Arial" panose="020B0604020202020204" pitchFamily="34" charset="0"/>
              </a:rPr>
              <a:t> FROM</a:t>
            </a:r>
            <a:r>
              <a:rPr lang="en-US" dirty="0">
                <a:latin typeface="Liberation Mono"/>
              </a:rPr>
              <a:t> emp;</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COUNT</a:t>
            </a:r>
            <a:r>
              <a:rPr lang="en-US" dirty="0">
                <a:latin typeface="Liberation Mono"/>
              </a:rPr>
              <a:t>(1)</a:t>
            </a:r>
            <a:r>
              <a:rPr lang="en-US" dirty="0">
                <a:solidFill>
                  <a:srgbClr val="0077AA"/>
                </a:solidFill>
                <a:latin typeface="Liberation Mono"/>
                <a:cs typeface="Arial" panose="020B0604020202020204" pitchFamily="34" charset="0"/>
              </a:rPr>
              <a:t> FROM </a:t>
            </a:r>
            <a:r>
              <a:rPr lang="en-US" dirty="0">
                <a:latin typeface="Liberation Mono"/>
              </a:rPr>
              <a:t>emp;</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 -1;</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chemeClr val="accent2">
                    <a:lumMod val="75000"/>
                  </a:schemeClr>
                </a:solidFill>
                <a:latin typeface="Liberation Mono"/>
                <a:cs typeface="Arial" panose="020B0604020202020204" pitchFamily="34" charset="0"/>
              </a:rPr>
              <a:t>COUNT</a:t>
            </a:r>
            <a:r>
              <a:rPr lang="en-US" dirty="0">
                <a:latin typeface="Liberation Mono"/>
              </a:rPr>
              <a:t>(comm) "R1"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chemeClr val="accent2">
                    <a:lumMod val="75000"/>
                  </a:schemeClr>
                </a:solidFill>
                <a:latin typeface="Liberation Mono"/>
                <a:cs typeface="Arial" panose="020B0604020202020204" pitchFamily="34" charset="0"/>
              </a:rPr>
              <a:t>COUNT</a:t>
            </a:r>
            <a:r>
              <a:rPr lang="en-US" dirty="0">
                <a:latin typeface="Liberation Mono"/>
              </a:rPr>
              <a:t>(</a:t>
            </a:r>
            <a:r>
              <a:rPr lang="en-US" dirty="0">
                <a:solidFill>
                  <a:srgbClr val="A67F59"/>
                </a:solidFill>
                <a:latin typeface="Liberation Mono"/>
              </a:rPr>
              <a:t>*</a:t>
            </a:r>
            <a:r>
              <a:rPr lang="en-US" dirty="0">
                <a:latin typeface="Liberation Mono"/>
              </a:rPr>
              <a:t>) "R1"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8" name="TextBox 7">
            <a:extLst>
              <a:ext uri="{FF2B5EF4-FFF2-40B4-BE49-F238E27FC236}">
                <a16:creationId xmlns:a16="http://schemas.microsoft.com/office/drawing/2014/main" id="{CD9EBFF5-5BE6-4271-B8E4-6FB1FF154346}"/>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sp>
        <p:nvSpPr>
          <p:cNvPr id="3" name="Rectangle 2">
            <a:extLst>
              <a:ext uri="{FF2B5EF4-FFF2-40B4-BE49-F238E27FC236}">
                <a16:creationId xmlns:a16="http://schemas.microsoft.com/office/drawing/2014/main" id="{95C06CF7-25EF-405A-B1B1-D59F22D990BC}"/>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id="{E43BCBEF-322C-4010-BA28-8EE5C241E55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D99A8363-27B2-4133-9CE4-C1B56241AB0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6943952"/>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20" y="1260282"/>
            <a:ext cx="11951772" cy="169277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dirty="0">
                <a:solidFill>
                  <a:srgbClr val="999999"/>
                </a:solidFill>
                <a:latin typeface="Liberation Mono"/>
              </a:rPr>
              <a:t>([</a:t>
            </a:r>
            <a:r>
              <a:rPr lang="en-IN" sz="2000" dirty="0">
                <a:solidFill>
                  <a:srgbClr val="0070C0"/>
                </a:solidFill>
                <a:latin typeface="Liberation Mono"/>
                <a:cs typeface="Arial" panose="020B0604020202020204" pitchFamily="34" charset="0"/>
              </a:rPr>
              <a:t>DISTINCT</a:t>
            </a:r>
            <a:r>
              <a:rPr lang="en-IN" sz="2000" dirty="0">
                <a:solidFill>
                  <a:srgbClr val="999999"/>
                </a:solidFill>
                <a:latin typeface="Liberation Mono"/>
              </a:rPr>
              <a:t>]</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000000"/>
                </a:solidFill>
                <a:latin typeface="Liberation Mono"/>
              </a:rPr>
              <a:t> </a:t>
            </a:r>
          </a:p>
          <a:p>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0C0"/>
                </a:solidFill>
                <a:latin typeface="Liberation Mono"/>
                <a:cs typeface="Arial" panose="020B0604020202020204" pitchFamily="34" charset="0"/>
              </a:rPr>
              <a:t>ORDER</a:t>
            </a:r>
            <a:r>
              <a:rPr lang="en-IN" sz="2000" dirty="0">
                <a:solidFill>
                  <a:srgbClr val="000000"/>
                </a:solidFill>
                <a:latin typeface="Liberation Mono"/>
              </a:rPr>
              <a:t> </a:t>
            </a:r>
            <a:r>
              <a:rPr lang="en-IN" sz="2000" dirty="0">
                <a:solidFill>
                  <a:srgbClr val="0070C0"/>
                </a:solidFill>
                <a:latin typeface="Liberation Mono"/>
                <a:cs typeface="Arial" panose="020B0604020202020204" pitchFamily="34" charset="0"/>
              </a:rPr>
              <a:t>BY</a:t>
            </a:r>
            <a:r>
              <a:rPr lang="en-IN" sz="2000" dirty="0">
                <a:solidFill>
                  <a:srgbClr val="000000"/>
                </a:solidFill>
                <a:latin typeface="Liberation Mono"/>
              </a:rPr>
              <a:t> {</a:t>
            </a:r>
            <a:r>
              <a:rPr lang="en-IN" sz="2000" i="1" dirty="0">
                <a:solidFill>
                  <a:srgbClr val="000000"/>
                </a:solidFill>
                <a:latin typeface="Liberation Mono"/>
              </a:rPr>
              <a:t>unsigned_integer</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i="1" dirty="0">
                <a:solidFill>
                  <a:srgbClr val="000000"/>
                </a:solidFill>
                <a:latin typeface="Liberation Mono"/>
              </a:rPr>
              <a:t>col_name</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0C0"/>
                </a:solidFill>
                <a:latin typeface="Liberation Mono"/>
                <a:cs typeface="Arial" panose="020B0604020202020204" pitchFamily="34" charset="0"/>
              </a:rPr>
              <a:t>ASC</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0C0"/>
                </a:solidFill>
                <a:latin typeface="Liberation Mono"/>
                <a:cs typeface="Arial" panose="020B0604020202020204" pitchFamily="34" charset="0"/>
              </a:rPr>
              <a:t>DESC</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i="1" dirty="0">
                <a:solidFill>
                  <a:srgbClr val="000000"/>
                </a:solidFill>
                <a:latin typeface="Liberation Mono"/>
              </a:rPr>
              <a:t>col_name</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 </a:t>
            </a:r>
          </a:p>
          <a:p>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0C0"/>
                </a:solidFill>
                <a:latin typeface="Liberation Mono"/>
                <a:cs typeface="Arial" panose="020B0604020202020204" pitchFamily="34" charset="0"/>
              </a:rPr>
              <a:t>SEPARATOR</a:t>
            </a:r>
            <a:r>
              <a:rPr lang="en-IN" sz="2000" dirty="0">
                <a:solidFill>
                  <a:srgbClr val="000000"/>
                </a:solidFill>
                <a:latin typeface="Liberation Mono"/>
              </a:rPr>
              <a:t> </a:t>
            </a:r>
            <a:r>
              <a:rPr lang="en-IN" sz="2000" i="1" dirty="0">
                <a:solidFill>
                  <a:srgbClr val="000000"/>
                </a:solidFill>
                <a:latin typeface="Liberation Mono"/>
              </a:rPr>
              <a:t>str_val</a:t>
            </a:r>
            <a:r>
              <a:rPr lang="en-IN" sz="2000" dirty="0">
                <a:solidFill>
                  <a:srgbClr val="999999"/>
                </a:solidFill>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chemeClr val="accent2">
                    <a:lumMod val="75000"/>
                  </a:schemeClr>
                </a:solidFill>
                <a:latin typeface="Liberation Mono"/>
                <a:cs typeface="Arial" panose="020B0604020202020204" pitchFamily="34" charset="0"/>
              </a:rPr>
              <a:t>GROUP_CONCAT</a:t>
            </a:r>
            <a:r>
              <a:rPr lang="en-IN" dirty="0">
                <a:latin typeface="Liberation Mono"/>
              </a:rPr>
              <a:t>(ename)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8" name="TextBox 7">
            <a:extLst>
              <a:ext uri="{FF2B5EF4-FFF2-40B4-BE49-F238E27FC236}">
                <a16:creationId xmlns:a16="http://schemas.microsoft.com/office/drawing/2014/main" id="{A7A5E31E-1E71-46A8-AF9A-AE8DB0E19E7D}"/>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sp>
        <p:nvSpPr>
          <p:cNvPr id="3" name="Rectangle 2">
            <a:extLst>
              <a:ext uri="{FF2B5EF4-FFF2-40B4-BE49-F238E27FC236}">
                <a16:creationId xmlns:a16="http://schemas.microsoft.com/office/drawing/2014/main" id="{72C6AED0-9162-408E-BB32-045EE07D8489}"/>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id="{380ABC66-393B-4D7B-B345-9D577046BD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6A50E835-6DC7-4C91-ADF3-41EE78F3765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19411228"/>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56793" y="90872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8542" y="5037564"/>
            <a:ext cx="8838049"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chemeClr val="accent2">
                    <a:lumMod val="75000"/>
                  </a:schemeClr>
                </a:solidFill>
                <a:latin typeface="Liberation Mono"/>
                <a:cs typeface="Arial" panose="020B0604020202020204" pitchFamily="34"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student_cards;</a:t>
            </a:r>
          </a:p>
        </p:txBody>
      </p:sp>
      <p:pic>
        <p:nvPicPr>
          <p:cNvPr id="12" name="Picture 11">
            <a:extLst>
              <a:ext uri="{FF2B5EF4-FFF2-40B4-BE49-F238E27FC236}">
                <a16:creationId xmlns:a16="http://schemas.microsoft.com/office/drawing/2014/main" id="{201FB631-9FC8-4435-8122-F8922A711F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Rectangle 12">
            <a:extLst>
              <a:ext uri="{FF2B5EF4-FFF2-40B4-BE49-F238E27FC236}">
                <a16:creationId xmlns:a16="http://schemas.microsoft.com/office/drawing/2014/main" id="{757ECFB6-9F21-4C3E-A532-662AB5CA656F}"/>
              </a:ext>
            </a:extLst>
          </p:cNvPr>
          <p:cNvSpPr/>
          <p:nvPr/>
        </p:nvSpPr>
        <p:spPr>
          <a:xfrm>
            <a:off x="118542" y="3861048"/>
            <a:ext cx="11817276" cy="830997"/>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Remember:</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p:txBody>
      </p:sp>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66342" y="53392"/>
            <a:ext cx="3424072" cy="1682078"/>
          </a:xfrm>
          <a:prstGeom prst="rect">
            <a:avLst/>
          </a:prstGeom>
        </p:spPr>
      </p:pic>
      <p:sp>
        <p:nvSpPr>
          <p:cNvPr id="9" name="Footer Placeholder 2">
            <a:extLst>
              <a:ext uri="{FF2B5EF4-FFF2-40B4-BE49-F238E27FC236}">
                <a16:creationId xmlns:a16="http://schemas.microsoft.com/office/drawing/2014/main" id="{E15BE4F8-0CCA-4BE2-8A15-2AA5B4842FE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pSp>
        <p:nvGrpSpPr>
          <p:cNvPr id="10" name="Group 9">
            <a:extLst>
              <a:ext uri="{FF2B5EF4-FFF2-40B4-BE49-F238E27FC236}">
                <a16:creationId xmlns:a16="http://schemas.microsoft.com/office/drawing/2014/main" id="{54F2A076-3259-4806-9517-A20705BD47FF}"/>
              </a:ext>
            </a:extLst>
          </p:cNvPr>
          <p:cNvGrpSpPr/>
          <p:nvPr/>
        </p:nvGrpSpPr>
        <p:grpSpPr>
          <a:xfrm>
            <a:off x="502403" y="1988840"/>
            <a:ext cx="10561355" cy="1502780"/>
            <a:chOff x="407368" y="3356992"/>
            <a:chExt cx="10561355" cy="1502780"/>
          </a:xfrm>
        </p:grpSpPr>
        <p:grpSp>
          <p:nvGrpSpPr>
            <p:cNvPr id="15" name="Group 14">
              <a:extLst>
                <a:ext uri="{FF2B5EF4-FFF2-40B4-BE49-F238E27FC236}">
                  <a16:creationId xmlns:a16="http://schemas.microsoft.com/office/drawing/2014/main" id="{A88C6333-0263-438D-B3C0-0534A4B208DC}"/>
                </a:ext>
              </a:extLst>
            </p:cNvPr>
            <p:cNvGrpSpPr/>
            <p:nvPr/>
          </p:nvGrpSpPr>
          <p:grpSpPr>
            <a:xfrm>
              <a:off x="412526" y="3356992"/>
              <a:ext cx="10556197" cy="1502780"/>
              <a:chOff x="412526" y="3406524"/>
              <a:chExt cx="10556197" cy="1502780"/>
            </a:xfrm>
          </p:grpSpPr>
          <p:grpSp>
            <p:nvGrpSpPr>
              <p:cNvPr id="18" name="Group 17">
                <a:extLst>
                  <a:ext uri="{FF2B5EF4-FFF2-40B4-BE49-F238E27FC236}">
                    <a16:creationId xmlns:a16="http://schemas.microsoft.com/office/drawing/2014/main" id="{DF0DA8A8-F258-4875-956A-3EA06AB58F49}"/>
                  </a:ext>
                </a:extLst>
              </p:cNvPr>
              <p:cNvGrpSpPr/>
              <p:nvPr/>
            </p:nvGrpSpPr>
            <p:grpSpPr>
              <a:xfrm>
                <a:off x="412526" y="3501008"/>
                <a:ext cx="8959443" cy="1304978"/>
                <a:chOff x="267703" y="1600839"/>
                <a:chExt cx="8959443" cy="1304978"/>
              </a:xfrm>
            </p:grpSpPr>
            <p:sp>
              <p:nvSpPr>
                <p:cNvPr id="21" name="Rectangle 20">
                  <a:extLst>
                    <a:ext uri="{FF2B5EF4-FFF2-40B4-BE49-F238E27FC236}">
                      <a16:creationId xmlns:a16="http://schemas.microsoft.com/office/drawing/2014/main" id="{AC9CB30B-A673-46FB-84E0-A634C5E4545A}"/>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2" name="Group 21">
                  <a:extLst>
                    <a:ext uri="{FF2B5EF4-FFF2-40B4-BE49-F238E27FC236}">
                      <a16:creationId xmlns:a16="http://schemas.microsoft.com/office/drawing/2014/main" id="{E78D5437-A057-4C59-8068-1E33070A54AB}"/>
                    </a:ext>
                  </a:extLst>
                </p:cNvPr>
                <p:cNvGrpSpPr/>
                <p:nvPr/>
              </p:nvGrpSpPr>
              <p:grpSpPr>
                <a:xfrm>
                  <a:off x="1651832" y="1600839"/>
                  <a:ext cx="7575314" cy="1296144"/>
                  <a:chOff x="31591" y="1556792"/>
                  <a:chExt cx="7575314" cy="1296144"/>
                </a:xfrm>
              </p:grpSpPr>
              <p:grpSp>
                <p:nvGrpSpPr>
                  <p:cNvPr id="25" name="Group 24">
                    <a:extLst>
                      <a:ext uri="{FF2B5EF4-FFF2-40B4-BE49-F238E27FC236}">
                        <a16:creationId xmlns:a16="http://schemas.microsoft.com/office/drawing/2014/main" id="{DF2035F7-0FD6-4F0C-954C-56415EE1AC85}"/>
                      </a:ext>
                    </a:extLst>
                  </p:cNvPr>
                  <p:cNvGrpSpPr/>
                  <p:nvPr/>
                </p:nvGrpSpPr>
                <p:grpSpPr>
                  <a:xfrm>
                    <a:off x="669977" y="1556792"/>
                    <a:ext cx="6236548" cy="1296144"/>
                    <a:chOff x="669977" y="1556792"/>
                    <a:chExt cx="6236548" cy="1296144"/>
                  </a:xfrm>
                </p:grpSpPr>
                <p:sp>
                  <p:nvSpPr>
                    <p:cNvPr id="29" name="Rectangle 28">
                      <a:extLst>
                        <a:ext uri="{FF2B5EF4-FFF2-40B4-BE49-F238E27FC236}">
                          <a16:creationId xmlns:a16="http://schemas.microsoft.com/office/drawing/2014/main" id="{31169468-E470-4879-AF47-7FB7741C70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7257F246-039B-4A0C-BF21-66D8EECBC28D}"/>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31" name="TextBox 30">
                      <a:extLst>
                        <a:ext uri="{FF2B5EF4-FFF2-40B4-BE49-F238E27FC236}">
                          <a16:creationId xmlns:a16="http://schemas.microsoft.com/office/drawing/2014/main" id="{FE183D1F-F22E-47B3-8B01-EB25C03F4DD6}"/>
                        </a:ext>
                      </a:extLst>
                    </p:cNvPr>
                    <p:cNvSpPr txBox="1"/>
                    <p:nvPr/>
                  </p:nvSpPr>
                  <p:spPr>
                    <a:xfrm>
                      <a:off x="754077" y="2159890"/>
                      <a:ext cx="2635522" cy="400110"/>
                    </a:xfrm>
                    <a:prstGeom prst="rect">
                      <a:avLst/>
                    </a:prstGeom>
                    <a:noFill/>
                  </p:spPr>
                  <p:txBody>
                    <a:bodyPr wrap="square">
                      <a:spAutoFit/>
                    </a:bodyPr>
                    <a:lstStyle/>
                    <a:p>
                      <a:pPr algn="ctr"/>
                      <a:r>
                        <a:rPr lang="en-IN" sz="2000" dirty="0">
                          <a:latin typeface="Liberation Mono"/>
                          <a:cs typeface="Arial" panose="020B0604020202020204" pitchFamily="34" charset="0"/>
                        </a:rPr>
                        <a:t>job</a:t>
                      </a:r>
                      <a:endParaRPr lang="en-IN" sz="2000" dirty="0"/>
                    </a:p>
                  </p:txBody>
                </p:sp>
                <p:sp>
                  <p:nvSpPr>
                    <p:cNvPr id="32" name="TextBox 31">
                      <a:extLst>
                        <a:ext uri="{FF2B5EF4-FFF2-40B4-BE49-F238E27FC236}">
                          <a16:creationId xmlns:a16="http://schemas.microsoft.com/office/drawing/2014/main" id="{5C0E0CF7-AC6A-4DE3-87BB-717E73CB62D8}"/>
                        </a:ext>
                      </a:extLst>
                    </p:cNvPr>
                    <p:cNvSpPr txBox="1"/>
                    <p:nvPr/>
                  </p:nvSpPr>
                  <p:spPr>
                    <a:xfrm>
                      <a:off x="4202827" y="2159890"/>
                      <a:ext cx="2703698" cy="400110"/>
                    </a:xfrm>
                    <a:prstGeom prst="rect">
                      <a:avLst/>
                    </a:prstGeom>
                    <a:noFill/>
                  </p:spPr>
                  <p:txBody>
                    <a:bodyPr wrap="square">
                      <a:spAutoFit/>
                    </a:bodyPr>
                    <a:lstStyle/>
                    <a:p>
                      <a:pPr algn="ctr"/>
                      <a:r>
                        <a:rPr lang="en-IN" sz="2000" dirty="0">
                          <a:latin typeface="Liberation Mono"/>
                          <a:cs typeface="Arial" panose="020B0604020202020204" pitchFamily="34" charset="0"/>
                        </a:rPr>
                        <a:t>Job, SUM</a:t>
                      </a:r>
                      <a:r>
                        <a:rPr lang="en-IN" sz="2000">
                          <a:latin typeface="Liberation Mono"/>
                          <a:cs typeface="Arial" panose="020B0604020202020204" pitchFamily="34" charset="0"/>
                        </a:rPr>
                        <a:t>(sal)</a:t>
                      </a:r>
                      <a:endParaRPr lang="en-IN" sz="2000" dirty="0"/>
                    </a:p>
                  </p:txBody>
                </p:sp>
              </p:grpSp>
              <p:sp>
                <p:nvSpPr>
                  <p:cNvPr id="26" name="Arrow: Right 25">
                    <a:extLst>
                      <a:ext uri="{FF2B5EF4-FFF2-40B4-BE49-F238E27FC236}">
                        <a16:creationId xmlns:a16="http://schemas.microsoft.com/office/drawing/2014/main" id="{E09970E9-C0C4-4227-92B6-87E5D22FDC30}"/>
                      </a:ext>
                    </a:extLst>
                  </p:cNvPr>
                  <p:cNvSpPr/>
                  <p:nvPr/>
                </p:nvSpPr>
                <p:spPr>
                  <a:xfrm>
                    <a:off x="3509313"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Arrow: Right 26">
                    <a:extLst>
                      <a:ext uri="{FF2B5EF4-FFF2-40B4-BE49-F238E27FC236}">
                        <a16:creationId xmlns:a16="http://schemas.microsoft.com/office/drawing/2014/main" id="{A2DF6EAD-4297-4BBD-8652-680EB5051F52}"/>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Arrow: Right 27">
                    <a:extLst>
                      <a:ext uri="{FF2B5EF4-FFF2-40B4-BE49-F238E27FC236}">
                        <a16:creationId xmlns:a16="http://schemas.microsoft.com/office/drawing/2014/main" id="{6D7B38F9-DF3F-440E-AC5D-198F21AFBC6F}"/>
                      </a:ext>
                    </a:extLst>
                  </p:cNvPr>
                  <p:cNvSpPr/>
                  <p:nvPr/>
                </p:nvSpPr>
                <p:spPr>
                  <a:xfrm>
                    <a:off x="7000499"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3" name="Flowchart: Magnetic Disk 22">
                  <a:extLst>
                    <a:ext uri="{FF2B5EF4-FFF2-40B4-BE49-F238E27FC236}">
                      <a16:creationId xmlns:a16="http://schemas.microsoft.com/office/drawing/2014/main" id="{E9D38FF3-3803-497F-9532-45D92AE2C1F6}"/>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75CEF332-16F0-4887-8455-E1241928D4BB}"/>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9" name="Oval 18">
                <a:extLst>
                  <a:ext uri="{FF2B5EF4-FFF2-40B4-BE49-F238E27FC236}">
                    <a16:creationId xmlns:a16="http://schemas.microsoft.com/office/drawing/2014/main" id="{D44577F6-28A1-4775-BDB3-A6D0FBEC9AC7}"/>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54FB2B13-85CF-4255-AE06-49AAF7FCE10F}"/>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16" name="TextBox 15">
              <a:extLst>
                <a:ext uri="{FF2B5EF4-FFF2-40B4-BE49-F238E27FC236}">
                  <a16:creationId xmlns:a16="http://schemas.microsoft.com/office/drawing/2014/main" id="{A7357FAC-D5B2-4942-8FC3-A5A76329B51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7" name="TextBox 16">
              <a:extLst>
                <a:ext uri="{FF2B5EF4-FFF2-40B4-BE49-F238E27FC236}">
                  <a16:creationId xmlns:a16="http://schemas.microsoft.com/office/drawing/2014/main" id="{DF502632-06E2-4834-B95C-F624785D858F}"/>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487672610"/>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8" name="Rectangle 7"/>
          <p:cNvSpPr/>
          <p:nvPr/>
        </p:nvSpPr>
        <p:spPr>
          <a:xfrm>
            <a:off x="334566" y="1303514"/>
            <a:ext cx="11521280" cy="200054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a query includes GROUP BY but you want to avoid the overhead of sorting the result, you can suppress sorting by specifying ORDER BY NULL. </a:t>
            </a:r>
          </a:p>
        </p:txBody>
      </p:sp>
      <p:grpSp>
        <p:nvGrpSpPr>
          <p:cNvPr id="7" name="Group 6"/>
          <p:cNvGrpSpPr/>
          <p:nvPr/>
        </p:nvGrpSpPr>
        <p:grpSpPr>
          <a:xfrm>
            <a:off x="334566" y="4005064"/>
            <a:ext cx="8685669" cy="1245100"/>
            <a:chOff x="1752372" y="4607361"/>
            <a:chExt cx="8685669" cy="1245100"/>
          </a:xfrm>
        </p:grpSpPr>
        <p:sp>
          <p:nvSpPr>
            <p:cNvPr id="9" name="Rectangle 8"/>
            <p:cNvSpPr/>
            <p:nvPr/>
          </p:nvSpPr>
          <p:spPr>
            <a:xfrm>
              <a:off x="1752372" y="4976693"/>
              <a:ext cx="868566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COUNT</a:t>
              </a:r>
              <a:r>
                <a:rPr lang="en-US" dirty="0">
                  <a:solidFill>
                    <a:srgbClr val="999999"/>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solidFill>
                    <a:srgbClr val="999999"/>
                  </a:solidFill>
                  <a:latin typeface="Liberation Mono"/>
                  <a:ea typeface="Times New Roman" panose="02020603050405020304" pitchFamily="18" charset="0"/>
                </a:rPr>
                <a:t>;</a:t>
              </a:r>
              <a:endParaRPr lang="en-IN" dirty="0">
                <a:latin typeface="Liberation Mono"/>
              </a:endParaRPr>
            </a:p>
          </p:txBody>
        </p:sp>
        <p:sp>
          <p:nvSpPr>
            <p:cNvPr id="10" name="Rectangle 9"/>
            <p:cNvSpPr/>
            <p:nvPr/>
          </p:nvSpPr>
          <p:spPr>
            <a:xfrm>
              <a:off x="1752372" y="4607361"/>
              <a:ext cx="1530989"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For example:</a:t>
              </a:r>
              <a:endParaRPr lang="en-IN" dirty="0">
                <a:solidFill>
                  <a:srgbClr val="C00000"/>
                </a:solidFill>
              </a:endParaRPr>
            </a:p>
          </p:txBody>
        </p:sp>
        <p:sp>
          <p:nvSpPr>
            <p:cNvPr id="2" name="Rectangle 1"/>
            <p:cNvSpPr/>
            <p:nvPr/>
          </p:nvSpPr>
          <p:spPr>
            <a:xfrm>
              <a:off x="1752372" y="5478704"/>
              <a:ext cx="8685669" cy="373757"/>
            </a:xfrm>
            <a:prstGeom prst="rect">
              <a:avLst/>
            </a:prstGeom>
          </p:spPr>
          <p:txBody>
            <a:bodyPr wrap="square">
              <a:spAutoFit/>
            </a:bodyPr>
            <a:lstStyle/>
            <a:p>
              <a:pPr marL="285750" indent="-285750">
                <a:lnSpc>
                  <a:spcPct val="107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ea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'MANAGER'</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solidFill>
                    <a:srgbClr val="999999"/>
                  </a:solidFill>
                  <a:latin typeface="Liberation Mono"/>
                  <a:ea typeface="Times New Roman" panose="02020603050405020304" pitchFamily="18" charset="0"/>
                </a:rPr>
                <a:t>;</a:t>
              </a:r>
              <a:endParaRPr lang="en-IN" dirty="0">
                <a:solidFill>
                  <a:srgbClr val="999999"/>
                </a:solidFill>
                <a:latin typeface="Liberation Mono"/>
                <a:ea typeface="Times New Roman" panose="02020603050405020304" pitchFamily="18" charset="0"/>
              </a:endParaRPr>
            </a:p>
          </p:txBody>
        </p:sp>
      </p:grpSp>
      <p:pic>
        <p:nvPicPr>
          <p:cNvPr id="11" name="Picture 10">
            <a:extLst>
              <a:ext uri="{FF2B5EF4-FFF2-40B4-BE49-F238E27FC236}">
                <a16:creationId xmlns:a16="http://schemas.microsoft.com/office/drawing/2014/main" id="{A4E6C0C3-9826-474B-B05C-FA20F6865E8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9B5E786A-4EC3-4C91-AF60-21FF69070ED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02970805"/>
      </p:ext>
    </p:extLst>
  </p:cSld>
  <p:clrMapOvr>
    <a:masterClrMapping/>
  </p:clrMapOvr>
  <p:transition/>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4" name="Rectangle 3"/>
          <p:cNvSpPr/>
          <p:nvPr/>
        </p:nvSpPr>
        <p:spPr>
          <a:xfrm>
            <a:off x="334566" y="1484784"/>
            <a:ext cx="11233248" cy="880369"/>
          </a:xfrm>
          <a:prstGeom prst="rect">
            <a:avLst/>
          </a:prstGeom>
        </p:spPr>
        <p:txBody>
          <a:bodyPr wrap="square">
            <a:spAutoFit/>
          </a:bodyPr>
          <a:lstStyle/>
          <a:p>
            <a:pPr>
              <a:lnSpc>
                <a:spcPct val="150000"/>
              </a:lnSpc>
            </a:pPr>
            <a:r>
              <a:rPr lang="en-US" dirty="0">
                <a:solidFill>
                  <a:srgbClr val="0077AA"/>
                </a:solidFill>
                <a:latin typeface="Segoe UI" panose="020B0502040204020203" pitchFamily="34" charset="0"/>
                <a:cs typeface="Segoe UI" panose="020B0502040204020203" pitchFamily="34" charset="0"/>
              </a:rPr>
              <a:t>SELECT G</a:t>
            </a:r>
            <a:r>
              <a:rPr lang="en-US" baseline="-25000" dirty="0">
                <a:solidFill>
                  <a:srgbClr val="0077AA"/>
                </a:solidFill>
                <a:latin typeface="Segoe UI" panose="020B0502040204020203" pitchFamily="34" charset="0"/>
                <a:cs typeface="Segoe UI" panose="020B0502040204020203" pitchFamily="34" charset="0"/>
              </a:rPr>
              <a:t>1</a:t>
            </a:r>
            <a:r>
              <a:rPr lang="en-US" dirty="0">
                <a:solidFill>
                  <a:srgbClr val="0077AA"/>
                </a:solidFill>
                <a:latin typeface="Segoe UI" panose="020B0502040204020203" pitchFamily="34" charset="0"/>
                <a:cs typeface="Segoe UI" panose="020B0502040204020203" pitchFamily="34" charset="0"/>
              </a:rPr>
              <a:t>, G</a:t>
            </a:r>
            <a:r>
              <a:rPr lang="en-US" baseline="-25000" dirty="0">
                <a:solidFill>
                  <a:srgbClr val="0077AA"/>
                </a:solidFill>
                <a:latin typeface="Segoe UI" panose="020B0502040204020203" pitchFamily="34" charset="0"/>
                <a:cs typeface="Segoe UI" panose="020B0502040204020203" pitchFamily="34" charset="0"/>
              </a:rPr>
              <a:t>2</a:t>
            </a:r>
            <a:r>
              <a:rPr lang="en-US" dirty="0">
                <a:solidFill>
                  <a:srgbClr val="0077AA"/>
                </a:solidFill>
                <a:latin typeface="Segoe UI" panose="020B0502040204020203" pitchFamily="34" charset="0"/>
                <a:cs typeface="Segoe UI" panose="020B0502040204020203" pitchFamily="34" charset="0"/>
              </a:rPr>
              <a:t>, ..., G</a:t>
            </a:r>
            <a:r>
              <a:rPr lang="en-US" baseline="-25000" dirty="0">
                <a:solidFill>
                  <a:srgbClr val="0077AA"/>
                </a:solidFill>
                <a:latin typeface="Segoe UI" panose="020B0502040204020203" pitchFamily="34" charset="0"/>
                <a:cs typeface="Segoe UI" panose="020B0502040204020203" pitchFamily="34" charset="0"/>
              </a:rPr>
              <a:t>n, </a:t>
            </a:r>
            <a:r>
              <a:rPr lang="en-US" dirty="0">
                <a:solidFill>
                  <a:srgbClr val="0077AA"/>
                </a:solidFill>
                <a:latin typeface="Segoe UI" panose="020B0502040204020203" pitchFamily="34" charset="0"/>
                <a:cs typeface="Segoe UI" panose="020B0502040204020203" pitchFamily="34" charset="0"/>
              </a:rPr>
              <a:t>F</a:t>
            </a:r>
            <a:r>
              <a:rPr lang="en-US" baseline="-25000" dirty="0">
                <a:solidFill>
                  <a:srgbClr val="0077AA"/>
                </a:solidFill>
                <a:latin typeface="Segoe UI" panose="020B0502040204020203" pitchFamily="34" charset="0"/>
                <a:cs typeface="Segoe UI" panose="020B0502040204020203" pitchFamily="34" charset="0"/>
              </a:rPr>
              <a:t>1</a:t>
            </a:r>
            <a:r>
              <a:rPr lang="en-US" dirty="0">
                <a:solidFill>
                  <a:srgbClr val="0077AA"/>
                </a:solidFill>
                <a:latin typeface="Segoe UI" panose="020B0502040204020203" pitchFamily="34" charset="0"/>
                <a:cs typeface="Segoe UI" panose="020B0502040204020203" pitchFamily="34" charset="0"/>
              </a:rPr>
              <a:t>(A</a:t>
            </a:r>
            <a:r>
              <a:rPr lang="en-US" baseline="-25000" dirty="0">
                <a:solidFill>
                  <a:srgbClr val="0077AA"/>
                </a:solidFill>
                <a:latin typeface="Segoe UI" panose="020B0502040204020203" pitchFamily="34" charset="0"/>
                <a:cs typeface="Segoe UI" panose="020B0502040204020203" pitchFamily="34" charset="0"/>
              </a:rPr>
              <a:t>1</a:t>
            </a:r>
            <a:r>
              <a:rPr lang="en-US" dirty="0">
                <a:solidFill>
                  <a:srgbClr val="0077AA"/>
                </a:solidFill>
                <a:latin typeface="Segoe UI" panose="020B0502040204020203" pitchFamily="34" charset="0"/>
                <a:cs typeface="Segoe UI" panose="020B0502040204020203" pitchFamily="34" charset="0"/>
              </a:rPr>
              <a:t>), F</a:t>
            </a:r>
            <a:r>
              <a:rPr lang="en-US" baseline="-25000" dirty="0">
                <a:solidFill>
                  <a:srgbClr val="0077AA"/>
                </a:solidFill>
                <a:latin typeface="Segoe UI" panose="020B0502040204020203" pitchFamily="34" charset="0"/>
                <a:cs typeface="Segoe UI" panose="020B0502040204020203" pitchFamily="34" charset="0"/>
              </a:rPr>
              <a:t>2</a:t>
            </a:r>
            <a:r>
              <a:rPr lang="en-US" dirty="0">
                <a:solidFill>
                  <a:srgbClr val="0077AA"/>
                </a:solidFill>
                <a:latin typeface="Segoe UI" panose="020B0502040204020203" pitchFamily="34" charset="0"/>
                <a:cs typeface="Segoe UI" panose="020B0502040204020203" pitchFamily="34" charset="0"/>
              </a:rPr>
              <a:t>(A</a:t>
            </a:r>
            <a:r>
              <a:rPr lang="en-US" baseline="-25000" dirty="0">
                <a:solidFill>
                  <a:srgbClr val="0077AA"/>
                </a:solidFill>
                <a:latin typeface="Segoe UI" panose="020B0502040204020203" pitchFamily="34" charset="0"/>
                <a:cs typeface="Segoe UI" panose="020B0502040204020203" pitchFamily="34" charset="0"/>
              </a:rPr>
              <a:t>2</a:t>
            </a:r>
            <a:r>
              <a:rPr lang="en-US" dirty="0">
                <a:solidFill>
                  <a:srgbClr val="0077AA"/>
                </a:solidFill>
                <a:latin typeface="Segoe UI" panose="020B0502040204020203" pitchFamily="34" charset="0"/>
                <a:cs typeface="Segoe UI" panose="020B0502040204020203" pitchFamily="34" charset="0"/>
              </a:rPr>
              <a:t>), ... F</a:t>
            </a:r>
            <a:r>
              <a:rPr lang="en-US" baseline="-25000" dirty="0">
                <a:solidFill>
                  <a:srgbClr val="0077AA"/>
                </a:solidFill>
                <a:latin typeface="Segoe UI" panose="020B0502040204020203" pitchFamily="34" charset="0"/>
                <a:cs typeface="Segoe UI" panose="020B0502040204020203" pitchFamily="34" charset="0"/>
              </a:rPr>
              <a:t>m</a:t>
            </a:r>
            <a:r>
              <a:rPr lang="en-US" dirty="0">
                <a:solidFill>
                  <a:srgbClr val="0077AA"/>
                </a:solidFill>
                <a:latin typeface="Segoe UI" panose="020B0502040204020203" pitchFamily="34" charset="0"/>
                <a:cs typeface="Segoe UI" panose="020B0502040204020203" pitchFamily="34" charset="0"/>
              </a:rPr>
              <a:t>(A</a:t>
            </a:r>
            <a:r>
              <a:rPr lang="en-US" baseline="-25000" dirty="0">
                <a:solidFill>
                  <a:srgbClr val="0077AA"/>
                </a:solidFill>
                <a:latin typeface="Segoe UI" panose="020B0502040204020203" pitchFamily="34" charset="0"/>
                <a:cs typeface="Segoe UI" panose="020B0502040204020203" pitchFamily="34" charset="0"/>
              </a:rPr>
              <a:t>m</a:t>
            </a:r>
            <a:r>
              <a:rPr lang="en-US" dirty="0">
                <a:solidFill>
                  <a:srgbClr val="0077AA"/>
                </a:solidFill>
                <a:latin typeface="Segoe UI" panose="020B0502040204020203" pitchFamily="34" charset="0"/>
                <a:cs typeface="Segoe UI" panose="020B0502040204020203" pitchFamily="34" charset="0"/>
              </a:rPr>
              <a:t>)  from &lt;table_references&gt;</a:t>
            </a:r>
          </a:p>
          <a:p>
            <a:pPr>
              <a:lnSpc>
                <a:spcPct val="150000"/>
              </a:lnSpc>
            </a:pPr>
            <a:r>
              <a:rPr lang="en-US" dirty="0">
                <a:solidFill>
                  <a:srgbClr val="0077AA"/>
                </a:solidFill>
                <a:latin typeface="Segoe UI" panose="020B0502040204020203" pitchFamily="34" charset="0"/>
                <a:cs typeface="Segoe UI" panose="020B0502040204020203" pitchFamily="34" charset="0"/>
              </a:rPr>
              <a:t>    [GROUP BY {col_name | expr | position}, ... [WITH ROLLUP]]</a:t>
            </a:r>
          </a:p>
        </p:txBody>
      </p:sp>
      <p:sp>
        <p:nvSpPr>
          <p:cNvPr id="2" name="Rectangle 1"/>
          <p:cNvSpPr/>
          <p:nvPr/>
        </p:nvSpPr>
        <p:spPr>
          <a:xfrm>
            <a:off x="334566" y="962099"/>
            <a:ext cx="1152128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GROUP BY to group values from a column, and, if you wish, perform calculations on that column.</a:t>
            </a:r>
          </a:p>
        </p:txBody>
      </p:sp>
      <p:sp>
        <p:nvSpPr>
          <p:cNvPr id="7" name="Rectangle 6"/>
          <p:cNvSpPr/>
          <p:nvPr/>
        </p:nvSpPr>
        <p:spPr>
          <a:xfrm>
            <a:off x="334566" y="3717032"/>
            <a:ext cx="11593288" cy="203132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name, </a:t>
            </a:r>
            <a:r>
              <a:rPr lang="en-US" dirty="0">
                <a:solidFill>
                  <a:srgbClr val="0077AA"/>
                </a:solidFill>
                <a:latin typeface="Liberation Mono"/>
                <a:cs typeface="Times New Roman" panose="02020603050405020304" pitchFamily="18" charset="0"/>
              </a:rPr>
              <a:t>COUNT</a:t>
            </a:r>
            <a:r>
              <a:rPr lang="en-IN"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student_cards </a:t>
            </a:r>
            <a:r>
              <a:rPr lang="en-US" dirty="0">
                <a:solidFill>
                  <a:srgbClr val="0077AA"/>
                </a:solidFill>
                <a:latin typeface="Liberation Mono"/>
                <a:cs typeface="Times New Roman" panose="02020603050405020304" pitchFamily="18" charset="0"/>
              </a:rPr>
              <a:t>GROUP</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latin typeface="Liberation Mono"/>
                <a:ea typeface="Times New Roman" panose="02020603050405020304" pitchFamily="18" charset="0"/>
              </a:rPr>
              <a:t> name;</a:t>
            </a:r>
            <a:endParaRPr lang="en-IN"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cs typeface="Times New Roman" panose="02020603050405020304" pitchFamily="18" charset="0"/>
              </a:rPr>
              <a:t> orderdate, </a:t>
            </a:r>
            <a:r>
              <a:rPr lang="en-US" dirty="0">
                <a:solidFill>
                  <a:srgbClr val="0077AA"/>
                </a:solidFill>
                <a:latin typeface="Liberation Mono"/>
                <a:cs typeface="Times New Roman" panose="02020603050405020304" pitchFamily="18" charset="0"/>
              </a:rPr>
              <a:t>SUM</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Times New Roman" panose="02020603050405020304" pitchFamily="18" charset="0"/>
              </a:rPr>
              <a:t>amount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Times New Roman" panose="02020603050405020304" pitchFamily="18" charset="0"/>
              </a:rPr>
              <a:t> "</a:t>
            </a:r>
            <a:r>
              <a:rPr lang="en-US" dirty="0">
                <a:solidFill>
                  <a:srgbClr val="00B050"/>
                </a:solidFill>
                <a:latin typeface="Liberation Mono"/>
                <a:ea typeface="Times New Roman" panose="02020603050405020304" pitchFamily="18" charset="0"/>
                <a:cs typeface="Times New Roman" panose="02020603050405020304" pitchFamily="18" charset="0"/>
              </a:rPr>
              <a:t>Total Amount</a:t>
            </a:r>
            <a:r>
              <a:rPr lang="en-US" dirty="0">
                <a:latin typeface="Liberation Mono"/>
                <a:ea typeface="Times New Roman" panose="02020603050405020304" pitchFamily="18" charset="0"/>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cs typeface="Times New Roman" panose="02020603050405020304" pitchFamily="18" charset="0"/>
              </a:rPr>
              <a:t> student_order </a:t>
            </a:r>
            <a:r>
              <a:rPr lang="en-US" dirty="0">
                <a:solidFill>
                  <a:srgbClr val="0077AA"/>
                </a:solidFill>
                <a:latin typeface="Liberation Mono"/>
                <a:cs typeface="Times New Roman" panose="02020603050405020304" pitchFamily="18" charset="0"/>
              </a:rPr>
              <a:t>GROUP BY </a:t>
            </a:r>
            <a:r>
              <a:rPr lang="en-US" dirty="0">
                <a:latin typeface="Liberation Mono"/>
                <a:ea typeface="Times New Roman" panose="02020603050405020304" pitchFamily="18" charset="0"/>
                <a:cs typeface="Times New Roman" panose="02020603050405020304" pitchFamily="18" charset="0"/>
              </a:rPr>
              <a:t>orderdate;</a:t>
            </a: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Total Orders</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SUM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cs typeface="Times New Roman" panose="02020603050405020304" pitchFamily="18" charset="0"/>
              </a:rPr>
              <a:t>IF</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studentID </a:t>
            </a:r>
            <a:r>
              <a:rPr lang="en-US" dirty="0">
                <a:solidFill>
                  <a:srgbClr val="0077AA"/>
                </a:solidFill>
                <a:latin typeface="Liberation Mono"/>
                <a:cs typeface="Times New Roman" panose="02020603050405020304" pitchFamily="18" charset="0"/>
              </a:rPr>
              <a:t>IS</a:t>
            </a:r>
            <a:r>
              <a:rPr lang="en-US" dirty="0">
                <a:latin typeface="Liberation Mono"/>
                <a:ea typeface="Times New Roman" panose="02020603050405020304" pitchFamily="18" charset="0"/>
              </a:rPr>
              <a:t> NOT NULL, amount, NULL</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Total Order Amount Placed By Students</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SUM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cs typeface="Times New Roman" panose="02020603050405020304" pitchFamily="18" charset="0"/>
              </a:rPr>
              <a:t>IF</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studentID </a:t>
            </a:r>
            <a:r>
              <a:rPr lang="en-US" dirty="0">
                <a:solidFill>
                  <a:srgbClr val="0077AA"/>
                </a:solidFill>
                <a:latin typeface="Liberation Mono"/>
                <a:cs typeface="Times New Roman" panose="02020603050405020304" pitchFamily="18" charset="0"/>
              </a:rPr>
              <a:t>IS</a:t>
            </a:r>
            <a:r>
              <a:rPr lang="en-US" dirty="0">
                <a:latin typeface="Liberation Mono"/>
                <a:ea typeface="Times New Roman" panose="02020603050405020304" pitchFamily="18" charset="0"/>
              </a:rPr>
              <a:t> NULL, amount, NULL</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Total Order Amount Which Were Not Placed By Students</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student_order ;</a:t>
            </a: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Total Orders</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cs typeface="Times New Roman" panose="02020603050405020304" pitchFamily="18" charset="0"/>
              </a:rPr>
              <a:t>IF</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studentID </a:t>
            </a:r>
            <a:r>
              <a:rPr lang="en-US" dirty="0">
                <a:solidFill>
                  <a:srgbClr val="0077AA"/>
                </a:solidFill>
                <a:latin typeface="Liberation Mono"/>
                <a:cs typeface="Times New Roman" panose="02020603050405020304" pitchFamily="18" charset="0"/>
              </a:rPr>
              <a:t>IS</a:t>
            </a:r>
            <a:r>
              <a:rPr lang="en-US" dirty="0">
                <a:latin typeface="Liberation Mono"/>
                <a:ea typeface="Times New Roman" panose="02020603050405020304" pitchFamily="18" charset="0"/>
              </a:rPr>
              <a:t> NOT NULL, 1, NULL</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Orders Placed By Students</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cs typeface="Times New Roman" panose="02020603050405020304" pitchFamily="18" charset="0"/>
              </a:rPr>
              <a:t>IF</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studentID </a:t>
            </a:r>
            <a:r>
              <a:rPr lang="en-US" dirty="0">
                <a:solidFill>
                  <a:srgbClr val="0077AA"/>
                </a:solidFill>
                <a:latin typeface="Liberation Mono"/>
                <a:cs typeface="Times New Roman" panose="02020603050405020304" pitchFamily="18" charset="0"/>
              </a:rPr>
              <a:t>IS</a:t>
            </a:r>
            <a:r>
              <a:rPr lang="en-US" dirty="0">
                <a:latin typeface="Liberation Mono"/>
                <a:ea typeface="Times New Roman" panose="02020603050405020304" pitchFamily="18" charset="0"/>
              </a:rPr>
              <a:t> NULL, 1, NULL</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Orders Which Were Placed Directly</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student_order ;</a:t>
            </a:r>
            <a:endParaRPr lang="en-IN" dirty="0">
              <a:latin typeface="Liberation Mono"/>
              <a:ea typeface="Times New Roman" panose="02020603050405020304" pitchFamily="18" charset="0"/>
            </a:endParaRPr>
          </a:p>
        </p:txBody>
      </p:sp>
      <p:sp>
        <p:nvSpPr>
          <p:cNvPr id="3" name="Rectangle 2"/>
          <p:cNvSpPr/>
          <p:nvPr/>
        </p:nvSpPr>
        <p:spPr>
          <a:xfrm>
            <a:off x="356873" y="2564904"/>
            <a:ext cx="8856984" cy="861774"/>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function's will produce a single value for an entire group or a table.</a:t>
            </a:r>
          </a:p>
        </p:txBody>
      </p:sp>
      <p:pic>
        <p:nvPicPr>
          <p:cNvPr id="8" name="Picture 7">
            <a:extLst>
              <a:ext uri="{FF2B5EF4-FFF2-40B4-BE49-F238E27FC236}">
                <a16:creationId xmlns:a16="http://schemas.microsoft.com/office/drawing/2014/main" id="{8904A380-C56E-4974-8B75-0CE3BEF6876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97ECB80-99B6-494E-992F-93DA34ECD95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55901714"/>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4" name="Rectangle 3"/>
          <p:cNvSpPr/>
          <p:nvPr/>
        </p:nvSpPr>
        <p:spPr>
          <a:xfrm>
            <a:off x="321107" y="808836"/>
            <a:ext cx="11390723" cy="1107996"/>
          </a:xfrm>
          <a:prstGeom prst="rect">
            <a:avLst/>
          </a:prstGeom>
        </p:spPr>
        <p:txBody>
          <a:bodyPr wrap="square">
            <a:spAutoFit/>
          </a:bodyPr>
          <a:lstStyle/>
          <a:p>
            <a:r>
              <a:rPr lang="en-IN" sz="2200" dirty="0">
                <a:solidFill>
                  <a:srgbClr val="FF0000"/>
                </a:solidFill>
                <a:latin typeface="Arial" pitchFamily="34" charset="0"/>
                <a:cs typeface="Arial" pitchFamily="34" charset="0"/>
              </a:rPr>
              <a:t>Remember:</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itchFamily="34" charset="0"/>
                <a:cs typeface="Arial" pitchFamily="34" charset="0"/>
              </a:rPr>
              <a:t>The WHERE clause cannot refer to aggregate functions. </a:t>
            </a:r>
            <a:r>
              <a:rPr lang="en-IN" b="1" dirty="0">
                <a:solidFill>
                  <a:srgbClr val="FF0000"/>
                </a:solidFill>
                <a:latin typeface="Palatino Linotype" panose="02040502050505030304" pitchFamily="18" charset="0"/>
              </a:rPr>
              <a:t>e.g.</a:t>
            </a:r>
            <a:r>
              <a:rPr lang="en-IN" dirty="0">
                <a:solidFill>
                  <a:schemeClr val="tx1">
                    <a:lumMod val="85000"/>
                    <a:lumOff val="15000"/>
                  </a:schemeClr>
                </a:solidFill>
                <a:latin typeface="Palatino Linotype" panose="02040502050505030304" pitchFamily="18" charset="0"/>
              </a:rPr>
              <a:t> </a:t>
            </a:r>
            <a:r>
              <a:rPr lang="en-IN" dirty="0">
                <a:latin typeface="Palatino Linotype" panose="02040502050505030304" pitchFamily="18" charset="0"/>
              </a:rPr>
              <a:t>WHERE</a:t>
            </a:r>
            <a:r>
              <a:rPr lang="en-IN" dirty="0">
                <a:solidFill>
                  <a:schemeClr val="accent2"/>
                </a:solidFill>
                <a:latin typeface="Palatino Linotype" panose="02040502050505030304" pitchFamily="18" charset="0"/>
              </a:rPr>
              <a:t> SUM(sal) = 5000      </a:t>
            </a:r>
            <a:r>
              <a:rPr lang="en-IN" dirty="0">
                <a:solidFill>
                  <a:srgbClr val="00B050"/>
                </a:solidFill>
                <a:latin typeface="Palatino Linotype" panose="02040502050505030304" pitchFamily="18" charset="0"/>
              </a:rPr>
              <a:t>#  Error</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itchFamily="34" charset="0"/>
                <a:cs typeface="Arial" pitchFamily="34" charset="0"/>
              </a:rPr>
              <a:t>The HAVING clause can refer to aggregate functions.     </a:t>
            </a:r>
            <a:r>
              <a:rPr lang="en-IN" b="1" dirty="0">
                <a:solidFill>
                  <a:srgbClr val="FF0000"/>
                </a:solidFill>
                <a:latin typeface="Palatino Linotype" panose="02040502050505030304" pitchFamily="18" charset="0"/>
              </a:rPr>
              <a:t>e.g. </a:t>
            </a:r>
            <a:r>
              <a:rPr lang="en-IN" dirty="0">
                <a:latin typeface="Palatino Linotype" panose="02040502050505030304" pitchFamily="18" charset="0"/>
              </a:rPr>
              <a:t>HAVING</a:t>
            </a:r>
            <a:r>
              <a:rPr lang="en-IN" dirty="0">
                <a:solidFill>
                  <a:schemeClr val="accent2"/>
                </a:solidFill>
                <a:latin typeface="Palatino Linotype" panose="02040502050505030304" pitchFamily="18" charset="0"/>
              </a:rPr>
              <a:t> SUM(sal) = 5000    </a:t>
            </a:r>
            <a:r>
              <a:rPr lang="en-IN" dirty="0">
                <a:solidFill>
                  <a:srgbClr val="00B050"/>
                </a:solidFill>
                <a:latin typeface="Palatino Linotype" panose="02040502050505030304" pitchFamily="18" charset="0"/>
              </a:rPr>
              <a:t>#  Valid, No Error</a:t>
            </a:r>
            <a:endParaRPr lang="en-IN" dirty="0"/>
          </a:p>
        </p:txBody>
      </p:sp>
      <p:pic>
        <p:nvPicPr>
          <p:cNvPr id="6" name="Picture 5">
            <a:extLst>
              <a:ext uri="{FF2B5EF4-FFF2-40B4-BE49-F238E27FC236}">
                <a16:creationId xmlns:a16="http://schemas.microsoft.com/office/drawing/2014/main" id="{AE68BDCB-5C4A-406C-BE0E-16CCF09C3F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218112A8-A5F5-414F-B8FB-1BCC09DB2104}"/>
              </a:ext>
            </a:extLst>
          </p:cNvPr>
          <p:cNvSpPr/>
          <p:nvPr/>
        </p:nvSpPr>
        <p:spPr>
          <a:xfrm>
            <a:off x="321107" y="4604494"/>
            <a:ext cx="11411908" cy="1908215"/>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8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a:p>
            <a:pPr marL="285750" indent="-285750">
              <a:buFont typeface="Arial" panose="020B0604020202020204" pitchFamily="34" charset="0"/>
              <a:buChar char="•"/>
            </a:pPr>
            <a:endParaRPr lang="en-US" sz="800" dirty="0">
              <a:latin typeface="Arial" pitchFamily="34" charset="0"/>
              <a:cs typeface="Arial" pitchFamily="34" charset="0"/>
            </a:endParaRPr>
          </a:p>
          <a:p>
            <a:pPr marL="285750" indent="-285750">
              <a:buFont typeface="Arial" panose="020B0604020202020204" pitchFamily="34" charset="0"/>
              <a:buChar char="•"/>
            </a:pPr>
            <a:r>
              <a:rPr lang="en-US" dirty="0">
                <a:latin typeface="Arial" pitchFamily="34" charset="0"/>
                <a:cs typeface="Arial" pitchFamily="34" charset="0"/>
              </a:rPr>
              <a:t>If the </a:t>
            </a:r>
            <a:r>
              <a:rPr lang="en-US" i="1" dirty="0">
                <a:latin typeface="Arial" pitchFamily="34" charset="0"/>
                <a:cs typeface="Arial" pitchFamily="34" charset="0"/>
              </a:rPr>
              <a:t>GROUP</a:t>
            </a:r>
            <a:r>
              <a:rPr lang="en-US" dirty="0">
                <a:latin typeface="Arial" pitchFamily="34" charset="0"/>
                <a:cs typeface="Arial" pitchFamily="34" charset="0"/>
              </a:rPr>
              <a:t> </a:t>
            </a:r>
            <a:r>
              <a:rPr lang="en-US" i="1" dirty="0">
                <a:latin typeface="Arial" pitchFamily="34" charset="0"/>
                <a:cs typeface="Arial" pitchFamily="34" charset="0"/>
              </a:rPr>
              <a:t>BY</a:t>
            </a:r>
            <a:r>
              <a:rPr lang="en-US" dirty="0">
                <a:latin typeface="Arial" pitchFamily="34" charset="0"/>
                <a:cs typeface="Arial" pitchFamily="34" charset="0"/>
              </a:rPr>
              <a:t> clause is omitted, the </a:t>
            </a:r>
            <a:r>
              <a:rPr lang="en-US" i="1" dirty="0">
                <a:latin typeface="Arial" pitchFamily="34" charset="0"/>
                <a:cs typeface="Arial" pitchFamily="34" charset="0"/>
              </a:rPr>
              <a:t>HAVING</a:t>
            </a:r>
            <a:r>
              <a:rPr lang="en-US" dirty="0">
                <a:latin typeface="Arial" pitchFamily="34" charset="0"/>
                <a:cs typeface="Arial" pitchFamily="34" charset="0"/>
              </a:rPr>
              <a:t> clause behaves like the </a:t>
            </a:r>
            <a:r>
              <a:rPr lang="en-US" i="1" dirty="0">
                <a:latin typeface="Arial" pitchFamily="34" charset="0"/>
                <a:cs typeface="Arial" pitchFamily="34" charset="0"/>
              </a:rPr>
              <a:t>WHERE</a:t>
            </a:r>
            <a:r>
              <a:rPr lang="en-US" dirty="0">
                <a:latin typeface="Arial" pitchFamily="34" charset="0"/>
                <a:cs typeface="Arial" pitchFamily="34" charset="0"/>
              </a:rPr>
              <a:t> clause.</a:t>
            </a:r>
          </a:p>
          <a:p>
            <a:pPr marL="285750" indent="-285750">
              <a:buFont typeface="Arial" panose="020B0604020202020204" pitchFamily="34" charset="0"/>
              <a:buChar char="•"/>
            </a:pPr>
            <a:endParaRPr lang="en-US" sz="800" dirty="0">
              <a:latin typeface="Arial" pitchFamily="34" charset="0"/>
              <a:cs typeface="Arial"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a:t>
            </a:r>
            <a:r>
              <a:rPr lang="en-US" b="1" dirty="0">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or </a:t>
            </a:r>
            <a:r>
              <a:rPr lang="en-US" b="1" dirty="0">
                <a:latin typeface="Arial" panose="020B0604020202020204" pitchFamily="34" charset="0"/>
                <a:cs typeface="Arial" panose="020B0604020202020204" pitchFamily="34" charset="0"/>
              </a:rPr>
              <a:t>Aggregate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Functions</a:t>
            </a:r>
            <a:r>
              <a:rPr lang="en-US" dirty="0">
                <a:latin typeface="Arial" panose="020B0604020202020204" pitchFamily="34" charset="0"/>
                <a:cs typeface="Arial" panose="020B0604020202020204" pitchFamily="34" charset="0"/>
              </a:rPr>
              <a:t> (COUNT(), MIN(), and so on).</a:t>
            </a:r>
            <a:endParaRPr lang="en-IN" dirty="0">
              <a:latin typeface="Arial" pitchFamily="34" charset="0"/>
              <a:cs typeface="Arial" pitchFamily="34" charset="0"/>
            </a:endParaRPr>
          </a:p>
        </p:txBody>
      </p:sp>
      <p:sp>
        <p:nvSpPr>
          <p:cNvPr id="7" name="Footer Placeholder 2">
            <a:extLst>
              <a:ext uri="{FF2B5EF4-FFF2-40B4-BE49-F238E27FC236}">
                <a16:creationId xmlns:a16="http://schemas.microsoft.com/office/drawing/2014/main" id="{2197742B-92E4-40F7-94DC-C3BAC8AEFF3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id="{FAF968AF-F90C-4E9F-85EA-06FDDADFCD5C}"/>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a:t>
            </a:r>
            <a:r>
              <a:rPr lang="en-IN" sz="2000" dirty="0">
                <a:latin typeface="Palatino Linotype" panose="02040502050505030304" pitchFamily="18" charset="0"/>
                <a:cs typeface="Arial" panose="020B0604020202020204" pitchFamily="34" charset="0"/>
              </a:rPr>
              <a:t>clause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a:t>
            </a:r>
            <a:r>
              <a:rPr lang="en-IN" sz="2000" dirty="0">
                <a:latin typeface="Palatino Linotype" panose="02040502050505030304" pitchFamily="18" charset="0"/>
                <a:cs typeface="Arial" panose="020B0604020202020204" pitchFamily="34" charset="0"/>
              </a:rPr>
              <a:t>clause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272451836"/>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HAVING</a:t>
            </a:r>
            <a:endParaRPr lang="en-IN" sz="3200" b="1" i="1" dirty="0">
              <a:latin typeface="Arial" pitchFamily="34" charset="0"/>
              <a:cs typeface="Arial" pitchFamily="34" charset="0"/>
            </a:endParaRPr>
          </a:p>
        </p:txBody>
      </p:sp>
      <p:sp>
        <p:nvSpPr>
          <p:cNvPr id="4" name="Rectangle 3"/>
          <p:cNvSpPr/>
          <p:nvPr/>
        </p:nvSpPr>
        <p:spPr>
          <a:xfrm>
            <a:off x="334566" y="2080683"/>
            <a:ext cx="8838049" cy="1295868"/>
          </a:xfrm>
          <a:prstGeom prst="rect">
            <a:avLst/>
          </a:prstGeom>
        </p:spPr>
        <p:txBody>
          <a:bodyPr wrap="square">
            <a:spAutoFit/>
          </a:bodyPr>
          <a:lstStyle/>
          <a:p>
            <a:pPr>
              <a:lnSpc>
                <a:spcPct val="150000"/>
              </a:lnSpc>
            </a:pPr>
            <a:r>
              <a:rPr lang="en-US" dirty="0">
                <a:solidFill>
                  <a:srgbClr val="0077AA"/>
                </a:solidFill>
                <a:latin typeface="Segoe UI" panose="020B0502040204020203" pitchFamily="34" charset="0"/>
                <a:cs typeface="Segoe UI" panose="020B0502040204020203" pitchFamily="34" charset="0"/>
              </a:rPr>
              <a:t>SELECT column-list from &lt;table_references&gt;</a:t>
            </a:r>
          </a:p>
          <a:p>
            <a:pPr>
              <a:lnSpc>
                <a:spcPct val="150000"/>
              </a:lnSpc>
            </a:pPr>
            <a:r>
              <a:rPr lang="en-US" dirty="0">
                <a:solidFill>
                  <a:srgbClr val="0077AA"/>
                </a:solidFill>
                <a:latin typeface="Segoe UI" panose="020B0502040204020203" pitchFamily="34" charset="0"/>
                <a:cs typeface="Segoe UI" panose="020B0502040204020203" pitchFamily="34" charset="0"/>
              </a:rPr>
              <a:t>[GROUP BY {col_name | expr | </a:t>
            </a:r>
            <a:r>
              <a:rPr lang="en-US">
                <a:solidFill>
                  <a:srgbClr val="0077AA"/>
                </a:solidFill>
                <a:latin typeface="Segoe UI" panose="020B0502040204020203" pitchFamily="34" charset="0"/>
                <a:cs typeface="Segoe UI" panose="020B0502040204020203" pitchFamily="34" charset="0"/>
              </a:rPr>
              <a:t>position}, </a:t>
            </a:r>
            <a:r>
              <a:rPr lang="en-US" dirty="0">
                <a:solidFill>
                  <a:srgbClr val="0077AA"/>
                </a:solidFill>
                <a:latin typeface="Segoe UI" panose="020B0502040204020203" pitchFamily="34" charset="0"/>
                <a:cs typeface="Segoe UI" panose="020B0502040204020203" pitchFamily="34" charset="0"/>
              </a:rPr>
              <a:t>... [WITH ROLLUP]]</a:t>
            </a:r>
          </a:p>
          <a:p>
            <a:pPr>
              <a:lnSpc>
                <a:spcPct val="150000"/>
              </a:lnSpc>
            </a:pPr>
            <a:r>
              <a:rPr lang="en-US" dirty="0">
                <a:solidFill>
                  <a:srgbClr val="0077AA"/>
                </a:solidFill>
                <a:latin typeface="Segoe UI" panose="020B0502040204020203" pitchFamily="34" charset="0"/>
                <a:cs typeface="Segoe UI" panose="020B0502040204020203" pitchFamily="34" charset="0"/>
              </a:rPr>
              <a:t>[HAVING where_condition]</a:t>
            </a:r>
          </a:p>
        </p:txBody>
      </p:sp>
      <p:sp>
        <p:nvSpPr>
          <p:cNvPr id="2" name="Rectangle 1"/>
          <p:cNvSpPr/>
          <p:nvPr/>
        </p:nvSpPr>
        <p:spPr>
          <a:xfrm>
            <a:off x="245660" y="993502"/>
            <a:ext cx="11538178"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MySQL</a:t>
            </a:r>
            <a:r>
              <a:rPr lang="en-IN" b="1" dirty="0">
                <a:latin typeface="Arial" panose="020B0604020202020204" pitchFamily="34" charset="0"/>
                <a:cs typeface="Arial" panose="020B0604020202020204" pitchFamily="34" charset="0"/>
              </a:rPr>
              <a:t> HAVING clause</a:t>
            </a:r>
            <a:r>
              <a:rPr lang="en-IN" dirty="0">
                <a:latin typeface="Arial" panose="020B0604020202020204" pitchFamily="34" charset="0"/>
                <a:cs typeface="Arial" panose="020B0604020202020204" pitchFamily="34" charset="0"/>
              </a:rPr>
              <a:t> is used in the SELECT statement to specify filter conditions for a group of rows. </a:t>
            </a:r>
            <a:r>
              <a:rPr lang="en-IN" b="1" dirty="0">
                <a:latin typeface="Arial" panose="020B0604020202020204" pitchFamily="34" charset="0"/>
                <a:cs typeface="Arial" panose="020B0604020202020204" pitchFamily="34" charset="0"/>
              </a:rPr>
              <a:t>HAVING clause</a:t>
            </a:r>
            <a:r>
              <a:rPr lang="en-IN" dirty="0">
                <a:latin typeface="Arial" panose="020B0604020202020204" pitchFamily="34" charset="0"/>
                <a:cs typeface="Arial" panose="020B0604020202020204" pitchFamily="34" charset="0"/>
              </a:rPr>
              <a:t> is often used with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 When using with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 we can apply a filter condition to the columns that appear in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a:t>
            </a:r>
            <a:endParaRPr lang="en-IN" b="1"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2123E63-7ADB-4108-98A7-C359D0856C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5FE8E9C-319C-48C0-8458-A9BB7CB18C5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pSp>
        <p:nvGrpSpPr>
          <p:cNvPr id="8" name="Group 7">
            <a:extLst>
              <a:ext uri="{FF2B5EF4-FFF2-40B4-BE49-F238E27FC236}">
                <a16:creationId xmlns:a16="http://schemas.microsoft.com/office/drawing/2014/main" id="{F8ED71E1-BF75-4DBF-9DC2-478C29273689}"/>
              </a:ext>
            </a:extLst>
          </p:cNvPr>
          <p:cNvGrpSpPr/>
          <p:nvPr/>
        </p:nvGrpSpPr>
        <p:grpSpPr>
          <a:xfrm>
            <a:off x="407368" y="3942444"/>
            <a:ext cx="11490757" cy="1502780"/>
            <a:chOff x="407368" y="2852936"/>
            <a:chExt cx="11490757" cy="1502780"/>
          </a:xfrm>
        </p:grpSpPr>
        <p:grpSp>
          <p:nvGrpSpPr>
            <p:cNvPr id="9" name="Group 8">
              <a:extLst>
                <a:ext uri="{FF2B5EF4-FFF2-40B4-BE49-F238E27FC236}">
                  <a16:creationId xmlns:a16="http://schemas.microsoft.com/office/drawing/2014/main" id="{F9701EAA-3305-4C51-A8BA-C3369EF2250A}"/>
                </a:ext>
              </a:extLst>
            </p:cNvPr>
            <p:cNvGrpSpPr/>
            <p:nvPr/>
          </p:nvGrpSpPr>
          <p:grpSpPr>
            <a:xfrm>
              <a:off x="412526" y="2852936"/>
              <a:ext cx="11485599" cy="1502780"/>
              <a:chOff x="412526" y="3406524"/>
              <a:chExt cx="11485599" cy="1502780"/>
            </a:xfrm>
          </p:grpSpPr>
          <p:grpSp>
            <p:nvGrpSpPr>
              <p:cNvPr id="12" name="Group 11">
                <a:extLst>
                  <a:ext uri="{FF2B5EF4-FFF2-40B4-BE49-F238E27FC236}">
                    <a16:creationId xmlns:a16="http://schemas.microsoft.com/office/drawing/2014/main" id="{9156957E-00B1-45A5-B149-7A76F5AA2B1A}"/>
                  </a:ext>
                </a:extLst>
              </p:cNvPr>
              <p:cNvGrpSpPr/>
              <p:nvPr/>
            </p:nvGrpSpPr>
            <p:grpSpPr>
              <a:xfrm>
                <a:off x="412526" y="3501008"/>
                <a:ext cx="9888845" cy="1304978"/>
                <a:chOff x="267703" y="1600839"/>
                <a:chExt cx="9888845" cy="1304978"/>
              </a:xfrm>
            </p:grpSpPr>
            <p:sp>
              <p:nvSpPr>
                <p:cNvPr id="15" name="Rectangle 14">
                  <a:extLst>
                    <a:ext uri="{FF2B5EF4-FFF2-40B4-BE49-F238E27FC236}">
                      <a16:creationId xmlns:a16="http://schemas.microsoft.com/office/drawing/2014/main" id="{BD80541E-8C9B-486D-AE04-AE5B7F288412}"/>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74916AE-786C-432A-B62C-8785EECFFB9B}"/>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7" name="Group 16">
                  <a:extLst>
                    <a:ext uri="{FF2B5EF4-FFF2-40B4-BE49-F238E27FC236}">
                      <a16:creationId xmlns:a16="http://schemas.microsoft.com/office/drawing/2014/main" id="{129FC72E-3B81-45C2-9381-99170CEF48E1}"/>
                    </a:ext>
                  </a:extLst>
                </p:cNvPr>
                <p:cNvGrpSpPr/>
                <p:nvPr/>
              </p:nvGrpSpPr>
              <p:grpSpPr>
                <a:xfrm>
                  <a:off x="1651832" y="1600839"/>
                  <a:ext cx="8504716" cy="1296144"/>
                  <a:chOff x="31591" y="1556792"/>
                  <a:chExt cx="8504716" cy="1296144"/>
                </a:xfrm>
              </p:grpSpPr>
              <p:grpSp>
                <p:nvGrpSpPr>
                  <p:cNvPr id="21" name="Group 20">
                    <a:extLst>
                      <a:ext uri="{FF2B5EF4-FFF2-40B4-BE49-F238E27FC236}">
                        <a16:creationId xmlns:a16="http://schemas.microsoft.com/office/drawing/2014/main" id="{3FDC3B30-25C6-44B9-96FB-2A9D144647CC}"/>
                      </a:ext>
                    </a:extLst>
                  </p:cNvPr>
                  <p:cNvGrpSpPr/>
                  <p:nvPr/>
                </p:nvGrpSpPr>
                <p:grpSpPr>
                  <a:xfrm>
                    <a:off x="669977" y="1556792"/>
                    <a:ext cx="7208035" cy="1296144"/>
                    <a:chOff x="669977" y="1556792"/>
                    <a:chExt cx="7208035" cy="1296144"/>
                  </a:xfrm>
                </p:grpSpPr>
                <p:sp>
                  <p:nvSpPr>
                    <p:cNvPr id="26" name="Rectangle 25">
                      <a:extLst>
                        <a:ext uri="{FF2B5EF4-FFF2-40B4-BE49-F238E27FC236}">
                          <a16:creationId xmlns:a16="http://schemas.microsoft.com/office/drawing/2014/main" id="{E2C5BFBC-639C-499F-9371-3CF45FCEA1F1}"/>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03BE6C1-10D3-4433-B2E5-5F78442229F6}"/>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8" name="TextBox 27">
                      <a:extLst>
                        <a:ext uri="{FF2B5EF4-FFF2-40B4-BE49-F238E27FC236}">
                          <a16:creationId xmlns:a16="http://schemas.microsoft.com/office/drawing/2014/main" id="{4C7E97F2-BDA4-42C2-8854-2FF5158283DB}"/>
                        </a:ext>
                      </a:extLst>
                    </p:cNvPr>
                    <p:cNvSpPr txBox="1"/>
                    <p:nvPr/>
                  </p:nvSpPr>
                  <p:spPr>
                    <a:xfrm>
                      <a:off x="702999" y="2094630"/>
                      <a:ext cx="1858564" cy="400110"/>
                    </a:xfrm>
                    <a:prstGeom prst="rect">
                      <a:avLst/>
                    </a:prstGeom>
                    <a:noFill/>
                  </p:spPr>
                  <p:txBody>
                    <a:bodyPr wrap="square">
                      <a:spAutoFit/>
                    </a:bodyPr>
                    <a:lstStyle/>
                    <a:p>
                      <a:pPr algn="ctr"/>
                      <a:r>
                        <a:rPr lang="en-IN" sz="2000" dirty="0">
                          <a:latin typeface="Liberation Mono"/>
                          <a:cs typeface="Arial" panose="020B0604020202020204" pitchFamily="34" charset="0"/>
                        </a:rPr>
                        <a:t>job</a:t>
                      </a:r>
                      <a:endParaRPr lang="en-IN" sz="2000" dirty="0"/>
                    </a:p>
                  </p:txBody>
                </p:sp>
                <p:sp>
                  <p:nvSpPr>
                    <p:cNvPr id="29" name="TextBox 28">
                      <a:extLst>
                        <a:ext uri="{FF2B5EF4-FFF2-40B4-BE49-F238E27FC236}">
                          <a16:creationId xmlns:a16="http://schemas.microsoft.com/office/drawing/2014/main" id="{D2F92F19-B3B1-4866-991E-4C95CA1D4B00}"/>
                        </a:ext>
                      </a:extLst>
                    </p:cNvPr>
                    <p:cNvSpPr txBox="1"/>
                    <p:nvPr/>
                  </p:nvSpPr>
                  <p:spPr>
                    <a:xfrm>
                      <a:off x="3338293" y="2094630"/>
                      <a:ext cx="1850495" cy="400110"/>
                    </a:xfrm>
                    <a:prstGeom prst="rect">
                      <a:avLst/>
                    </a:prstGeom>
                    <a:noFill/>
                  </p:spPr>
                  <p:txBody>
                    <a:bodyPr wrap="square">
                      <a:spAutoFit/>
                    </a:bodyPr>
                    <a:lstStyle/>
                    <a:p>
                      <a:pPr algn="ctr"/>
                      <a:r>
                        <a:rPr lang="en-IN" sz="2000" dirty="0">
                          <a:latin typeface="Liberation Mono"/>
                          <a:cs typeface="Arial" panose="020B0604020202020204" pitchFamily="34" charset="0"/>
                        </a:rPr>
                        <a:t>Count(*) &gt; 2</a:t>
                      </a:r>
                      <a:endParaRPr lang="en-IN" sz="2000" dirty="0"/>
                    </a:p>
                  </p:txBody>
                </p:sp>
                <p:sp>
                  <p:nvSpPr>
                    <p:cNvPr id="30" name="TextBox 29">
                      <a:extLst>
                        <a:ext uri="{FF2B5EF4-FFF2-40B4-BE49-F238E27FC236}">
                          <a16:creationId xmlns:a16="http://schemas.microsoft.com/office/drawing/2014/main" id="{BF838F17-DC29-4D8B-8A84-26D94291DA51}"/>
                        </a:ext>
                      </a:extLst>
                    </p:cNvPr>
                    <p:cNvSpPr txBox="1"/>
                    <p:nvPr/>
                  </p:nvSpPr>
                  <p:spPr>
                    <a:xfrm>
                      <a:off x="6010246" y="2094630"/>
                      <a:ext cx="1867766" cy="400110"/>
                    </a:xfrm>
                    <a:prstGeom prst="rect">
                      <a:avLst/>
                    </a:prstGeom>
                    <a:noFill/>
                  </p:spPr>
                  <p:txBody>
                    <a:bodyPr wrap="square">
                      <a:spAutoFit/>
                    </a:bodyPr>
                    <a:lstStyle/>
                    <a:p>
                      <a:pPr algn="ctr"/>
                      <a:r>
                        <a:rPr lang="en-IN" sz="2000" dirty="0">
                          <a:latin typeface="Liberation Mono"/>
                          <a:cs typeface="Arial" panose="020B0604020202020204" pitchFamily="34" charset="0"/>
                        </a:rPr>
                        <a:t>Count(*), job</a:t>
                      </a:r>
                      <a:endParaRPr lang="en-IN" sz="2000" dirty="0"/>
                    </a:p>
                  </p:txBody>
                </p:sp>
              </p:grpSp>
              <p:sp>
                <p:nvSpPr>
                  <p:cNvPr id="22" name="Arrow: Right 21">
                    <a:extLst>
                      <a:ext uri="{FF2B5EF4-FFF2-40B4-BE49-F238E27FC236}">
                        <a16:creationId xmlns:a16="http://schemas.microsoft.com/office/drawing/2014/main" id="{AAF9401C-A86A-4DE8-A1CF-7980B79607A1}"/>
                      </a:ext>
                    </a:extLst>
                  </p:cNvPr>
                  <p:cNvSpPr/>
                  <p:nvPr/>
                </p:nvSpPr>
                <p:spPr>
                  <a:xfrm>
                    <a:off x="2655537"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900CFCEE-1826-482E-96C0-D1124B2DE12C}"/>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Arrow: Right 23">
                    <a:extLst>
                      <a:ext uri="{FF2B5EF4-FFF2-40B4-BE49-F238E27FC236}">
                        <a16:creationId xmlns:a16="http://schemas.microsoft.com/office/drawing/2014/main" id="{B749622A-90B0-461B-85C3-7B4CD146FFEF}"/>
                      </a:ext>
                    </a:extLst>
                  </p:cNvPr>
                  <p:cNvSpPr/>
                  <p:nvPr/>
                </p:nvSpPr>
                <p:spPr>
                  <a:xfrm>
                    <a:off x="792990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Arrow: Right 24">
                    <a:extLst>
                      <a:ext uri="{FF2B5EF4-FFF2-40B4-BE49-F238E27FC236}">
                        <a16:creationId xmlns:a16="http://schemas.microsoft.com/office/drawing/2014/main" id="{818C1EA8-00E9-4D1B-B73E-8B8A18D3E52B}"/>
                      </a:ext>
                    </a:extLst>
                  </p:cNvPr>
                  <p:cNvSpPr/>
                  <p:nvPr/>
                </p:nvSpPr>
                <p:spPr>
                  <a:xfrm>
                    <a:off x="5309866"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8" name="Flowchart: Magnetic Disk 17">
                  <a:extLst>
                    <a:ext uri="{FF2B5EF4-FFF2-40B4-BE49-F238E27FC236}">
                      <a16:creationId xmlns:a16="http://schemas.microsoft.com/office/drawing/2014/main" id="{4A0A036B-D21B-421D-8C0F-30EC2D4332E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9" name="TextBox 18">
                  <a:extLst>
                    <a:ext uri="{FF2B5EF4-FFF2-40B4-BE49-F238E27FC236}">
                      <a16:creationId xmlns:a16="http://schemas.microsoft.com/office/drawing/2014/main" id="{9D5FA32F-E82D-43CE-9770-9264C8CEE23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20" name="TextBox 19">
                  <a:extLst>
                    <a:ext uri="{FF2B5EF4-FFF2-40B4-BE49-F238E27FC236}">
                      <a16:creationId xmlns:a16="http://schemas.microsoft.com/office/drawing/2014/main" id="{3A3B5386-2C3D-4A02-B57D-467CE56C69B0}"/>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3" name="Oval 12">
                <a:extLst>
                  <a:ext uri="{FF2B5EF4-FFF2-40B4-BE49-F238E27FC236}">
                    <a16:creationId xmlns:a16="http://schemas.microsoft.com/office/drawing/2014/main" id="{D2615CA0-878F-4F06-AB93-E137E1BDC5A2}"/>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CFB0DA96-A728-4AD3-B224-156E3919271B}"/>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10" name="TextBox 9">
              <a:extLst>
                <a:ext uri="{FF2B5EF4-FFF2-40B4-BE49-F238E27FC236}">
                  <a16:creationId xmlns:a16="http://schemas.microsoft.com/office/drawing/2014/main" id="{C141B297-5A31-4005-9334-3CED39A9E014}"/>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1" name="TextBox 10">
              <a:extLst>
                <a:ext uri="{FF2B5EF4-FFF2-40B4-BE49-F238E27FC236}">
                  <a16:creationId xmlns:a16="http://schemas.microsoft.com/office/drawing/2014/main" id="{A22CC8F0-FD47-4424-AEF0-523113F8795C}"/>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150085203"/>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752372" y="2362200"/>
            <a:ext cx="8685669"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3C830800-8A9D-4F66-86E2-782B98CD92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5B16055A-AB00-4539-B3CD-4505DD40573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4252096"/>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WHERE and HAVING clause</a:t>
            </a:r>
            <a:endParaRPr lang="en-IN" sz="3200" b="1" i="1" dirty="0">
              <a:latin typeface="Arial" pitchFamily="34" charset="0"/>
              <a:cs typeface="Arial" pitchFamily="34" charset="0"/>
            </a:endParaRPr>
          </a:p>
        </p:txBody>
      </p:sp>
      <p:sp>
        <p:nvSpPr>
          <p:cNvPr id="6" name="Rectangle 5"/>
          <p:cNvSpPr/>
          <p:nvPr/>
        </p:nvSpPr>
        <p:spPr>
          <a:xfrm>
            <a:off x="622598" y="1268760"/>
            <a:ext cx="11089232" cy="3231654"/>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b="1" i="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can be used with - </a:t>
            </a:r>
            <a:r>
              <a:rPr lang="en-IN" b="1" i="1" dirty="0">
                <a:solidFill>
                  <a:srgbClr val="0070C0"/>
                </a:solidFill>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a:t>
            </a:r>
            <a:r>
              <a:rPr lang="en-IN" b="1" i="1" dirty="0">
                <a:solidFill>
                  <a:srgbClr val="0070C0"/>
                </a:solidFill>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statements,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can only be used with the </a:t>
            </a:r>
            <a:r>
              <a:rPr lang="en-IN" b="1" i="1" dirty="0">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statement.</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filters rows before aggregation (GROUPING),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Aggregate functions (</a:t>
            </a:r>
            <a:r>
              <a:rPr lang="en-IN" b="1" i="1" dirty="0">
                <a:solidFill>
                  <a:srgbClr val="0070C0"/>
                </a:solidFill>
                <a:latin typeface="Palatino Linotype" panose="02040502050505030304" pitchFamily="18" charset="0"/>
                <a:cs typeface="Arial" panose="020B0604020202020204" pitchFamily="34" charset="0"/>
              </a:rPr>
              <a:t>SUM , MIN, MAX, AVG</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COUNT</a:t>
            </a:r>
            <a:r>
              <a:rPr lang="en-IN" dirty="0">
                <a:latin typeface="Palatino Linotype" panose="02040502050505030304" pitchFamily="18" charset="0"/>
                <a:cs typeface="Arial" panose="020B0604020202020204" pitchFamily="34" charset="0"/>
              </a:rPr>
              <a:t>) cannot be used in the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unless it is in a sub query contained in a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or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whereas, aggregate functions can be used in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a:t>
            </a:r>
          </a:p>
        </p:txBody>
      </p:sp>
      <p:pic>
        <p:nvPicPr>
          <p:cNvPr id="4" name="Picture 3">
            <a:extLst>
              <a:ext uri="{FF2B5EF4-FFF2-40B4-BE49-F238E27FC236}">
                <a16:creationId xmlns:a16="http://schemas.microsoft.com/office/drawing/2014/main" id="{D1C53ADE-CBCE-4967-962A-CD47D497656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3" name="Straight Connector 2">
            <a:extLst>
              <a:ext uri="{FF2B5EF4-FFF2-40B4-BE49-F238E27FC236}">
                <a16:creationId xmlns:a16="http://schemas.microsoft.com/office/drawing/2014/main" id="{395D34F6-3849-4CAE-93E4-1D47D6B3ADF7}"/>
              </a:ext>
            </a:extLst>
          </p:cNvPr>
          <p:cNvCxnSpPr/>
          <p:nvPr/>
        </p:nvCxnSpPr>
        <p:spPr>
          <a:xfrm>
            <a:off x="550590" y="4581128"/>
            <a:ext cx="11017224"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Footer Placeholder 2">
            <a:extLst>
              <a:ext uri="{FF2B5EF4-FFF2-40B4-BE49-F238E27FC236}">
                <a16:creationId xmlns:a16="http://schemas.microsoft.com/office/drawing/2014/main" id="{3EEF6182-DB7B-41ED-91B1-9248807CC8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18955452"/>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pic>
        <p:nvPicPr>
          <p:cNvPr id="4" name="Picture 3">
            <a:extLst>
              <a:ext uri="{FF2B5EF4-FFF2-40B4-BE49-F238E27FC236}">
                <a16:creationId xmlns:a16="http://schemas.microsoft.com/office/drawing/2014/main" id="{A47DB4EA-CE51-4AD3-80C2-77D29AD128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6DBB3BF-806F-4340-A96D-80802573B1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9185985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15" y="838537"/>
            <a:ext cx="11231785" cy="1077078"/>
          </a:xfrm>
          <a:prstGeom prst="rect">
            <a:avLst/>
          </a:prstGeom>
          <a:solidFill>
            <a:schemeClr val="bg1"/>
          </a:solid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15" y="2640509"/>
            <a:ext cx="9954536" cy="1881745"/>
          </a:xfrm>
          <a:prstGeom prst="rect">
            <a:avLst/>
          </a:prstGeom>
          <a:solidFill>
            <a:schemeClr val="bg1"/>
          </a:solidFill>
        </p:spPr>
        <p:txBody>
          <a:bodyPr wrap="square">
            <a:spAutoFit/>
          </a:bodyPr>
          <a:lstStyle/>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cs typeface="Arial" pitchFamily="34" charset="0"/>
              </a:rPr>
              <a:t> </a:t>
            </a:r>
            <a:r>
              <a:rPr lang="en-US" sz="20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Attributes</a:t>
            </a:r>
          </a:p>
        </p:txBody>
      </p:sp>
      <p:pic>
        <p:nvPicPr>
          <p:cNvPr id="3" name="Picture 2">
            <a:extLst>
              <a:ext uri="{FF2B5EF4-FFF2-40B4-BE49-F238E27FC236}">
                <a16:creationId xmlns:a16="http://schemas.microsoft.com/office/drawing/2014/main" id="{05817945-9B4B-455C-A825-E4E05BC3AB2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6F42E37-4F4A-4165-9343-1D888E2DD86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window function</a:t>
            </a:r>
            <a:endParaRPr lang="en-IN" sz="3200" b="1" i="1" dirty="0">
              <a:latin typeface="Arial" pitchFamily="34" charset="0"/>
              <a:cs typeface="Arial" pitchFamily="34" charset="0"/>
            </a:endParaRPr>
          </a:p>
        </p:txBody>
      </p:sp>
      <p:pic>
        <p:nvPicPr>
          <p:cNvPr id="2" name="Picture 1">
            <a:extLst>
              <a:ext uri="{FF2B5EF4-FFF2-40B4-BE49-F238E27FC236}">
                <a16:creationId xmlns:a16="http://schemas.microsoft.com/office/drawing/2014/main" id="{1DDC36FD-9276-416A-9D21-6AA4B2A11E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636CAA91-75F5-4A8E-8F5A-9C48534C3C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FC4DF6AE-11EE-4B12-BA25-FF6EF84E5637}"/>
              </a:ext>
            </a:extLst>
          </p:cNvPr>
          <p:cNvSpPr/>
          <p:nvPr/>
        </p:nvSpPr>
        <p:spPr>
          <a:xfrm>
            <a:off x="238403" y="1196752"/>
            <a:ext cx="11521280" cy="116955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0077AA"/>
                </a:solidFill>
                <a:latin typeface="Segoe UI" panose="020B0502040204020203" pitchFamily="34" charset="0"/>
                <a:cs typeface="Segoe UI" panose="020B0502040204020203" pitchFamily="34" charset="0"/>
              </a:rPr>
              <a:t>RANK() OVER(PARTITION</a:t>
            </a:r>
            <a:r>
              <a:rPr lang="en-US" dirty="0">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BY</a:t>
            </a:r>
            <a:r>
              <a:rPr lang="en-US" dirty="0">
                <a:latin typeface="Segoe UI" panose="020B0502040204020203" pitchFamily="34" charset="0"/>
                <a:cs typeface="Segoe UI" panose="020B0502040204020203" pitchFamily="34" charset="0"/>
              </a:rPr>
              <a:t> </a:t>
            </a:r>
            <a:r>
              <a:rPr lang="en-US" i="1" dirty="0">
                <a:latin typeface="Segoe UI" panose="020B0502040204020203" pitchFamily="34" charset="0"/>
                <a:cs typeface="Segoe UI" panose="020B0502040204020203" pitchFamily="34" charset="0"/>
              </a:rPr>
              <a:t>expr</a:t>
            </a:r>
            <a:r>
              <a:rPr lang="en-US" dirty="0">
                <a:latin typeface="Segoe UI" panose="020B0502040204020203" pitchFamily="34" charset="0"/>
                <a:cs typeface="Segoe UI" panose="020B0502040204020203" pitchFamily="34" charset="0"/>
              </a:rPr>
              <a:t> [, </a:t>
            </a:r>
            <a:r>
              <a:rPr lang="en-US" i="1" dirty="0">
                <a:latin typeface="Segoe UI" panose="020B0502040204020203" pitchFamily="34" charset="0"/>
                <a:cs typeface="Segoe UI" panose="020B0502040204020203" pitchFamily="34" charset="0"/>
              </a:rPr>
              <a:t>expr</a:t>
            </a:r>
            <a:r>
              <a:rPr lang="en-US" dirty="0">
                <a:latin typeface="Segoe UI" panose="020B0502040204020203" pitchFamily="34" charset="0"/>
                <a:cs typeface="Segoe UI" panose="020B0502040204020203" pitchFamily="34" charset="0"/>
              </a:rPr>
              <a:t>] </a:t>
            </a:r>
            <a:r>
              <a:rPr lang="en-US" sz="1800" dirty="0">
                <a:solidFill>
                  <a:srgbClr val="0077AA"/>
                </a:solidFill>
                <a:latin typeface="Segoe UI" panose="020B0502040204020203" pitchFamily="34" charset="0"/>
                <a:cs typeface="Segoe UI" panose="020B0502040204020203" pitchFamily="34" charset="0"/>
              </a:rPr>
              <a:t>. . .</a:t>
            </a:r>
            <a:r>
              <a:rPr lang="en-US" dirty="0">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ORDER</a:t>
            </a:r>
            <a:r>
              <a:rPr lang="en-US" dirty="0">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BY</a:t>
            </a:r>
            <a:r>
              <a:rPr lang="en-US" dirty="0">
                <a:latin typeface="Segoe UI" panose="020B0502040204020203" pitchFamily="34" charset="0"/>
                <a:cs typeface="Segoe UI" panose="020B0502040204020203" pitchFamily="34" charset="0"/>
              </a:rPr>
              <a:t> </a:t>
            </a:r>
            <a:r>
              <a:rPr lang="en-US" i="1" dirty="0">
                <a:latin typeface="Segoe UI" panose="020B0502040204020203" pitchFamily="34" charset="0"/>
                <a:cs typeface="Segoe UI" panose="020B0502040204020203" pitchFamily="34" charset="0"/>
              </a:rPr>
              <a:t>expr</a:t>
            </a:r>
            <a:r>
              <a:rPr lang="en-US" dirty="0">
                <a:latin typeface="Segoe UI" panose="020B0502040204020203" pitchFamily="34" charset="0"/>
                <a:cs typeface="Segoe UI" panose="020B0502040204020203" pitchFamily="34" charset="0"/>
              </a:rPr>
              <a:t> [ASC | DESC] [, </a:t>
            </a:r>
            <a:r>
              <a:rPr lang="en-US" i="1" dirty="0">
                <a:latin typeface="Segoe UI" panose="020B0502040204020203" pitchFamily="34" charset="0"/>
                <a:cs typeface="Segoe UI" panose="020B0502040204020203" pitchFamily="34" charset="0"/>
              </a:rPr>
              <a:t>expr</a:t>
            </a:r>
            <a:r>
              <a:rPr lang="en-US" dirty="0">
                <a:latin typeface="Segoe UI" panose="020B0502040204020203" pitchFamily="34" charset="0"/>
                <a:cs typeface="Segoe UI" panose="020B0502040204020203" pitchFamily="34" charset="0"/>
              </a:rPr>
              <a:t> [ASC | DESC]] </a:t>
            </a:r>
            <a:r>
              <a:rPr lang="en-US" sz="1800" dirty="0">
                <a:solidFill>
                  <a:srgbClr val="0077AA"/>
                </a:solidFill>
                <a:latin typeface="Segoe UI" panose="020B0502040204020203" pitchFamily="34" charset="0"/>
                <a:cs typeface="Segoe UI" panose="020B0502040204020203" pitchFamily="34" charset="0"/>
              </a:rPr>
              <a:t>. . . </a:t>
            </a:r>
            <a:r>
              <a:rPr lang="en-US" dirty="0">
                <a:solidFill>
                  <a:srgbClr val="0077AA"/>
                </a:solidFill>
                <a:latin typeface="Segoe UI" panose="020B0502040204020203" pitchFamily="34" charset="0"/>
                <a:cs typeface="Segoe UI" panose="020B0502040204020203" pitchFamily="34" charset="0"/>
              </a:rPr>
              <a:t>)</a:t>
            </a:r>
          </a:p>
          <a:p>
            <a:pPr marL="342900" indent="-342900">
              <a:buFont typeface="Wingdings" panose="05000000000000000000" pitchFamily="2" charset="2"/>
              <a:buChar char="Ø"/>
            </a:pPr>
            <a:endParaRPr lang="en-US" sz="800" dirty="0">
              <a:solidFill>
                <a:srgbClr val="0077AA"/>
              </a:solidFill>
              <a:latin typeface="Segoe UI" panose="020B0502040204020203" pitchFamily="34" charset="0"/>
              <a:cs typeface="Segoe UI" panose="020B0502040204020203" pitchFamily="34" charset="0"/>
            </a:endParaRPr>
          </a:p>
          <a:p>
            <a:pPr marL="342900" indent="-342900">
              <a:buFont typeface="Wingdings" panose="05000000000000000000" pitchFamily="2" charset="2"/>
              <a:buChar char="Ø"/>
            </a:pPr>
            <a:r>
              <a:rPr lang="en-US" dirty="0">
                <a:solidFill>
                  <a:srgbClr val="0077AA"/>
                </a:solidFill>
                <a:latin typeface="Segoe UI" panose="020B0502040204020203" pitchFamily="34" charset="0"/>
                <a:cs typeface="Segoe UI" panose="020B0502040204020203" pitchFamily="34" charset="0"/>
              </a:rPr>
              <a:t>DENSE_RANK() OVER(PARTITION</a:t>
            </a:r>
            <a:r>
              <a:rPr lang="en-US" dirty="0">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BY</a:t>
            </a:r>
            <a:r>
              <a:rPr lang="en-US" dirty="0">
                <a:latin typeface="Segoe UI" panose="020B0502040204020203" pitchFamily="34" charset="0"/>
                <a:cs typeface="Segoe UI" panose="020B0502040204020203" pitchFamily="34" charset="0"/>
              </a:rPr>
              <a:t> </a:t>
            </a:r>
            <a:r>
              <a:rPr lang="en-US" i="1" dirty="0">
                <a:latin typeface="Segoe UI" panose="020B0502040204020203" pitchFamily="34" charset="0"/>
                <a:cs typeface="Segoe UI" panose="020B0502040204020203" pitchFamily="34" charset="0"/>
              </a:rPr>
              <a:t>expr</a:t>
            </a:r>
            <a:r>
              <a:rPr lang="en-US" dirty="0">
                <a:latin typeface="Segoe UI" panose="020B0502040204020203" pitchFamily="34" charset="0"/>
                <a:cs typeface="Segoe UI" panose="020B0502040204020203" pitchFamily="34" charset="0"/>
              </a:rPr>
              <a:t> [, </a:t>
            </a:r>
            <a:r>
              <a:rPr lang="en-US" i="1" dirty="0">
                <a:latin typeface="Segoe UI" panose="020B0502040204020203" pitchFamily="34" charset="0"/>
                <a:cs typeface="Segoe UI" panose="020B0502040204020203" pitchFamily="34" charset="0"/>
              </a:rPr>
              <a:t>expr</a:t>
            </a:r>
            <a:r>
              <a:rPr lang="en-US" dirty="0">
                <a:latin typeface="Segoe UI" panose="020B0502040204020203" pitchFamily="34" charset="0"/>
                <a:cs typeface="Segoe UI" panose="020B0502040204020203" pitchFamily="34" charset="0"/>
              </a:rPr>
              <a:t>] </a:t>
            </a:r>
            <a:r>
              <a:rPr lang="en-US" sz="1800" dirty="0">
                <a:solidFill>
                  <a:srgbClr val="0077AA"/>
                </a:solidFill>
                <a:latin typeface="Segoe UI" panose="020B0502040204020203" pitchFamily="34" charset="0"/>
                <a:cs typeface="Segoe UI" panose="020B0502040204020203" pitchFamily="34" charset="0"/>
              </a:rPr>
              <a:t>. . .</a:t>
            </a:r>
            <a:r>
              <a:rPr lang="en-US" dirty="0">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ORDER</a:t>
            </a:r>
            <a:r>
              <a:rPr lang="en-US" dirty="0">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BY</a:t>
            </a:r>
            <a:r>
              <a:rPr lang="en-US" dirty="0">
                <a:latin typeface="Segoe UI" panose="020B0502040204020203" pitchFamily="34" charset="0"/>
                <a:cs typeface="Segoe UI" panose="020B0502040204020203" pitchFamily="34" charset="0"/>
              </a:rPr>
              <a:t> </a:t>
            </a:r>
            <a:r>
              <a:rPr lang="en-US" i="1" dirty="0">
                <a:latin typeface="Segoe UI" panose="020B0502040204020203" pitchFamily="34" charset="0"/>
                <a:cs typeface="Segoe UI" panose="020B0502040204020203" pitchFamily="34" charset="0"/>
              </a:rPr>
              <a:t>expr</a:t>
            </a:r>
            <a:r>
              <a:rPr lang="en-US" dirty="0">
                <a:latin typeface="Segoe UI" panose="020B0502040204020203" pitchFamily="34" charset="0"/>
                <a:cs typeface="Segoe UI" panose="020B0502040204020203" pitchFamily="34" charset="0"/>
              </a:rPr>
              <a:t> [ASC|DESC] [, </a:t>
            </a:r>
            <a:r>
              <a:rPr lang="en-US" i="1" dirty="0">
                <a:latin typeface="Segoe UI" panose="020B0502040204020203" pitchFamily="34" charset="0"/>
                <a:cs typeface="Segoe UI" panose="020B0502040204020203" pitchFamily="34" charset="0"/>
              </a:rPr>
              <a:t>expr</a:t>
            </a:r>
            <a:r>
              <a:rPr lang="en-US" dirty="0">
                <a:latin typeface="Segoe UI" panose="020B0502040204020203" pitchFamily="34" charset="0"/>
                <a:cs typeface="Segoe UI" panose="020B0502040204020203" pitchFamily="34" charset="0"/>
              </a:rPr>
              <a:t> [ASC | DESC]] </a:t>
            </a:r>
            <a:r>
              <a:rPr lang="en-US" sz="1800" dirty="0">
                <a:solidFill>
                  <a:srgbClr val="0077AA"/>
                </a:solidFill>
                <a:latin typeface="Segoe UI" panose="020B0502040204020203" pitchFamily="34" charset="0"/>
                <a:cs typeface="Segoe UI" panose="020B0502040204020203" pitchFamily="34" charset="0"/>
              </a:rPr>
              <a:t>. . . </a:t>
            </a:r>
            <a:r>
              <a:rPr lang="en-US" dirty="0">
                <a:solidFill>
                  <a:srgbClr val="0077AA"/>
                </a:solidFill>
                <a:latin typeface="Segoe UI" panose="020B0502040204020203" pitchFamily="34" charset="0"/>
                <a:cs typeface="Segoe UI" panose="020B0502040204020203" pitchFamily="34" charset="0"/>
              </a:rPr>
              <a:t>)</a:t>
            </a:r>
          </a:p>
          <a:p>
            <a:pPr marL="342900" indent="-342900">
              <a:buFont typeface="Wingdings" panose="05000000000000000000" pitchFamily="2" charset="2"/>
              <a:buChar char="Ø"/>
            </a:pPr>
            <a:endParaRPr lang="en-US" sz="800" dirty="0">
              <a:solidFill>
                <a:srgbClr val="0077AA"/>
              </a:solidFill>
              <a:latin typeface="Segoe UI" panose="020B0502040204020203" pitchFamily="34" charset="0"/>
              <a:cs typeface="Segoe UI" panose="020B0502040204020203" pitchFamily="34" charset="0"/>
            </a:endParaRPr>
          </a:p>
          <a:p>
            <a:pPr marL="342900" indent="-342900">
              <a:buFont typeface="Wingdings" panose="05000000000000000000" pitchFamily="2" charset="2"/>
              <a:buChar char="Ø"/>
            </a:pPr>
            <a:r>
              <a:rPr lang="en-US" dirty="0">
                <a:solidFill>
                  <a:srgbClr val="0077AA"/>
                </a:solidFill>
                <a:latin typeface="Segoe UI" panose="020B0502040204020203" pitchFamily="34" charset="0"/>
                <a:cs typeface="Segoe UI" panose="020B0502040204020203" pitchFamily="34" charset="0"/>
              </a:rPr>
              <a:t>ROW_NUMBER() OVER(PARTITION</a:t>
            </a:r>
            <a:r>
              <a:rPr lang="en-US" dirty="0">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BY</a:t>
            </a:r>
            <a:r>
              <a:rPr lang="en-US" dirty="0">
                <a:latin typeface="Segoe UI" panose="020B0502040204020203" pitchFamily="34" charset="0"/>
                <a:cs typeface="Segoe UI" panose="020B0502040204020203" pitchFamily="34" charset="0"/>
              </a:rPr>
              <a:t> </a:t>
            </a:r>
            <a:r>
              <a:rPr lang="en-US" i="1" dirty="0">
                <a:latin typeface="Segoe UI" panose="020B0502040204020203" pitchFamily="34" charset="0"/>
                <a:cs typeface="Segoe UI" panose="020B0502040204020203" pitchFamily="34" charset="0"/>
              </a:rPr>
              <a:t>expr</a:t>
            </a:r>
            <a:r>
              <a:rPr lang="en-US" dirty="0">
                <a:latin typeface="Segoe UI" panose="020B0502040204020203" pitchFamily="34" charset="0"/>
                <a:cs typeface="Segoe UI" panose="020B0502040204020203" pitchFamily="34" charset="0"/>
              </a:rPr>
              <a:t> [, </a:t>
            </a:r>
            <a:r>
              <a:rPr lang="en-US" i="1" dirty="0">
                <a:latin typeface="Segoe UI" panose="020B0502040204020203" pitchFamily="34" charset="0"/>
                <a:cs typeface="Segoe UI" panose="020B0502040204020203" pitchFamily="34" charset="0"/>
              </a:rPr>
              <a:t>expr</a:t>
            </a:r>
            <a:r>
              <a:rPr lang="en-US" dirty="0">
                <a:latin typeface="Segoe UI" panose="020B0502040204020203" pitchFamily="34" charset="0"/>
                <a:cs typeface="Segoe UI" panose="020B0502040204020203" pitchFamily="34" charset="0"/>
              </a:rPr>
              <a:t>] </a:t>
            </a:r>
            <a:r>
              <a:rPr lang="en-US" sz="1800" dirty="0">
                <a:solidFill>
                  <a:srgbClr val="0077AA"/>
                </a:solidFill>
                <a:latin typeface="Segoe UI" panose="020B0502040204020203" pitchFamily="34" charset="0"/>
                <a:cs typeface="Segoe UI" panose="020B0502040204020203" pitchFamily="34" charset="0"/>
              </a:rPr>
              <a:t>. . .</a:t>
            </a:r>
            <a:r>
              <a:rPr lang="en-US" dirty="0">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ORDER</a:t>
            </a:r>
            <a:r>
              <a:rPr lang="en-US" dirty="0">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BY</a:t>
            </a:r>
            <a:r>
              <a:rPr lang="en-US" dirty="0">
                <a:latin typeface="Segoe UI" panose="020B0502040204020203" pitchFamily="34" charset="0"/>
                <a:cs typeface="Segoe UI" panose="020B0502040204020203" pitchFamily="34" charset="0"/>
              </a:rPr>
              <a:t> </a:t>
            </a:r>
            <a:r>
              <a:rPr lang="en-US" i="1" dirty="0">
                <a:latin typeface="Segoe UI" panose="020B0502040204020203" pitchFamily="34" charset="0"/>
                <a:cs typeface="Segoe UI" panose="020B0502040204020203" pitchFamily="34" charset="0"/>
              </a:rPr>
              <a:t>expr</a:t>
            </a:r>
            <a:r>
              <a:rPr lang="en-US" dirty="0">
                <a:latin typeface="Segoe UI" panose="020B0502040204020203" pitchFamily="34" charset="0"/>
                <a:cs typeface="Segoe UI" panose="020B0502040204020203" pitchFamily="34" charset="0"/>
              </a:rPr>
              <a:t> [ASC|DESC] [, </a:t>
            </a:r>
            <a:r>
              <a:rPr lang="en-US" i="1" dirty="0">
                <a:latin typeface="Segoe UI" panose="020B0502040204020203" pitchFamily="34" charset="0"/>
                <a:cs typeface="Segoe UI" panose="020B0502040204020203" pitchFamily="34" charset="0"/>
              </a:rPr>
              <a:t>expr</a:t>
            </a:r>
            <a:r>
              <a:rPr lang="en-US" dirty="0">
                <a:latin typeface="Segoe UI" panose="020B0502040204020203" pitchFamily="34" charset="0"/>
                <a:cs typeface="Segoe UI" panose="020B0502040204020203" pitchFamily="34" charset="0"/>
              </a:rPr>
              <a:t> [ASC | DESC]] </a:t>
            </a:r>
            <a:r>
              <a:rPr lang="en-US" sz="1800" dirty="0">
                <a:solidFill>
                  <a:srgbClr val="0077AA"/>
                </a:solidFill>
                <a:latin typeface="Segoe UI" panose="020B0502040204020203" pitchFamily="34" charset="0"/>
                <a:cs typeface="Segoe UI" panose="020B0502040204020203" pitchFamily="34" charset="0"/>
              </a:rPr>
              <a:t>. . . </a:t>
            </a:r>
            <a:r>
              <a:rPr lang="en-US" dirty="0">
                <a:solidFill>
                  <a:srgbClr val="0077AA"/>
                </a:solidFill>
                <a:latin typeface="Segoe UI" panose="020B0502040204020203" pitchFamily="34" charset="0"/>
                <a:cs typeface="Segoe UI" panose="020B0502040204020203" pitchFamily="34" charset="0"/>
              </a:rPr>
              <a:t>)</a:t>
            </a:r>
          </a:p>
        </p:txBody>
      </p:sp>
      <p:sp>
        <p:nvSpPr>
          <p:cNvPr id="8" name="TextBox 7">
            <a:extLst>
              <a:ext uri="{FF2B5EF4-FFF2-40B4-BE49-F238E27FC236}">
                <a16:creationId xmlns:a16="http://schemas.microsoft.com/office/drawing/2014/main" id="{20EC0F7F-618D-459D-BF91-31F062C77165}"/>
              </a:ext>
            </a:extLst>
          </p:cNvPr>
          <p:cNvSpPr txBox="1"/>
          <p:nvPr/>
        </p:nvSpPr>
        <p:spPr>
          <a:xfrm>
            <a:off x="241261" y="2526272"/>
            <a:ext cx="11712338" cy="2126864"/>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OVER() </a:t>
            </a:r>
            <a:r>
              <a:rPr lang="en-IN" dirty="0">
                <a:latin typeface="Liberation Mono"/>
              </a:rPr>
              <a:t>R1,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solidFill>
                  <a:schemeClr val="tx1">
                    <a:lumMod val="65000"/>
                    <a:lumOff val="35000"/>
                  </a:schemeClr>
                </a:solidFill>
                <a:latin typeface="Liberation Mono"/>
              </a:rPr>
              <a:t>(</a:t>
            </a:r>
            <a:r>
              <a:rPr lang="en-US" dirty="0">
                <a:latin typeface="Liberation Mono"/>
              </a:rPr>
              <a:t>total</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tx1">
                    <a:lumMod val="65000"/>
                    <a:lumOff val="35000"/>
                  </a:schemeClr>
                </a:solidFill>
                <a:latin typeface="Liberation Mono"/>
              </a:rPr>
              <a:t>(</a:t>
            </a:r>
            <a:r>
              <a:rPr lang="en-US" dirty="0">
                <a:solidFill>
                  <a:srgbClr val="0077AA"/>
                </a:solidFill>
                <a:latin typeface="Liberation Mono"/>
              </a:rPr>
              <a:t>ORDER BY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OVER()</a:t>
            </a:r>
            <a:r>
              <a:rPr lang="en-US" dirty="0">
                <a:latin typeface="Liberation Mono"/>
              </a:rPr>
              <a:t> R1,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d </a:t>
            </a:r>
            <a:r>
              <a:rPr lang="en-US" dirty="0">
                <a:solidFill>
                  <a:srgbClr val="0077AA"/>
                </a:solidFill>
                <a:latin typeface="Liberation Mono"/>
              </a:rPr>
              <a:t>WHERE</a:t>
            </a:r>
            <a:r>
              <a:rPr lang="en-US" dirty="0">
                <a:latin typeface="Liberation Mono"/>
              </a:rPr>
              <a:t> r1&gt; (</a:t>
            </a:r>
            <a:r>
              <a:rPr lang="en-US" dirty="0">
                <a:solidFill>
                  <a:srgbClr val="0077AA"/>
                </a:solidFill>
                <a:latin typeface="Liberation Mono"/>
              </a:rPr>
              <a:t>SELECT</a:t>
            </a:r>
            <a:r>
              <a:rPr lang="en-US" dirty="0">
                <a:latin typeface="Liberation Mono"/>
              </a:rPr>
              <a:t> count(*) -2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0" name="Rectangle 9">
            <a:extLst>
              <a:ext uri="{FF2B5EF4-FFF2-40B4-BE49-F238E27FC236}">
                <a16:creationId xmlns:a16="http://schemas.microsoft.com/office/drawing/2014/main" id="{7604C345-F185-4C05-A059-3AEA479888C3}"/>
              </a:ext>
            </a:extLst>
          </p:cNvPr>
          <p:cNvSpPr/>
          <p:nvPr/>
        </p:nvSpPr>
        <p:spPr>
          <a:xfrm>
            <a:off x="238401" y="4653136"/>
            <a:ext cx="11521279" cy="178510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Tree>
    <p:extLst>
      <p:ext uri="{BB962C8B-B14F-4D97-AF65-F5344CB8AC3E}">
        <p14:creationId xmlns:p14="http://schemas.microsoft.com/office/powerpoint/2010/main" val="1603374250"/>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pic>
        <p:nvPicPr>
          <p:cNvPr id="3" name="Picture 2">
            <a:extLst>
              <a:ext uri="{FF2B5EF4-FFF2-40B4-BE49-F238E27FC236}">
                <a16:creationId xmlns:a16="http://schemas.microsoft.com/office/drawing/2014/main" id="{EA5C51AD-6386-461B-BF67-DE80A36B78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65A02FC5-C003-4CC0-8DF5-F709C5E237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41882995"/>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3" name="Rectangle 2"/>
          <p:cNvSpPr/>
          <p:nvPr/>
        </p:nvSpPr>
        <p:spPr>
          <a:xfrm>
            <a:off x="406574" y="1463873"/>
            <a:ext cx="11377264" cy="2800767"/>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p:txBody>
      </p:sp>
      <p:pic>
        <p:nvPicPr>
          <p:cNvPr id="4" name="Picture 3">
            <a:extLst>
              <a:ext uri="{FF2B5EF4-FFF2-40B4-BE49-F238E27FC236}">
                <a16:creationId xmlns:a16="http://schemas.microsoft.com/office/drawing/2014/main" id="{88D8715A-7A9E-4ED6-8DD2-41EB4324A93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6" name="Straight Connector 5">
            <a:extLst>
              <a:ext uri="{FF2B5EF4-FFF2-40B4-BE49-F238E27FC236}">
                <a16:creationId xmlns:a16="http://schemas.microsoft.com/office/drawing/2014/main" id="{90859F05-65B3-45CA-93D8-D4FF1AD99567}"/>
              </a:ext>
            </a:extLst>
          </p:cNvPr>
          <p:cNvCxnSpPr/>
          <p:nvPr/>
        </p:nvCxnSpPr>
        <p:spPr>
          <a:xfrm>
            <a:off x="550590" y="4365104"/>
            <a:ext cx="11233248"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Footer Placeholder 2">
            <a:extLst>
              <a:ext uri="{FF2B5EF4-FFF2-40B4-BE49-F238E27FC236}">
                <a16:creationId xmlns:a16="http://schemas.microsoft.com/office/drawing/2014/main" id="{3C2060F3-E342-4495-8E05-BD018E2CC3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48523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2" name="Rectangle 1"/>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7" name="Rectangle 6"/>
          <p:cNvSpPr/>
          <p:nvPr/>
        </p:nvSpPr>
        <p:spPr>
          <a:xfrm>
            <a:off x="370570" y="2204864"/>
            <a:ext cx="11449272"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b="1" dirty="0">
                <a:solidFill>
                  <a:srgbClr val="FF0000"/>
                </a:solidFill>
                <a:latin typeface="Palatino Linotype" panose="02040502050505030304" pitchFamily="18" charset="0"/>
                <a:cs typeface="Arial" panose="020B0604020202020204" pitchFamily="34" charset="0"/>
              </a:rPr>
              <a:t>=</a:t>
            </a:r>
            <a:r>
              <a:rPr lang="en-IN" dirty="0">
                <a:solidFill>
                  <a:srgbClr val="FF000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or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can be used as the assignment operator.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solidFill>
                  <a:srgbClr val="FF0000"/>
                </a:solidFill>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comparison operator =.</a:t>
            </a:r>
          </a:p>
        </p:txBody>
      </p:sp>
      <p:sp>
        <p:nvSpPr>
          <p:cNvPr id="9" name="Rectangle 8"/>
          <p:cNvSpPr/>
          <p:nvPr/>
        </p:nvSpPr>
        <p:spPr>
          <a:xfrm>
            <a:off x="404358" y="1607746"/>
            <a:ext cx="8872681" cy="369332"/>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SET</a:t>
            </a:r>
            <a:r>
              <a:rPr lang="en-IN" dirty="0">
                <a:solidFill>
                  <a:srgbClr val="000000"/>
                </a:solidFill>
                <a:latin typeface="Segoe UI" panose="020B0502040204020203" pitchFamily="34" charset="0"/>
                <a:cs typeface="Segoe UI" panose="020B0502040204020203" pitchFamily="34" charset="0"/>
              </a:rPr>
              <a:t> </a:t>
            </a:r>
            <a:r>
              <a:rPr lang="en-IN" dirty="0">
                <a:solidFill>
                  <a:srgbClr val="EE9900"/>
                </a:solidFill>
                <a:latin typeface="Segoe UI" panose="020B0502040204020203" pitchFamily="34" charset="0"/>
                <a:cs typeface="Segoe UI" panose="020B0502040204020203" pitchFamily="34" charset="0"/>
              </a:rPr>
              <a:t>@</a:t>
            </a:r>
            <a:r>
              <a:rPr lang="en-IN" i="1" dirty="0">
                <a:solidFill>
                  <a:srgbClr val="EE9900"/>
                </a:solidFill>
                <a:latin typeface="Segoe UI" panose="020B0502040204020203" pitchFamily="34" charset="0"/>
                <a:cs typeface="Segoe UI" panose="020B0502040204020203" pitchFamily="34" charset="0"/>
              </a:rPr>
              <a:t>var_name</a:t>
            </a:r>
            <a:r>
              <a:rPr lang="en-IN" dirty="0">
                <a:solidFill>
                  <a:srgbClr val="000000"/>
                </a:solidFill>
                <a:latin typeface="Segoe UI" panose="020B0502040204020203" pitchFamily="34" charset="0"/>
                <a:cs typeface="Segoe UI" panose="020B0502040204020203" pitchFamily="34" charset="0"/>
              </a:rPr>
              <a:t> </a:t>
            </a:r>
            <a:r>
              <a:rPr lang="en-IN" dirty="0">
                <a:solidFill>
                  <a:srgbClr val="A67F5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i="1" dirty="0">
                <a:solidFill>
                  <a:srgbClr val="000000"/>
                </a:solidFill>
                <a:latin typeface="Segoe UI" panose="020B0502040204020203" pitchFamily="34" charset="0"/>
                <a:cs typeface="Segoe UI" panose="020B0502040204020203" pitchFamily="34" charset="0"/>
              </a:rPr>
              <a:t>expr</a:t>
            </a:r>
            <a:r>
              <a:rPr lang="en-IN" dirty="0">
                <a:solidFill>
                  <a:srgbClr val="000000"/>
                </a:solidFill>
                <a:latin typeface="Segoe UI" panose="020B0502040204020203" pitchFamily="34" charset="0"/>
                <a:cs typeface="Segoe UI" panose="020B0502040204020203" pitchFamily="34" charset="0"/>
              </a:rPr>
              <a:t> </a:t>
            </a:r>
            <a:r>
              <a:rPr lang="en-IN" dirty="0">
                <a:solidFill>
                  <a:srgbClr val="99999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EE9900"/>
                </a:solidFill>
                <a:latin typeface="Segoe UI" panose="020B0502040204020203" pitchFamily="34" charset="0"/>
                <a:cs typeface="Segoe UI" panose="020B0502040204020203" pitchFamily="34" charset="0"/>
              </a:rPr>
              <a:t>@</a:t>
            </a:r>
            <a:r>
              <a:rPr lang="en-IN" i="1" dirty="0">
                <a:solidFill>
                  <a:srgbClr val="EE9900"/>
                </a:solidFill>
                <a:latin typeface="Segoe UI" panose="020B0502040204020203" pitchFamily="34" charset="0"/>
                <a:cs typeface="Segoe UI" panose="020B0502040204020203" pitchFamily="34" charset="0"/>
              </a:rPr>
              <a:t>var_name</a:t>
            </a:r>
            <a:r>
              <a:rPr lang="en-IN" dirty="0">
                <a:solidFill>
                  <a:srgbClr val="000000"/>
                </a:solidFill>
                <a:latin typeface="Segoe UI" panose="020B0502040204020203" pitchFamily="34" charset="0"/>
                <a:cs typeface="Segoe UI" panose="020B0502040204020203" pitchFamily="34" charset="0"/>
              </a:rPr>
              <a:t> </a:t>
            </a:r>
            <a:r>
              <a:rPr lang="en-IN" dirty="0">
                <a:solidFill>
                  <a:srgbClr val="A67F5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i="1" dirty="0">
                <a:solidFill>
                  <a:srgbClr val="000000"/>
                </a:solidFill>
                <a:latin typeface="Segoe UI" panose="020B0502040204020203" pitchFamily="34" charset="0"/>
                <a:cs typeface="Segoe UI" panose="020B0502040204020203" pitchFamily="34" charset="0"/>
              </a:rPr>
              <a:t>expr</a:t>
            </a:r>
            <a:r>
              <a:rPr lang="en-IN" dirty="0">
                <a:solidFill>
                  <a:srgbClr val="99999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999999"/>
                </a:solidFill>
                <a:latin typeface="Segoe UI" panose="020B0502040204020203" pitchFamily="34" charset="0"/>
                <a:cs typeface="Segoe UI" panose="020B0502040204020203" pitchFamily="34" charset="0"/>
              </a:rPr>
              <a:t>...</a:t>
            </a:r>
            <a:endParaRPr lang="en-IN" dirty="0">
              <a:latin typeface="Segoe UI" panose="020B0502040204020203" pitchFamily="34" charset="0"/>
              <a:cs typeface="Segoe UI" panose="020B0502040204020203" pitchFamily="34" charset="0"/>
            </a:endParaRPr>
          </a:p>
        </p:txBody>
      </p:sp>
      <p:sp>
        <p:nvSpPr>
          <p:cNvPr id="10" name="Rectangle 9"/>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latin typeface="Liberation Mono"/>
              </a:rPr>
              <a:t>1001, @v2 = 2,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1001,</a:t>
            </a:r>
            <a:r>
              <a:rPr lang="en-IN" dirty="0">
                <a:solidFill>
                  <a:srgbClr val="669900"/>
                </a:solidFill>
                <a:latin typeface="Liberation Mono"/>
              </a:rPr>
              <a:t> </a:t>
            </a:r>
            <a:r>
              <a:rPr lang="en-IN" dirty="0">
                <a:latin typeface="Liberation Mono"/>
              </a:rPr>
              <a:t>@v2 = 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pic>
        <p:nvPicPr>
          <p:cNvPr id="12" name="Picture 11">
            <a:extLst>
              <a:ext uri="{FF2B5EF4-FFF2-40B4-BE49-F238E27FC236}">
                <a16:creationId xmlns:a16="http://schemas.microsoft.com/office/drawing/2014/main" id="{BB3E0C31-3B6A-4A53-B14F-FFAE8757ED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24398A09-1999-47CD-BDA3-F64271AA9B0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32781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092EC17F-985F-4261-8419-1C6B5EE822A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D57B4C41-6263-45FB-93FB-31E036B194AD}"/>
              </a:ext>
            </a:extLst>
          </p:cNvPr>
          <p:cNvSpPr/>
          <p:nvPr/>
        </p:nvSpPr>
        <p:spPr>
          <a:xfrm>
            <a:off x="406574" y="838202"/>
            <a:ext cx="11449272" cy="2369880"/>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Arial" panose="020B0604020202020204" pitchFamily="34" charset="0"/>
                <a:cs typeface="Arial" panose="020B0604020202020204" pitchFamily="34" charset="0"/>
              </a:rPr>
              <a:t>      SET</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@v1 = </a:t>
            </a:r>
            <a:r>
              <a:rPr lang="en-IN" dirty="0">
                <a:solidFill>
                  <a:srgbClr val="6699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NAMEFIRST</a:t>
            </a:r>
            <a:r>
              <a:rPr lang="en-IN" dirty="0">
                <a:solidFill>
                  <a:srgbClr val="6699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#WHERE NAMEFIRST IS COLUMN NAME</a:t>
            </a:r>
            <a:r>
              <a:rPr lang="en-IN" dirty="0">
                <a:solidFill>
                  <a:schemeClr val="accent3">
                    <a:lumMod val="50000"/>
                  </a:schemeClr>
                </a:solidFill>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      SELECT</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@v1 </a:t>
            </a:r>
            <a:r>
              <a:rPr lang="en-IN" dirty="0">
                <a:solidFill>
                  <a:srgbClr val="0077AA"/>
                </a:solidFill>
                <a:latin typeface="Arial" panose="020B0604020202020204" pitchFamily="34" charset="0"/>
                <a:cs typeface="Arial" panose="020B0604020202020204" pitchFamily="34" charset="0"/>
              </a:rPr>
              <a:t>FROM </a:t>
            </a:r>
            <a:r>
              <a:rPr lang="en-IN" dirty="0">
                <a:latin typeface="Arial" panose="020B0604020202020204" pitchFamily="34" charset="0"/>
                <a:cs typeface="Arial" panose="020B0604020202020204" pitchFamily="34" charset="0"/>
              </a:rPr>
              <a:t>student;</a:t>
            </a:r>
            <a:r>
              <a:rPr lang="en-IN" dirty="0">
                <a:solidFill>
                  <a:srgbClr val="0077AA"/>
                </a:solidFill>
                <a:latin typeface="Arial" panose="020B0604020202020204" pitchFamily="34" charset="0"/>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pic>
        <p:nvPicPr>
          <p:cNvPr id="2" name="Picture 1">
            <a:extLst>
              <a:ext uri="{FF2B5EF4-FFF2-40B4-BE49-F238E27FC236}">
                <a16:creationId xmlns:a16="http://schemas.microsoft.com/office/drawing/2014/main" id="{F23C96F8-B224-4E2B-80DD-400727D9397C}"/>
              </a:ext>
            </a:extLst>
          </p:cNvPr>
          <p:cNvPicPr>
            <a:picLocks noChangeAspect="1"/>
          </p:cNvPicPr>
          <p:nvPr/>
        </p:nvPicPr>
        <p:blipFill>
          <a:blip r:embed="rId3" cstate="print"/>
          <a:stretch>
            <a:fillRect/>
          </a:stretch>
        </p:blipFill>
        <p:spPr>
          <a:xfrm>
            <a:off x="805367" y="3068960"/>
            <a:ext cx="1634363" cy="3528392"/>
          </a:xfrm>
          <a:prstGeom prst="rect">
            <a:avLst/>
          </a:prstGeom>
        </p:spPr>
      </p:pic>
      <p:sp>
        <p:nvSpPr>
          <p:cNvPr id="6" name="Footer Placeholder 2">
            <a:extLst>
              <a:ext uri="{FF2B5EF4-FFF2-40B4-BE49-F238E27FC236}">
                <a16:creationId xmlns:a16="http://schemas.microsoft.com/office/drawing/2014/main" id="{C0019FE3-A733-462F-9DD8-C53C08387EA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69325786"/>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pic>
        <p:nvPicPr>
          <p:cNvPr id="3" name="Picture 2">
            <a:extLst>
              <a:ext uri="{FF2B5EF4-FFF2-40B4-BE49-F238E27FC236}">
                <a16:creationId xmlns:a16="http://schemas.microsoft.com/office/drawing/2014/main" id="{F48BEC57-3C98-4742-81CA-3067A1BD232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7D503E8-8017-4193-A061-6D93CD60ACF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26246150"/>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Rownum</a:t>
            </a:r>
            <a:endParaRPr lang="en-IN" sz="3200" b="1" i="1" dirty="0">
              <a:latin typeface="Arial" pitchFamily="34" charset="0"/>
              <a:cs typeface="Arial" pitchFamily="34" charset="0"/>
            </a:endParaRPr>
          </a:p>
        </p:txBody>
      </p:sp>
      <p:sp>
        <p:nvSpPr>
          <p:cNvPr id="4" name="Rectangle 3"/>
          <p:cNvSpPr/>
          <p:nvPr/>
        </p:nvSpPr>
        <p:spPr>
          <a:xfrm>
            <a:off x="406574" y="1017310"/>
            <a:ext cx="11377264" cy="1846659"/>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endParaRPr lang="en-IN" sz="800" dirty="0">
              <a:latin typeface="Liberation Mono"/>
              <a:cs typeface="Arial" panose="020B0604020202020204" pitchFamily="34" charset="0"/>
            </a:endParaRP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endParaRPr lang="en-IN" sz="800" dirty="0">
              <a:solidFill>
                <a:srgbClr val="A67F59"/>
              </a:solidFill>
              <a:latin typeface="Liberation Mono"/>
              <a:cs typeface="Arial" panose="020B0604020202020204" pitchFamily="34" charset="0"/>
            </a:endParaRP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rgbClr val="EE9900"/>
                </a:solidFill>
                <a:latin typeface="Liberation Mono"/>
                <a:cs typeface="Arial" panose="020B0604020202020204" pitchFamily="34" charset="0"/>
              </a:rPr>
              <a:t>@rank</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p>
          <a:p>
            <a:r>
              <a:rPr lang="en-IN" dirty="0">
                <a:solidFill>
                  <a:srgbClr val="0077AA"/>
                </a:solidFill>
                <a:latin typeface="Liberation Mono"/>
                <a:ea typeface="Times New Roman" panose="02020603050405020304" pitchFamily="18" charset="0"/>
                <a:cs typeface="Arial" panose="020B0604020202020204" pitchFamily="34" charset="0"/>
              </a:rPr>
              <a:t>             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2" name="Group 8"/>
          <p:cNvGrpSpPr/>
          <p:nvPr/>
        </p:nvGrpSpPr>
        <p:grpSpPr>
          <a:xfrm>
            <a:off x="406574" y="3292405"/>
            <a:ext cx="8859818" cy="3160931"/>
            <a:chOff x="130629" y="2935069"/>
            <a:chExt cx="8860971" cy="3160931"/>
          </a:xfrm>
        </p:grpSpPr>
        <p:grpSp>
          <p:nvGrpSpPr>
            <p:cNvPr id="8" name="Group 7"/>
            <p:cNvGrpSpPr/>
            <p:nvPr/>
          </p:nvGrpSpPr>
          <p:grpSpPr>
            <a:xfrm>
              <a:off x="130629" y="2935069"/>
              <a:ext cx="8860971" cy="3160931"/>
              <a:chOff x="130629" y="2935069"/>
              <a:chExt cx="8860971" cy="3160931"/>
            </a:xfrm>
          </p:grpSpPr>
          <p:sp>
            <p:nvSpPr>
              <p:cNvPr id="3" name="Rectangle 2"/>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6" name="Picture 5"/>
              <p:cNvPicPr>
                <a:picLocks noChangeAspect="1"/>
              </p:cNvPicPr>
              <p:nvPr/>
            </p:nvPicPr>
            <p:blipFill>
              <a:blip r:embed="rId2" cstate="print"/>
              <a:stretch>
                <a:fillRect/>
              </a:stretch>
            </p:blipFill>
            <p:spPr>
              <a:xfrm>
                <a:off x="130629" y="3215283"/>
                <a:ext cx="8816105" cy="2880717"/>
              </a:xfrm>
              <a:prstGeom prst="rect">
                <a:avLst/>
              </a:prstGeom>
            </p:spPr>
          </p:pic>
        </p:grpSp>
        <p:sp>
          <p:nvSpPr>
            <p:cNvPr id="7" name="Rectangle 6"/>
            <p:cNvSpPr/>
            <p:nvPr/>
          </p:nvSpPr>
          <p:spPr>
            <a:xfrm>
              <a:off x="391886" y="3215283"/>
              <a:ext cx="685800" cy="28807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9" name="Picture 8">
            <a:extLst>
              <a:ext uri="{FF2B5EF4-FFF2-40B4-BE49-F238E27FC236}">
                <a16:creationId xmlns:a16="http://schemas.microsoft.com/office/drawing/2014/main" id="{F3F0BEBC-DBE2-41BD-B618-ECA38448F92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C4DA765-97C3-4503-ADD4-963CA803B94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3599637"/>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B80FC65-E7AD-47F5-9AD7-B6AB90FF715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484F69E-0855-477F-8452-63EEEAF975F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5784746"/>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903974" y="1203178"/>
            <a:ext cx="10600894" cy="830997"/>
          </a:xfrm>
          <a:prstGeom prst="rect">
            <a:avLst/>
          </a:prstGeom>
        </p:spPr>
        <p:txBody>
          <a:bodyPr wrap="square">
            <a:spAutoFit/>
          </a:bodyPr>
          <a:lstStyle/>
          <a:p>
            <a:r>
              <a:rPr lang="en-IN" sz="2000" dirty="0">
                <a:solidFill>
                  <a:srgbClr val="222222"/>
                </a:solidFill>
                <a:latin typeface="Palatino Linotype" panose="02040502050505030304" pitchFamily="18" charset="0"/>
              </a:rPr>
              <a:t>In MySQL, the </a:t>
            </a:r>
            <a:r>
              <a:rPr lang="en-IN" sz="2400" b="1" dirty="0">
                <a:solidFill>
                  <a:srgbClr val="365860"/>
                </a:solidFill>
                <a:latin typeface="Palatino Linotype" panose="02040502050505030304" pitchFamily="18" charset="0"/>
              </a:rPr>
              <a:t>NOW()</a:t>
            </a:r>
            <a:r>
              <a:rPr lang="en-IN" sz="2000" dirty="0">
                <a:solidFill>
                  <a:srgbClr val="222222"/>
                </a:solidFill>
                <a:latin typeface="Palatino Linotype" panose="02040502050505030304" pitchFamily="18" charset="0"/>
              </a:rPr>
              <a:t> function returns a default value for a </a:t>
            </a:r>
            <a:r>
              <a:rPr lang="en-IN" sz="2000" b="1" dirty="0">
                <a:solidFill>
                  <a:srgbClr val="222222"/>
                </a:solidFill>
                <a:latin typeface="Palatino Linotype" panose="02040502050505030304" pitchFamily="18" charset="0"/>
              </a:rPr>
              <a:t>DATETIME</a:t>
            </a:r>
            <a:r>
              <a:rPr lang="en-IN" sz="2000" dirty="0">
                <a:solidFill>
                  <a:srgbClr val="222222"/>
                </a:solidFill>
                <a:latin typeface="Palatino Linotype" panose="02040502050505030304" pitchFamily="18" charset="0"/>
              </a:rPr>
              <a:t>.</a:t>
            </a:r>
          </a:p>
          <a:p>
            <a:r>
              <a:rPr lang="en-IN" sz="2000" dirty="0">
                <a:latin typeface="Palatino Linotype" panose="02040502050505030304" pitchFamily="18" charset="0"/>
              </a:rPr>
              <a:t>MySQL inserts the current </a:t>
            </a:r>
            <a:r>
              <a:rPr lang="en-IN" sz="2400" b="1" dirty="0">
                <a:solidFill>
                  <a:srgbClr val="222222"/>
                </a:solidFill>
                <a:latin typeface="Palatino Linotype" panose="02040502050505030304" pitchFamily="18" charset="0"/>
              </a:rPr>
              <a:t>date and time </a:t>
            </a:r>
            <a:r>
              <a:rPr lang="en-IN" sz="2000" dirty="0">
                <a:latin typeface="Palatino Linotype" panose="02040502050505030304" pitchFamily="18" charset="0"/>
              </a:rPr>
              <a:t>into the column whose default value is NOW().</a:t>
            </a:r>
          </a:p>
        </p:txBody>
      </p:sp>
      <p:sp>
        <p:nvSpPr>
          <p:cNvPr id="9" name="Rectangle 8"/>
          <p:cNvSpPr/>
          <p:nvPr/>
        </p:nvSpPr>
        <p:spPr>
          <a:xfrm>
            <a:off x="875125" y="2498576"/>
            <a:ext cx="10629743" cy="830997"/>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 MySQL, the </a:t>
            </a:r>
            <a:r>
              <a:rPr lang="en-IN" sz="2400" b="1" dirty="0">
                <a:solidFill>
                  <a:srgbClr val="365860"/>
                </a:solidFill>
                <a:latin typeface="Palatino Linotype" panose="02040502050505030304" pitchFamily="18" charset="0"/>
                <a:cs typeface="Arial" panose="020B0604020202020204" pitchFamily="34" charset="0"/>
              </a:rPr>
              <a:t>CURDATE()</a:t>
            </a:r>
            <a:r>
              <a:rPr lang="en-IN" sz="2400" b="1" dirty="0">
                <a:solidFill>
                  <a:srgbClr val="222222"/>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returns the current date in 'YYYY-MM-DD'. </a:t>
            </a:r>
            <a:r>
              <a:rPr lang="en-IN" sz="2400" b="1" dirty="0">
                <a:solidFill>
                  <a:srgbClr val="222222"/>
                </a:solidFill>
                <a:latin typeface="Palatino Linotype" panose="02040502050505030304" pitchFamily="18" charset="0"/>
                <a:cs typeface="Arial" panose="020B0604020202020204" pitchFamily="34" charset="0"/>
              </a:rPr>
              <a:t>CURRENT_DATE()</a:t>
            </a:r>
            <a:r>
              <a:rPr lang="en-IN" dirty="0">
                <a:latin typeface="Palatino Linotype" panose="02040502050505030304" pitchFamily="18" charset="0"/>
                <a:cs typeface="Arial" panose="020B0604020202020204" pitchFamily="34" charset="0"/>
              </a:rPr>
              <a:t> and </a:t>
            </a:r>
            <a:r>
              <a:rPr lang="en-IN" sz="2400" b="1" dirty="0">
                <a:solidFill>
                  <a:srgbClr val="222222"/>
                </a:solidFill>
                <a:latin typeface="Palatino Linotype" panose="02040502050505030304" pitchFamily="18" charset="0"/>
                <a:cs typeface="Arial" panose="020B0604020202020204" pitchFamily="34" charset="0"/>
              </a:rPr>
              <a:t>CURRENT_DATE </a:t>
            </a:r>
            <a:r>
              <a:rPr lang="en-IN" dirty="0">
                <a:latin typeface="Palatino Linotype" panose="02040502050505030304" pitchFamily="18" charset="0"/>
                <a:cs typeface="Arial" panose="020B0604020202020204" pitchFamily="34" charset="0"/>
              </a:rPr>
              <a:t>are the </a:t>
            </a:r>
            <a:r>
              <a:rPr lang="en-IN" b="1" dirty="0">
                <a:solidFill>
                  <a:srgbClr val="FF0000"/>
                </a:solidFill>
                <a:latin typeface="Palatino Linotype" panose="02040502050505030304" pitchFamily="18" charset="0"/>
                <a:cs typeface="Arial" panose="020B0604020202020204" pitchFamily="34" charset="0"/>
              </a:rPr>
              <a:t>synonym of CURDATE().</a:t>
            </a:r>
          </a:p>
        </p:txBody>
      </p:sp>
      <p:sp>
        <p:nvSpPr>
          <p:cNvPr id="10" name="Rectangle 9"/>
          <p:cNvSpPr/>
          <p:nvPr/>
        </p:nvSpPr>
        <p:spPr>
          <a:xfrm>
            <a:off x="910630" y="3905180"/>
            <a:ext cx="10594238" cy="830997"/>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 MySQL, the </a:t>
            </a:r>
            <a:r>
              <a:rPr lang="en-IN" sz="2400" b="1" dirty="0">
                <a:solidFill>
                  <a:srgbClr val="365860"/>
                </a:solidFill>
                <a:latin typeface="Palatino Linotype" panose="02040502050505030304" pitchFamily="18" charset="0"/>
                <a:cs typeface="Arial" panose="020B0604020202020204" pitchFamily="34" charset="0"/>
              </a:rPr>
              <a:t>CURTIME()</a:t>
            </a:r>
            <a:r>
              <a:rPr lang="en-IN" sz="2400" b="1" dirty="0">
                <a:solidFill>
                  <a:srgbClr val="222222"/>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returns the value of current time in 'HH:MM:SS'. </a:t>
            </a:r>
            <a:r>
              <a:rPr lang="en-IN" sz="2400" b="1" dirty="0">
                <a:solidFill>
                  <a:srgbClr val="222222"/>
                </a:solidFill>
                <a:latin typeface="Palatino Linotype" panose="02040502050505030304" pitchFamily="18" charset="0"/>
                <a:cs typeface="Arial" panose="020B0604020202020204" pitchFamily="34" charset="0"/>
              </a:rPr>
              <a:t>CURRENT_TIME() </a:t>
            </a:r>
            <a:r>
              <a:rPr lang="en-IN" dirty="0">
                <a:latin typeface="Palatino Linotype" panose="02040502050505030304" pitchFamily="18" charset="0"/>
                <a:cs typeface="Arial" panose="020B0604020202020204" pitchFamily="34" charset="0"/>
              </a:rPr>
              <a:t>and </a:t>
            </a:r>
            <a:r>
              <a:rPr lang="en-IN" sz="2400" b="1" dirty="0">
                <a:solidFill>
                  <a:srgbClr val="222222"/>
                </a:solidFill>
                <a:latin typeface="Palatino Linotype" panose="02040502050505030304" pitchFamily="18" charset="0"/>
                <a:cs typeface="Arial" panose="020B0604020202020204" pitchFamily="34" charset="0"/>
              </a:rPr>
              <a:t>CURRENT_TIME</a:t>
            </a:r>
            <a:r>
              <a:rPr lang="en-IN" dirty="0">
                <a:latin typeface="Palatino Linotype" panose="02040502050505030304" pitchFamily="18" charset="0"/>
                <a:cs typeface="Arial" panose="020B0604020202020204" pitchFamily="34" charset="0"/>
              </a:rPr>
              <a:t> are the </a:t>
            </a:r>
            <a:r>
              <a:rPr lang="en-IN" b="1" dirty="0">
                <a:solidFill>
                  <a:srgbClr val="FF0000"/>
                </a:solidFill>
                <a:latin typeface="Palatino Linotype" panose="02040502050505030304" pitchFamily="18" charset="0"/>
                <a:cs typeface="Arial" panose="020B0604020202020204" pitchFamily="34" charset="0"/>
              </a:rPr>
              <a:t>synonym of CURTIME().</a:t>
            </a:r>
          </a:p>
        </p:txBody>
      </p:sp>
      <p:sp>
        <p:nvSpPr>
          <p:cNvPr id="8" name="Rectangle 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NOW(), CURDATE(), CURTIME()</a:t>
            </a:r>
          </a:p>
        </p:txBody>
      </p:sp>
      <p:pic>
        <p:nvPicPr>
          <p:cNvPr id="11" name="Picture 10">
            <a:extLst>
              <a:ext uri="{FF2B5EF4-FFF2-40B4-BE49-F238E27FC236}">
                <a16:creationId xmlns:a16="http://schemas.microsoft.com/office/drawing/2014/main" id="{26E04F55-1909-471D-8C34-A46F933734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8C275825-B5DE-4C60-875B-24496CE7E27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63719898"/>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 or - operator</a:t>
            </a:r>
          </a:p>
        </p:txBody>
      </p:sp>
      <p:sp>
        <p:nvSpPr>
          <p:cNvPr id="2" name="Rectangle 1"/>
          <p:cNvSpPr/>
          <p:nvPr/>
        </p:nvSpPr>
        <p:spPr>
          <a:xfrm>
            <a:off x="1708836" y="762000"/>
            <a:ext cx="8718321" cy="338554"/>
          </a:xfrm>
          <a:prstGeom prst="rect">
            <a:avLst/>
          </a:prstGeom>
        </p:spPr>
        <p:txBody>
          <a:bodyPr wrap="square">
            <a:spAutoFit/>
          </a:bodyPr>
          <a:lstStyle/>
          <a:p>
            <a:pPr algn="ctr"/>
            <a:r>
              <a:rPr lang="en-IN" sz="1600" b="1" dirty="0">
                <a:latin typeface="Arial" panose="020B0604020202020204" pitchFamily="34" charset="0"/>
                <a:cs typeface="Arial" panose="020B0604020202020204" pitchFamily="34" charset="0"/>
              </a:rPr>
              <a:t>Date arithmetic also can be performed using INTERVAL together with the + or - operator</a:t>
            </a:r>
          </a:p>
        </p:txBody>
      </p:sp>
      <p:graphicFrame>
        <p:nvGraphicFramePr>
          <p:cNvPr id="10" name="Table 9"/>
          <p:cNvGraphicFramePr>
            <a:graphicFrameLocks noGrp="1"/>
          </p:cNvGraphicFramePr>
          <p:nvPr>
            <p:extLst>
              <p:ext uri="{D42A27DB-BD31-4B8C-83A1-F6EECF244321}">
                <p14:modId xmlns:p14="http://schemas.microsoft.com/office/powerpoint/2010/main" val="2040238199"/>
              </p:ext>
            </p:extLst>
          </p:nvPr>
        </p:nvGraphicFramePr>
        <p:xfrm>
          <a:off x="1676182" y="2543897"/>
          <a:ext cx="8838049" cy="3981447"/>
        </p:xfrm>
        <a:graphic>
          <a:graphicData uri="http://schemas.openxmlformats.org/drawingml/2006/table">
            <a:tbl>
              <a:tblPr firstRow="1" bandRow="1">
                <a:tableStyleId>{17292A2E-F333-43FB-9621-5CBBE7FDCDCB}</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sz="2000" dirty="0">
                          <a:solidFill>
                            <a:schemeClr val="accent5">
                              <a:lumMod val="40000"/>
                              <a:lumOff val="60000"/>
                            </a:schemeClr>
                          </a:solidFill>
                          <a:latin typeface="Liberation Mono"/>
                        </a:rPr>
                        <a:t>unit Value</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tc>
                  <a:txBody>
                    <a:bodyPr/>
                    <a:lstStyle/>
                    <a:p>
                      <a:r>
                        <a:rPr lang="en-IN" sz="2000" dirty="0">
                          <a:solidFill>
                            <a:schemeClr val="accent5">
                              <a:lumMod val="40000"/>
                              <a:lumOff val="60000"/>
                            </a:schemeClr>
                          </a:solidFill>
                          <a:latin typeface="Liberation Mono"/>
                        </a:rPr>
                        <a:t>ExpectedexprFormat</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fontAlgn="t"/>
                      <a:r>
                        <a:rPr kumimoji="0" lang="en-IN" sz="1800" kern="1200" dirty="0">
                          <a:solidFill>
                            <a:schemeClr val="tx1"/>
                          </a:solidFill>
                          <a:latin typeface="Liberation Mono"/>
                        </a:rPr>
                        <a:t>SECOND</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SECONDS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chemeClr val="tx1"/>
                          </a:solidFill>
                          <a:latin typeface="Liberation Mono"/>
                        </a:rPr>
                        <a:t>MINUTE</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MINUTES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chemeClr val="tx1"/>
                          </a:solidFill>
                          <a:latin typeface="Liberation Mono"/>
                        </a:rPr>
                        <a:t>HOUR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HOURS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chemeClr val="tx1"/>
                          </a:solidFill>
                          <a:latin typeface="Liberation Mono"/>
                        </a:rPr>
                        <a:t>DAY</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DAYS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chemeClr val="tx1"/>
                          </a:solidFill>
                          <a:latin typeface="Liberation Mono"/>
                        </a:rPr>
                        <a:t>WEEK</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WEEKS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chemeClr val="tx1"/>
                          </a:solidFill>
                          <a:latin typeface="Liberation Mono"/>
                        </a:rPr>
                        <a:t>MONTH</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MONTHS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chemeClr val="tx1"/>
                          </a:solidFill>
                          <a:latin typeface="Liberation Mono"/>
                        </a:rPr>
                        <a:t>QUARTER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QUARTERS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chemeClr val="tx1"/>
                          </a:solidFill>
                          <a:latin typeface="Liberation Mono"/>
                        </a:rPr>
                        <a:t>YEAR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YEARS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1708835" y="1934295"/>
            <a:ext cx="8718321"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rgbClr val="DD4A68"/>
                </a:solidFill>
                <a:latin typeface="Liberation Mono"/>
                <a:ea typeface="Times New Roman" panose="02020603050405020304" pitchFamily="18" charset="0"/>
              </a:rPr>
              <a:t>;</a:t>
            </a:r>
          </a:p>
        </p:txBody>
      </p:sp>
      <p:pic>
        <p:nvPicPr>
          <p:cNvPr id="8" name="Picture 7">
            <a:extLst>
              <a:ext uri="{FF2B5EF4-FFF2-40B4-BE49-F238E27FC236}">
                <a16:creationId xmlns:a16="http://schemas.microsoft.com/office/drawing/2014/main" id="{5E0EFF43-9844-4BCF-AA4E-7157D775325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BD56FF43-4AEB-488D-92FC-A8D7049DDA9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1" name="Rectangle 10">
            <a:extLst>
              <a:ext uri="{FF2B5EF4-FFF2-40B4-BE49-F238E27FC236}">
                <a16:creationId xmlns:a16="http://schemas.microsoft.com/office/drawing/2014/main" id="{AEB18A9E-40C8-4D98-A504-3459882D0F33}"/>
              </a:ext>
            </a:extLst>
          </p:cNvPr>
          <p:cNvSpPr/>
          <p:nvPr/>
        </p:nvSpPr>
        <p:spPr>
          <a:xfrm>
            <a:off x="1763256" y="1195993"/>
            <a:ext cx="9733343"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dirty="0">
                <a:solidFill>
                  <a:srgbClr val="0077AA"/>
                </a:solidFill>
                <a:latin typeface="Segoe UI" panose="020B0502040204020203" pitchFamily="34" charset="0"/>
                <a:cs typeface="Segoe UI" panose="020B0502040204020203" pitchFamily="34" charset="0"/>
              </a:rPr>
              <a:t>date + INTERVAL expr unit + INTERVAL expr unit + INTERVAL expr unit + . . .</a:t>
            </a:r>
          </a:p>
          <a:p>
            <a:pPr eaLnBrk="0" fontAlgn="base" hangingPunct="0">
              <a:spcBef>
                <a:spcPct val="0"/>
              </a:spcBef>
              <a:spcAft>
                <a:spcPct val="0"/>
              </a:spcAft>
            </a:pPr>
            <a:endParaRPr lang="en-IN" sz="400" dirty="0">
              <a:solidFill>
                <a:srgbClr val="0077AA"/>
              </a:solidFill>
              <a:latin typeface="Segoe UI" panose="020B0502040204020203" pitchFamily="34" charset="0"/>
              <a:cs typeface="Segoe UI" panose="020B0502040204020203" pitchFamily="34" charset="0"/>
            </a:endParaRPr>
          </a:p>
          <a:p>
            <a:pPr eaLnBrk="0" fontAlgn="base" hangingPunct="0">
              <a:spcBef>
                <a:spcPct val="0"/>
              </a:spcBef>
              <a:spcAft>
                <a:spcPct val="0"/>
              </a:spcAft>
            </a:pPr>
            <a:r>
              <a:rPr lang="en-IN" dirty="0">
                <a:solidFill>
                  <a:srgbClr val="0077AA"/>
                </a:solidFill>
                <a:latin typeface="Segoe UI" panose="020B0502040204020203" pitchFamily="34" charset="0"/>
                <a:cs typeface="Segoe UI" panose="020B0502040204020203" pitchFamily="34" charset="0"/>
              </a:rPr>
              <a:t>date - INTERVAL expr unit - INTERVAL expr unit - INTERVAL expr unit - . . .</a:t>
            </a:r>
          </a:p>
        </p:txBody>
      </p:sp>
    </p:spTree>
    <p:extLst>
      <p:ext uri="{BB962C8B-B14F-4D97-AF65-F5344CB8AC3E}">
        <p14:creationId xmlns:p14="http://schemas.microsoft.com/office/powerpoint/2010/main" val="371542444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19" y="189062"/>
            <a:ext cx="8423839" cy="2631147"/>
          </a:xfrm>
          <a:prstGeom prst="rect">
            <a:avLst/>
          </a:prstGeom>
          <a:no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Attributes</a:t>
            </a:r>
          </a:p>
        </p:txBody>
      </p:sp>
      <p:sp>
        <p:nvSpPr>
          <p:cNvPr id="4" name="TextBox 3">
            <a:extLst>
              <a:ext uri="{FF2B5EF4-FFF2-40B4-BE49-F238E27FC236}">
                <a16:creationId xmlns:a16="http://schemas.microsoft.com/office/drawing/2014/main" id="{98E2650D-7E6C-49B9-BDC9-4E0AB7D1E25A}"/>
              </a:ext>
            </a:extLst>
          </p:cNvPr>
          <p:cNvSpPr txBox="1"/>
          <p:nvPr/>
        </p:nvSpPr>
        <p:spPr>
          <a:xfrm>
            <a:off x="191319" y="3141006"/>
            <a:ext cx="11591778" cy="3138912"/>
          </a:xfrm>
          <a:prstGeom prst="rect">
            <a:avLst/>
          </a:prstGeom>
          <a:noFill/>
        </p:spPr>
        <p:txBody>
          <a:bodyPr wrap="square">
            <a:spAutoFit/>
          </a:bodyPr>
          <a:lstStyle/>
          <a:p>
            <a:pPr marL="285721" indent="-285721">
              <a:buFont typeface="Arial" panose="020B0604020202020204" pitchFamily="34" charset="0"/>
              <a:buChar char="•"/>
            </a:pPr>
            <a:r>
              <a:rPr lang="en-US" b="1" dirty="0">
                <a:latin typeface="Palatino Linotype" panose="02040502050505030304" pitchFamily="18" charset="0"/>
                <a:ea typeface="MS Mincho" pitchFamily="49" charset="-128"/>
                <a:cs typeface="Arial" pitchFamily="34" charset="0"/>
              </a:rPr>
              <a:t>Atomic Attribute: </a:t>
            </a:r>
            <a:r>
              <a:rPr lang="en-US" dirty="0">
                <a:solidFill>
                  <a:srgbClr val="2F2E2E"/>
                </a:solidFill>
                <a:latin typeface="Palatino Linotype" panose="02040502050505030304" pitchFamily="18" charset="0"/>
                <a:cs typeface="Arial" panose="020B0604020202020204" pitchFamily="34" charset="0"/>
              </a:rPr>
              <a:t>An attribute that cannot be divided into smaller independent attribute is known as atomic attribute.</a:t>
            </a:r>
          </a:p>
          <a:p>
            <a:pPr marL="273023"/>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dirty="0">
                <a:solidFill>
                  <a:srgbClr val="2F2E2E"/>
                </a:solidFill>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23"/>
            <a:endParaRPr lang="en-US" dirty="0">
              <a:solidFill>
                <a:srgbClr val="2F2E2E"/>
              </a:solidFill>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ea typeface="MS Mincho" pitchFamily="49" charset="-128"/>
                <a:cs typeface="Arial" pitchFamily="34" charset="0"/>
              </a:rPr>
              <a:t>Single Value Attribute: </a:t>
            </a:r>
            <a:r>
              <a:rPr lang="en-US" dirty="0">
                <a:solidFill>
                  <a:srgbClr val="2F2E2E"/>
                </a:solidFill>
                <a:latin typeface="Palatino Linotype" panose="02040502050505030304" pitchFamily="18" charset="0"/>
              </a:rPr>
              <a:t>An attribute that has only single value is known as single valued attribute.</a:t>
            </a:r>
          </a:p>
          <a:p>
            <a:pPr marL="273023"/>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 blood group, price, quantity, branch  can have only one value.</a:t>
            </a:r>
          </a:p>
          <a:p>
            <a:pPr marL="273023"/>
            <a:endParaRPr lang="en-US" dirty="0">
              <a:solidFill>
                <a:srgbClr val="2F2E2E"/>
              </a:solidFill>
              <a:latin typeface="Palatino Linotype" panose="02040502050505030304" pitchFamily="18" charset="0"/>
              <a:cs typeface="Arial" panose="020B0604020202020204" pitchFamily="34" charset="0"/>
            </a:endParaRPr>
          </a:p>
          <a:p>
            <a:pPr marL="285721" indent="-285721">
              <a:buFont typeface="Arial" panose="020B0604020202020204" pitchFamily="34" charset="0"/>
              <a:buChar char="•"/>
            </a:pPr>
            <a:r>
              <a:rPr lang="en-US"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An attribute that cannot be derived from another attribute is known as</a:t>
            </a:r>
            <a:r>
              <a:rPr lang="en-US" b="1" dirty="0">
                <a:solidFill>
                  <a:srgbClr val="2F2E2E"/>
                </a:solidFill>
                <a:latin typeface="Palatino Linotype" panose="02040502050505030304" pitchFamily="18" charset="0"/>
              </a:rPr>
              <a:t> </a:t>
            </a:r>
            <a:r>
              <a:rPr lang="en-US" dirty="0">
                <a:solidFill>
                  <a:srgbClr val="2F2E2E"/>
                </a:solidFill>
                <a:latin typeface="Palatino Linotype" panose="02040502050505030304" pitchFamily="18" charset="0"/>
              </a:rPr>
              <a:t>stored attribute.</a:t>
            </a:r>
          </a:p>
          <a:p>
            <a:pPr marL="273023"/>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salary cannot derive from (HRA, DA…),</a:t>
            </a:r>
            <a:r>
              <a:rPr lang="en-US" dirty="0">
                <a:solidFill>
                  <a:srgbClr val="FF0000"/>
                </a:solidFill>
                <a:latin typeface="Palatino Linotype" panose="02040502050505030304" pitchFamily="18" charset="0"/>
                <a:cs typeface="Arial" panose="020B0604020202020204" pitchFamily="34" charset="0"/>
              </a:rPr>
              <a:t> </a:t>
            </a:r>
            <a:r>
              <a:rPr lang="en-US" dirty="0">
                <a:solidFill>
                  <a:srgbClr val="2F2E2E"/>
                </a:solidFill>
                <a:latin typeface="Palatino Linotype" panose="02040502050505030304" pitchFamily="18" charset="0"/>
              </a:rPr>
              <a:t>DoB cannot derive from age, marks cannot derive from total marks or  average marks of a student.</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ADDDATE()</a:t>
            </a:r>
          </a:p>
        </p:txBody>
      </p:sp>
      <p:sp>
        <p:nvSpPr>
          <p:cNvPr id="5" name="Rectangle 4"/>
          <p:cNvSpPr/>
          <p:nvPr/>
        </p:nvSpPr>
        <p:spPr>
          <a:xfrm>
            <a:off x="1752372" y="1219200"/>
            <a:ext cx="8674785" cy="369332"/>
          </a:xfrm>
          <a:prstGeom prst="rect">
            <a:avLst/>
          </a:prstGeom>
        </p:spPr>
        <p:txBody>
          <a:bodyPr wrap="square">
            <a:spAutoFit/>
          </a:bodyPr>
          <a:lstStyle/>
          <a:p>
            <a:pPr eaLnBrk="0" fontAlgn="base" hangingPunct="0">
              <a:spcBef>
                <a:spcPct val="0"/>
              </a:spcBef>
              <a:spcAft>
                <a:spcPct val="0"/>
              </a:spcAft>
            </a:pPr>
            <a:r>
              <a:rPr lang="en-IN" dirty="0">
                <a:solidFill>
                  <a:srgbClr val="0077AA"/>
                </a:solidFill>
                <a:latin typeface="Segoe UI" panose="020B0502040204020203" pitchFamily="34" charset="0"/>
                <a:cs typeface="Segoe UI" panose="020B0502040204020203" pitchFamily="34" charset="0"/>
              </a:rPr>
              <a:t>ADDDATE(date, INTERVAL expr unit)   /   DATE_ADD (date, INTERVAL expr unit)</a:t>
            </a:r>
          </a:p>
        </p:txBody>
      </p:sp>
      <p:sp>
        <p:nvSpPr>
          <p:cNvPr id="6" name="Rectangle 5"/>
          <p:cNvSpPr/>
          <p:nvPr/>
        </p:nvSpPr>
        <p:spPr>
          <a:xfrm>
            <a:off x="1708836" y="685800"/>
            <a:ext cx="8718322" cy="461665"/>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ADDDATE() is a synonym for DATE_ADD().</a:t>
            </a:r>
          </a:p>
        </p:txBody>
      </p:sp>
      <p:graphicFrame>
        <p:nvGraphicFramePr>
          <p:cNvPr id="11" name="Table 10"/>
          <p:cNvGraphicFramePr>
            <a:graphicFrameLocks noGrp="1"/>
          </p:cNvGraphicFramePr>
          <p:nvPr>
            <p:extLst>
              <p:ext uri="{D42A27DB-BD31-4B8C-83A1-F6EECF244321}">
                <p14:modId xmlns:p14="http://schemas.microsoft.com/office/powerpoint/2010/main" val="4055620194"/>
              </p:ext>
            </p:extLst>
          </p:nvPr>
        </p:nvGraphicFramePr>
        <p:xfrm>
          <a:off x="1676182" y="2133602"/>
          <a:ext cx="8838049" cy="3981447"/>
        </p:xfrm>
        <a:graphic>
          <a:graphicData uri="http://schemas.openxmlformats.org/drawingml/2006/table">
            <a:tbl>
              <a:tblPr firstRow="1" bandRow="1">
                <a:tableStyleId>{17292A2E-F333-43FB-9621-5CBBE7FDCDCB}</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sz="2000" dirty="0">
                          <a:solidFill>
                            <a:schemeClr val="accent5">
                              <a:lumMod val="40000"/>
                              <a:lumOff val="60000"/>
                            </a:schemeClr>
                          </a:solidFill>
                          <a:latin typeface="Liberation Mono"/>
                        </a:rPr>
                        <a:t>unit Value</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tc>
                  <a:txBody>
                    <a:bodyPr/>
                    <a:lstStyle/>
                    <a:p>
                      <a:r>
                        <a:rPr lang="en-IN" sz="2000" dirty="0">
                          <a:solidFill>
                            <a:schemeClr val="accent5">
                              <a:lumMod val="40000"/>
                              <a:lumOff val="60000"/>
                            </a:schemeClr>
                          </a:solidFill>
                          <a:latin typeface="Liberation Mono"/>
                        </a:rPr>
                        <a:t>ExpectedexprFormat</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fontAlgn="t"/>
                      <a:r>
                        <a:rPr kumimoji="0" lang="en-IN" sz="1800" kern="1200" dirty="0">
                          <a:solidFill>
                            <a:schemeClr val="tx1"/>
                          </a:solidFill>
                          <a:latin typeface="Liberation Mono"/>
                        </a:rPr>
                        <a:t>SECOND</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SECONDS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chemeClr val="tx1"/>
                          </a:solidFill>
                          <a:latin typeface="Liberation Mono"/>
                        </a:rPr>
                        <a:t>MINUTE</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MINUTES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chemeClr val="tx1"/>
                          </a:solidFill>
                          <a:latin typeface="Liberation Mono"/>
                        </a:rPr>
                        <a:t>HOUR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HOURS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chemeClr val="tx1"/>
                          </a:solidFill>
                          <a:latin typeface="Liberation Mono"/>
                        </a:rPr>
                        <a:t>DAY</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DAYS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chemeClr val="tx1"/>
                          </a:solidFill>
                          <a:latin typeface="Liberation Mono"/>
                        </a:rPr>
                        <a:t>WEEK</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WEEKS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chemeClr val="tx1"/>
                          </a:solidFill>
                          <a:latin typeface="Liberation Mono"/>
                        </a:rPr>
                        <a:t>MONTH</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MONTHS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chemeClr val="tx1"/>
                          </a:solidFill>
                          <a:latin typeface="Liberation Mono"/>
                        </a:rPr>
                        <a:t>QUARTER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QUARTERS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chemeClr val="tx1"/>
                          </a:solidFill>
                          <a:latin typeface="Liberation Mono"/>
                        </a:rPr>
                        <a:t>YEAR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YEARS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1708836" y="1598635"/>
            <a:ext cx="871832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pic>
        <p:nvPicPr>
          <p:cNvPr id="9" name="Picture 8">
            <a:extLst>
              <a:ext uri="{FF2B5EF4-FFF2-40B4-BE49-F238E27FC236}">
                <a16:creationId xmlns:a16="http://schemas.microsoft.com/office/drawing/2014/main" id="{07221BFE-F982-4490-96A3-E98FF32B7D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4E6CE32F-444C-44F5-9613-A756D480CB5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88802942"/>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SUBDATE()</a:t>
            </a:r>
          </a:p>
        </p:txBody>
      </p:sp>
      <p:pic>
        <p:nvPicPr>
          <p:cNvPr id="10" name="Picture 9">
            <a:extLst>
              <a:ext uri="{FF2B5EF4-FFF2-40B4-BE49-F238E27FC236}">
                <a16:creationId xmlns:a16="http://schemas.microsoft.com/office/drawing/2014/main" id="{DE7471C5-2CD6-4633-88DC-92ED561A93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D33A63BA-70D7-4559-B4A8-3D04003D9F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2" name="Rectangle 11">
            <a:extLst>
              <a:ext uri="{FF2B5EF4-FFF2-40B4-BE49-F238E27FC236}">
                <a16:creationId xmlns:a16="http://schemas.microsoft.com/office/drawing/2014/main" id="{6C2C945B-B914-47C7-9F6A-8BDEAA72BABA}"/>
              </a:ext>
            </a:extLst>
          </p:cNvPr>
          <p:cNvSpPr/>
          <p:nvPr/>
        </p:nvSpPr>
        <p:spPr>
          <a:xfrm>
            <a:off x="1752372" y="1219200"/>
            <a:ext cx="8674785" cy="369332"/>
          </a:xfrm>
          <a:prstGeom prst="rect">
            <a:avLst/>
          </a:prstGeom>
        </p:spPr>
        <p:txBody>
          <a:bodyPr wrap="square">
            <a:spAutoFit/>
          </a:bodyPr>
          <a:lstStyle/>
          <a:p>
            <a:pPr eaLnBrk="0" fontAlgn="base" hangingPunct="0">
              <a:spcBef>
                <a:spcPct val="0"/>
              </a:spcBef>
              <a:spcAft>
                <a:spcPct val="0"/>
              </a:spcAft>
            </a:pPr>
            <a:r>
              <a:rPr lang="en-IN" dirty="0">
                <a:solidFill>
                  <a:srgbClr val="0077AA"/>
                </a:solidFill>
                <a:latin typeface="Segoe UI" panose="020B0502040204020203" pitchFamily="34" charset="0"/>
                <a:cs typeface="Segoe UI" panose="020B0502040204020203" pitchFamily="34" charset="0"/>
              </a:rPr>
              <a:t>SUBDATE(date, INTERVAL expr unit)   /   DATE_SUB(date, INTERVAL expr unit)</a:t>
            </a:r>
          </a:p>
        </p:txBody>
      </p:sp>
      <p:sp>
        <p:nvSpPr>
          <p:cNvPr id="13" name="Rectangle 12">
            <a:extLst>
              <a:ext uri="{FF2B5EF4-FFF2-40B4-BE49-F238E27FC236}">
                <a16:creationId xmlns:a16="http://schemas.microsoft.com/office/drawing/2014/main" id="{E98F841B-BD02-4D43-AE71-7E66458DAC8C}"/>
              </a:ext>
            </a:extLst>
          </p:cNvPr>
          <p:cNvSpPr/>
          <p:nvPr/>
        </p:nvSpPr>
        <p:spPr>
          <a:xfrm>
            <a:off x="1708836" y="685800"/>
            <a:ext cx="8718322" cy="461665"/>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SUBDATE() is a synonym for DATE_SUB().</a:t>
            </a:r>
          </a:p>
        </p:txBody>
      </p:sp>
      <p:sp>
        <p:nvSpPr>
          <p:cNvPr id="14" name="Rectangle 13">
            <a:extLst>
              <a:ext uri="{FF2B5EF4-FFF2-40B4-BE49-F238E27FC236}">
                <a16:creationId xmlns:a16="http://schemas.microsoft.com/office/drawing/2014/main" id="{DD827EA9-B55C-4C75-AC25-F11769451FF6}"/>
              </a:ext>
            </a:extLst>
          </p:cNvPr>
          <p:cNvSpPr/>
          <p:nvPr/>
        </p:nvSpPr>
        <p:spPr>
          <a:xfrm>
            <a:off x="1708836" y="1598635"/>
            <a:ext cx="871832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graphicFrame>
        <p:nvGraphicFramePr>
          <p:cNvPr id="15" name="Table 14">
            <a:extLst>
              <a:ext uri="{FF2B5EF4-FFF2-40B4-BE49-F238E27FC236}">
                <a16:creationId xmlns:a16="http://schemas.microsoft.com/office/drawing/2014/main" id="{A3016F49-DE45-4322-A8E3-5501EE7BB695}"/>
              </a:ext>
            </a:extLst>
          </p:cNvPr>
          <p:cNvGraphicFramePr>
            <a:graphicFrameLocks noGrp="1"/>
          </p:cNvGraphicFramePr>
          <p:nvPr>
            <p:extLst>
              <p:ext uri="{D42A27DB-BD31-4B8C-83A1-F6EECF244321}">
                <p14:modId xmlns:p14="http://schemas.microsoft.com/office/powerpoint/2010/main" val="3224185546"/>
              </p:ext>
            </p:extLst>
          </p:nvPr>
        </p:nvGraphicFramePr>
        <p:xfrm>
          <a:off x="1676182" y="2133602"/>
          <a:ext cx="8838049" cy="3981447"/>
        </p:xfrm>
        <a:graphic>
          <a:graphicData uri="http://schemas.openxmlformats.org/drawingml/2006/table">
            <a:tbl>
              <a:tblPr firstRow="1" bandRow="1">
                <a:tableStyleId>{17292A2E-F333-43FB-9621-5CBBE7FDCDCB}</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sz="2000" dirty="0">
                          <a:solidFill>
                            <a:schemeClr val="accent5">
                              <a:lumMod val="40000"/>
                              <a:lumOff val="60000"/>
                            </a:schemeClr>
                          </a:solidFill>
                          <a:latin typeface="Liberation Mono"/>
                        </a:rPr>
                        <a:t>unit Value</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tc>
                  <a:txBody>
                    <a:bodyPr/>
                    <a:lstStyle/>
                    <a:p>
                      <a:r>
                        <a:rPr lang="en-IN" sz="2000" dirty="0">
                          <a:solidFill>
                            <a:schemeClr val="accent5">
                              <a:lumMod val="40000"/>
                              <a:lumOff val="60000"/>
                            </a:schemeClr>
                          </a:solidFill>
                          <a:latin typeface="Liberation Mono"/>
                        </a:rPr>
                        <a:t>ExpectedexprFormat</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fontAlgn="t"/>
                      <a:r>
                        <a:rPr kumimoji="0" lang="en-IN" sz="1800" kern="1200" dirty="0">
                          <a:solidFill>
                            <a:schemeClr val="tx1"/>
                          </a:solidFill>
                          <a:latin typeface="Liberation Mono"/>
                        </a:rPr>
                        <a:t>SECOND</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SECONDS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chemeClr val="tx1"/>
                          </a:solidFill>
                          <a:latin typeface="Liberation Mono"/>
                        </a:rPr>
                        <a:t>MINUTE</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MINUTES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chemeClr val="tx1"/>
                          </a:solidFill>
                          <a:latin typeface="Liberation Mono"/>
                        </a:rPr>
                        <a:t>HOUR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HOURS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chemeClr val="tx1"/>
                          </a:solidFill>
                          <a:latin typeface="Liberation Mono"/>
                        </a:rPr>
                        <a:t>DAY</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DAYS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chemeClr val="tx1"/>
                          </a:solidFill>
                          <a:latin typeface="Liberation Mono"/>
                        </a:rPr>
                        <a:t>WEEK</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WEEKS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chemeClr val="tx1"/>
                          </a:solidFill>
                          <a:latin typeface="Liberation Mono"/>
                        </a:rPr>
                        <a:t>MONTH</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MONTHS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chemeClr val="tx1"/>
                          </a:solidFill>
                          <a:latin typeface="Liberation Mono"/>
                        </a:rPr>
                        <a:t>QUARTER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QUARTERS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chemeClr val="tx1"/>
                          </a:solidFill>
                          <a:latin typeface="Liberation Mono"/>
                        </a:rPr>
                        <a:t>YEAR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YEARS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4030083785"/>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ADDTIME()</a:t>
            </a:r>
          </a:p>
        </p:txBody>
      </p:sp>
      <p:sp>
        <p:nvSpPr>
          <p:cNvPr id="5" name="Rectangle 4"/>
          <p:cNvSpPr/>
          <p:nvPr/>
        </p:nvSpPr>
        <p:spPr>
          <a:xfrm>
            <a:off x="1752373" y="1676400"/>
            <a:ext cx="3961884" cy="369332"/>
          </a:xfrm>
          <a:prstGeom prst="rect">
            <a:avLst/>
          </a:prstGeom>
        </p:spPr>
        <p:txBody>
          <a:bodyPr wrap="square">
            <a:spAutoFit/>
          </a:bodyPr>
          <a:lstStyle/>
          <a:p>
            <a:pPr eaLnBrk="0" fontAlgn="base" hangingPunct="0">
              <a:spcBef>
                <a:spcPct val="0"/>
              </a:spcBef>
              <a:spcAft>
                <a:spcPct val="0"/>
              </a:spcAft>
            </a:pPr>
            <a:r>
              <a:rPr lang="en-IN" dirty="0">
                <a:solidFill>
                  <a:srgbClr val="0077AA"/>
                </a:solidFill>
                <a:latin typeface="Segoe UI" panose="020B0502040204020203" pitchFamily="34" charset="0"/>
                <a:cs typeface="Segoe UI" panose="020B0502040204020203" pitchFamily="34" charset="0"/>
              </a:rPr>
              <a:t>ADDTIME(expr1, expr2)</a:t>
            </a:r>
          </a:p>
        </p:txBody>
      </p:sp>
      <p:sp>
        <p:nvSpPr>
          <p:cNvPr id="6" name="Rectangle 5"/>
          <p:cNvSpPr/>
          <p:nvPr/>
        </p:nvSpPr>
        <p:spPr>
          <a:xfrm>
            <a:off x="1752373" y="2132856"/>
            <a:ext cx="8457098"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'2 2:10:5'</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'DAY HH:MM:SS'</a:t>
            </a:r>
          </a:p>
        </p:txBody>
      </p:sp>
      <p:sp>
        <p:nvSpPr>
          <p:cNvPr id="7" name="Rectangle 6"/>
          <p:cNvSpPr/>
          <p:nvPr/>
        </p:nvSpPr>
        <p:spPr>
          <a:xfrm>
            <a:off x="1676182" y="703183"/>
            <a:ext cx="8838049"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pic>
        <p:nvPicPr>
          <p:cNvPr id="9" name="Picture 8">
            <a:extLst>
              <a:ext uri="{FF2B5EF4-FFF2-40B4-BE49-F238E27FC236}">
                <a16:creationId xmlns:a16="http://schemas.microsoft.com/office/drawing/2014/main" id="{72E4C730-5927-40CF-92C0-4874922188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256B7125-9A38-4DF0-A8CF-A8524FF63C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TextBox 9">
            <a:extLst>
              <a:ext uri="{FF2B5EF4-FFF2-40B4-BE49-F238E27FC236}">
                <a16:creationId xmlns:a16="http://schemas.microsoft.com/office/drawing/2014/main" id="{55C06429-706C-42C0-AF50-9BE7FF55C984}"/>
              </a:ext>
            </a:extLst>
          </p:cNvPr>
          <p:cNvSpPr txBox="1"/>
          <p:nvPr/>
        </p:nvSpPr>
        <p:spPr>
          <a:xfrm>
            <a:off x="392829" y="2852936"/>
            <a:ext cx="11463811" cy="3477875"/>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4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4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4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4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Tree>
    <p:extLst>
      <p:ext uri="{BB962C8B-B14F-4D97-AF65-F5344CB8AC3E}">
        <p14:creationId xmlns:p14="http://schemas.microsoft.com/office/powerpoint/2010/main" val="625000132"/>
      </p:ext>
    </p:extLst>
  </p:cSld>
  <p:clrMapOvr>
    <a:masterClrMapping/>
  </p:clrMapOvr>
  <p:transition spd="slow"/>
</p:sld>
</file>

<file path=ppt/slides/slide3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SUBTIME()</a:t>
            </a:r>
          </a:p>
        </p:txBody>
      </p:sp>
      <p:sp>
        <p:nvSpPr>
          <p:cNvPr id="5" name="Rectangle 4"/>
          <p:cNvSpPr/>
          <p:nvPr/>
        </p:nvSpPr>
        <p:spPr>
          <a:xfrm>
            <a:off x="1752373" y="1840468"/>
            <a:ext cx="3961884" cy="369332"/>
          </a:xfrm>
          <a:prstGeom prst="rect">
            <a:avLst/>
          </a:prstGeom>
        </p:spPr>
        <p:txBody>
          <a:bodyPr wrap="square">
            <a:spAutoFit/>
          </a:bodyPr>
          <a:lstStyle/>
          <a:p>
            <a:pPr eaLnBrk="0" fontAlgn="base" hangingPunct="0">
              <a:spcBef>
                <a:spcPct val="0"/>
              </a:spcBef>
              <a:spcAft>
                <a:spcPct val="0"/>
              </a:spcAft>
            </a:pPr>
            <a:r>
              <a:rPr lang="en-IN" dirty="0">
                <a:solidFill>
                  <a:srgbClr val="0077AA"/>
                </a:solidFill>
                <a:latin typeface="Segoe UI" panose="020B0502040204020203" pitchFamily="34" charset="0"/>
                <a:cs typeface="Segoe UI" panose="020B0502040204020203" pitchFamily="34" charset="0"/>
              </a:rPr>
              <a:t>SUBTIME(expr1, expr2)</a:t>
            </a:r>
          </a:p>
        </p:txBody>
      </p:sp>
      <p:sp>
        <p:nvSpPr>
          <p:cNvPr id="6" name="Rectangle 5"/>
          <p:cNvSpPr/>
          <p:nvPr/>
        </p:nvSpPr>
        <p:spPr>
          <a:xfrm>
            <a:off x="1752373" y="2276872"/>
            <a:ext cx="8457098" cy="74187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'2 1:1:1'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'DAY HH:MM:SS'</a:t>
            </a:r>
          </a:p>
        </p:txBody>
      </p:sp>
      <p:sp>
        <p:nvSpPr>
          <p:cNvPr id="7" name="Rectangle 6"/>
          <p:cNvSpPr/>
          <p:nvPr/>
        </p:nvSpPr>
        <p:spPr>
          <a:xfrm>
            <a:off x="1676182" y="703185"/>
            <a:ext cx="8838049" cy="1015663"/>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pic>
        <p:nvPicPr>
          <p:cNvPr id="9" name="Picture 8">
            <a:extLst>
              <a:ext uri="{FF2B5EF4-FFF2-40B4-BE49-F238E27FC236}">
                <a16:creationId xmlns:a16="http://schemas.microsoft.com/office/drawing/2014/main" id="{777865A7-E370-4731-993A-1433AAD616C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DEB534CF-50B4-4CD2-B675-08BECE2431E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TextBox 9">
            <a:extLst>
              <a:ext uri="{FF2B5EF4-FFF2-40B4-BE49-F238E27FC236}">
                <a16:creationId xmlns:a16="http://schemas.microsoft.com/office/drawing/2014/main" id="{BCF2E69A-66AD-4234-93E3-F8A2512C3FB4}"/>
              </a:ext>
            </a:extLst>
          </p:cNvPr>
          <p:cNvSpPr txBox="1"/>
          <p:nvPr/>
        </p:nvSpPr>
        <p:spPr>
          <a:xfrm>
            <a:off x="406575" y="3006819"/>
            <a:ext cx="11524836" cy="3477875"/>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4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4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4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4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Tree>
    <p:extLst>
      <p:ext uri="{BB962C8B-B14F-4D97-AF65-F5344CB8AC3E}">
        <p14:creationId xmlns:p14="http://schemas.microsoft.com/office/powerpoint/2010/main" val="701659357"/>
      </p:ext>
    </p:extLst>
  </p:cSld>
  <p:clrMapOvr>
    <a:masterClrMapping/>
  </p:clrMapOvr>
  <p:transition spd="slow"/>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EXTRACT</a:t>
            </a:r>
          </a:p>
        </p:txBody>
      </p:sp>
      <p:sp>
        <p:nvSpPr>
          <p:cNvPr id="5" name="Rectangle 4"/>
          <p:cNvSpPr/>
          <p:nvPr/>
        </p:nvSpPr>
        <p:spPr>
          <a:xfrm>
            <a:off x="118542" y="1609137"/>
            <a:ext cx="3961884" cy="369332"/>
          </a:xfrm>
          <a:prstGeom prst="rect">
            <a:avLst/>
          </a:prstGeom>
        </p:spPr>
        <p:txBody>
          <a:bodyPr wrap="square">
            <a:spAutoFit/>
          </a:bodyPr>
          <a:lstStyle/>
          <a:p>
            <a:pPr eaLnBrk="0" fontAlgn="base" hangingPunct="0">
              <a:spcBef>
                <a:spcPct val="0"/>
              </a:spcBef>
              <a:spcAft>
                <a:spcPct val="0"/>
              </a:spcAft>
            </a:pPr>
            <a:r>
              <a:rPr lang="en-IN" dirty="0">
                <a:solidFill>
                  <a:srgbClr val="0077AA"/>
                </a:solidFill>
                <a:latin typeface="Segoe UI" panose="020B0502040204020203" pitchFamily="34" charset="0"/>
                <a:cs typeface="Segoe UI" panose="020B0502040204020203" pitchFamily="34" charset="0"/>
              </a:rPr>
              <a:t>EXTRACT(unit FROM date)</a:t>
            </a:r>
          </a:p>
        </p:txBody>
      </p:sp>
      <p:sp>
        <p:nvSpPr>
          <p:cNvPr id="6" name="Rectangle 5"/>
          <p:cNvSpPr/>
          <p:nvPr/>
        </p:nvSpPr>
        <p:spPr>
          <a:xfrm>
            <a:off x="180933" y="4387749"/>
            <a:ext cx="8457098"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EXTRACT</a:t>
            </a:r>
            <a:r>
              <a:rPr lang="en-IN"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DAY_MINUTE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EXTRACT</a:t>
            </a:r>
            <a:r>
              <a:rPr lang="en-IN"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p>
        </p:txBody>
      </p:sp>
      <p:sp>
        <p:nvSpPr>
          <p:cNvPr id="7" name="Rectangle 6"/>
          <p:cNvSpPr/>
          <p:nvPr/>
        </p:nvSpPr>
        <p:spPr>
          <a:xfrm>
            <a:off x="180933" y="776898"/>
            <a:ext cx="11832267"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2016725450"/>
              </p:ext>
            </p:extLst>
          </p:nvPr>
        </p:nvGraphicFramePr>
        <p:xfrm>
          <a:off x="133200" y="2133600"/>
          <a:ext cx="11880000" cy="1879600"/>
        </p:xfrm>
        <a:graphic>
          <a:graphicData uri="http://schemas.openxmlformats.org/drawingml/2006/table">
            <a:tbl>
              <a:tblPr firstRow="1" bandRow="1">
                <a:tableStyleId>{17292A2E-F333-43FB-9621-5CBBE7FDCDCB}</a:tableStyleId>
              </a:tblPr>
              <a:tblGrid>
                <a:gridCol w="3673101">
                  <a:extLst>
                    <a:ext uri="{9D8B030D-6E8A-4147-A177-3AD203B41FA5}">
                      <a16:colId xmlns:a16="http://schemas.microsoft.com/office/drawing/2014/main" val="20000"/>
                    </a:ext>
                  </a:extLst>
                </a:gridCol>
                <a:gridCol w="2808842">
                  <a:extLst>
                    <a:ext uri="{9D8B030D-6E8A-4147-A177-3AD203B41FA5}">
                      <a16:colId xmlns:a16="http://schemas.microsoft.com/office/drawing/2014/main" val="20001"/>
                    </a:ext>
                  </a:extLst>
                </a:gridCol>
                <a:gridCol w="2484745">
                  <a:extLst>
                    <a:ext uri="{9D8B030D-6E8A-4147-A177-3AD203B41FA5}">
                      <a16:colId xmlns:a16="http://schemas.microsoft.com/office/drawing/2014/main" val="20002"/>
                    </a:ext>
                  </a:extLst>
                </a:gridCol>
                <a:gridCol w="1836550">
                  <a:extLst>
                    <a:ext uri="{9D8B030D-6E8A-4147-A177-3AD203B41FA5}">
                      <a16:colId xmlns:a16="http://schemas.microsoft.com/office/drawing/2014/main" val="20003"/>
                    </a:ext>
                  </a:extLst>
                </a:gridCol>
                <a:gridCol w="1076762">
                  <a:extLst>
                    <a:ext uri="{9D8B030D-6E8A-4147-A177-3AD203B41FA5}">
                      <a16:colId xmlns:a16="http://schemas.microsoft.com/office/drawing/2014/main" val="20004"/>
                    </a:ext>
                  </a:extLst>
                </a:gridCol>
              </a:tblGrid>
              <a:tr h="370840">
                <a:tc gridSpan="5">
                  <a:txBody>
                    <a:bodyPr/>
                    <a:lstStyle/>
                    <a:p>
                      <a:r>
                        <a:rPr lang="en-IN" sz="2000" dirty="0">
                          <a:solidFill>
                            <a:schemeClr val="accent5">
                              <a:lumMod val="40000"/>
                              <a:lumOff val="60000"/>
                            </a:schemeClr>
                          </a:solidFill>
                        </a:rPr>
                        <a:t>Unit Value</a:t>
                      </a:r>
                      <a:endParaRPr lang="en-IN" sz="2000" dirty="0">
                        <a:solidFill>
                          <a:schemeClr val="accent5">
                            <a:lumMod val="40000"/>
                            <a:lumOff val="60000"/>
                          </a:schemeClr>
                        </a:solidFill>
                        <a:latin typeface="Arial" panose="020B0604020202020204" pitchFamily="34" charset="0"/>
                        <a:cs typeface="Arial" panose="020B0604020202020204" pitchFamily="34" charset="0"/>
                      </a:endParaRPr>
                    </a:p>
                  </a:txBody>
                  <a:tcPr marL="91428" marR="91428"/>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chemeClr val="tx1"/>
                          </a:solidFill>
                          <a:latin typeface="Liberation Mono"/>
                        </a:rPr>
                        <a:t>MICROSECOND</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SECOND</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MINUTE</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HOUR</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DAY</a:t>
                      </a:r>
                      <a:endParaRPr lang="en-IN" sz="1800" dirty="0">
                        <a:solidFill>
                          <a:schemeClr val="tx1"/>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800" dirty="0">
                          <a:solidFill>
                            <a:schemeClr val="tx1"/>
                          </a:solidFill>
                          <a:latin typeface="Liberation Mono"/>
                        </a:rPr>
                        <a:t>WEEK</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MONTH</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QUARTER</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YEAR</a:t>
                      </a:r>
                      <a:endParaRPr lang="en-IN" sz="1800" dirty="0">
                        <a:solidFill>
                          <a:schemeClr val="tx1"/>
                        </a:solidFill>
                        <a:latin typeface="Liberation Mono"/>
                        <a:cs typeface="Arial" panose="020B0604020202020204" pitchFamily="34" charset="0"/>
                      </a:endParaRPr>
                    </a:p>
                  </a:txBody>
                  <a:tcPr marL="91428" marR="91428"/>
                </a:tc>
                <a:tc>
                  <a:txBody>
                    <a:bodyPr/>
                    <a:lstStyle/>
                    <a:p>
                      <a:endParaRPr lang="en-IN" sz="1800" dirty="0">
                        <a:solidFill>
                          <a:schemeClr val="tx1"/>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solidFill>
                            <a:schemeClr val="tx1"/>
                          </a:solidFill>
                          <a:latin typeface="Liberation Mono"/>
                        </a:rPr>
                        <a:t>MINUTE_SECOND</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HOUR_SECOND</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DAY_SECOND</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DAY_HOUR</a:t>
                      </a:r>
                      <a:endParaRPr lang="en-IN" sz="1800" dirty="0">
                        <a:solidFill>
                          <a:schemeClr val="tx1"/>
                        </a:solidFill>
                        <a:latin typeface="Liberation Mono"/>
                        <a:cs typeface="Arial" panose="020B0604020202020204" pitchFamily="34" charset="0"/>
                      </a:endParaRPr>
                    </a:p>
                  </a:txBody>
                  <a:tcPr marL="91428" marR="91428"/>
                </a:tc>
                <a:tc>
                  <a:txBody>
                    <a:bodyPr/>
                    <a:lstStyle/>
                    <a:p>
                      <a:endParaRPr lang="en-IN" sz="1800">
                        <a:solidFill>
                          <a:schemeClr val="tx1"/>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800" dirty="0">
                          <a:solidFill>
                            <a:schemeClr val="tx1"/>
                          </a:solidFill>
                          <a:latin typeface="Liberation Mono"/>
                        </a:rPr>
                        <a:t>HOUR_MINUTE</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DAY_MINUTE</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YEAR_MONTH</a:t>
                      </a:r>
                      <a:endParaRPr lang="en-IN" sz="1800" dirty="0">
                        <a:solidFill>
                          <a:schemeClr val="tx1"/>
                        </a:solidFill>
                        <a:latin typeface="Liberation Mono"/>
                        <a:cs typeface="Arial" panose="020B0604020202020204" pitchFamily="34" charset="0"/>
                      </a:endParaRPr>
                    </a:p>
                  </a:txBody>
                  <a:tcPr marL="91428" marR="91428"/>
                </a:tc>
                <a:tc>
                  <a:txBody>
                    <a:bodyPr/>
                    <a:lstStyle/>
                    <a:p>
                      <a:endParaRPr lang="en-IN" sz="1800" dirty="0">
                        <a:solidFill>
                          <a:schemeClr val="tx1"/>
                        </a:solidFill>
                        <a:latin typeface="Liberation Mono"/>
                        <a:cs typeface="Arial" panose="020B0604020202020204" pitchFamily="34" charset="0"/>
                      </a:endParaRPr>
                    </a:p>
                  </a:txBody>
                  <a:tcPr marL="91428" marR="91428"/>
                </a:tc>
                <a:tc>
                  <a:txBody>
                    <a:bodyPr/>
                    <a:lstStyle/>
                    <a:p>
                      <a:endParaRPr lang="en-IN" sz="1800" dirty="0">
                        <a:solidFill>
                          <a:schemeClr val="tx1"/>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4"/>
                  </a:ext>
                </a:extLst>
              </a:tr>
            </a:tbl>
          </a:graphicData>
        </a:graphic>
      </p:graphicFrame>
      <p:pic>
        <p:nvPicPr>
          <p:cNvPr id="9" name="Picture 8">
            <a:extLst>
              <a:ext uri="{FF2B5EF4-FFF2-40B4-BE49-F238E27FC236}">
                <a16:creationId xmlns:a16="http://schemas.microsoft.com/office/drawing/2014/main" id="{FB078DB1-4F45-43E0-8CAA-B64FD3087D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D9CFCEE-FDF5-4B5C-A613-0A0F07999BE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76474034"/>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 Functions</a:t>
            </a:r>
          </a:p>
        </p:txBody>
      </p:sp>
      <p:graphicFrame>
        <p:nvGraphicFramePr>
          <p:cNvPr id="6" name="Table 5"/>
          <p:cNvGraphicFramePr>
            <a:graphicFrameLocks noGrp="1"/>
          </p:cNvGraphicFramePr>
          <p:nvPr>
            <p:extLst>
              <p:ext uri="{D42A27DB-BD31-4B8C-83A1-F6EECF244321}">
                <p14:modId xmlns:p14="http://schemas.microsoft.com/office/powerpoint/2010/main" val="3172291521"/>
              </p:ext>
            </p:extLst>
          </p:nvPr>
        </p:nvGraphicFramePr>
        <p:xfrm>
          <a:off x="133056" y="838202"/>
          <a:ext cx="11880000" cy="4193961"/>
        </p:xfrm>
        <a:graphic>
          <a:graphicData uri="http://schemas.openxmlformats.org/drawingml/2006/table">
            <a:tbl>
              <a:tblPr firstRow="1" bandRow="1">
                <a:tableStyleId>{17292A2E-F333-43FB-9621-5CBBE7FDCDCB}</a:tableStyleId>
              </a:tblPr>
              <a:tblGrid>
                <a:gridCol w="3379656">
                  <a:extLst>
                    <a:ext uri="{9D8B030D-6E8A-4147-A177-3AD203B41FA5}">
                      <a16:colId xmlns:a16="http://schemas.microsoft.com/office/drawing/2014/main" val="20000"/>
                    </a:ext>
                  </a:extLst>
                </a:gridCol>
                <a:gridCol w="8500344">
                  <a:extLst>
                    <a:ext uri="{9D8B030D-6E8A-4147-A177-3AD203B41FA5}">
                      <a16:colId xmlns:a16="http://schemas.microsoft.com/office/drawing/2014/main" val="20001"/>
                    </a:ext>
                  </a:extLst>
                </a:gridCol>
              </a:tblGrid>
              <a:tr h="129677">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lang="en-IN" sz="2000" dirty="0">
                          <a:solidFill>
                            <a:schemeClr val="accent5">
                              <a:lumMod val="40000"/>
                              <a:lumOff val="60000"/>
                            </a:schemeClr>
                          </a:solidFill>
                          <a:latin typeface="Liberation Mono"/>
                        </a:rPr>
                        <a:t>Result</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fontAlgn="t"/>
                      <a:r>
                        <a:rPr kumimoji="0" lang="en-IN" sz="1800" kern="1200" dirty="0">
                          <a:solidFill>
                            <a:schemeClr val="tx1"/>
                          </a:solidFill>
                          <a:latin typeface="Liberation Mono"/>
                        </a:rPr>
                        <a:t>DAY(date)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DAY() is a synonym for DAYOFMONTH().</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chemeClr val="tx1"/>
                          </a:solidFill>
                          <a:latin typeface="Liberation Mono"/>
                        </a:rPr>
                        <a:t>DAYNAME(date)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name of the weekday for date.</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chemeClr val="tx1"/>
                          </a:solidFill>
                          <a:latin typeface="Liberation Mono"/>
                        </a:rPr>
                        <a:t>DAYOFMONTH(date)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day of the month for date, in the range 1 to 31</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chemeClr val="tx1"/>
                          </a:solidFill>
                          <a:latin typeface="Liberation Mono"/>
                        </a:rPr>
                        <a:t>DAYOFWEEK(date)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kumimoji="0" lang="en-IN" sz="1800" kern="1200" dirty="0">
                          <a:solidFill>
                            <a:schemeClr val="tx1"/>
                          </a:solidFill>
                          <a:effectLst/>
                          <a:latin typeface="Liberation Mono"/>
                        </a:rPr>
                        <a:t>Returns the weekday index for date (1 = Sunday, 2 = Monday, …, 7 = Saturday).</a:t>
                      </a:r>
                      <a:endParaRPr kumimoji="0" lang="en-IN" sz="1800" kern="1200" dirty="0">
                        <a:solidFill>
                          <a:schemeClr val="tx1"/>
                        </a:solidFill>
                        <a:effectLst/>
                        <a:latin typeface="Liberation Mono"/>
                        <a:ea typeface="+mn-ea"/>
                        <a:cs typeface="Arial" panose="020B0604020202020204" pitchFamily="34" charset="0"/>
                      </a:endParaRPr>
                    </a:p>
                  </a:txBody>
                  <a:tcPr marL="76190" marR="7619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chemeClr val="tx1"/>
                          </a:solidFill>
                          <a:latin typeface="Liberation Mono"/>
                        </a:rPr>
                        <a:t>DAYOFYEAR(date)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day of the year for date, in the range 1 to 366</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chemeClr val="tx1"/>
                          </a:solidFill>
                          <a:latin typeface="Liberation Mono"/>
                        </a:rPr>
                        <a:t>LAST_DAY(date)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Takes a date or datetime value and returns the corresponding value for the last day of the month. Returns NULL if the argument is invalid.</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chemeClr val="tx1"/>
                          </a:solidFill>
                          <a:latin typeface="Liberation Mono"/>
                        </a:rPr>
                        <a:t>MONTH(date)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month for date, in the range 1 to 12 for January to December</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chemeClr val="tx1"/>
                          </a:solidFill>
                          <a:latin typeface="Liberation Mono"/>
                        </a:rPr>
                        <a:t>MONTHNAME(date)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full name of the month for date.</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133056" y="5229200"/>
            <a:ext cx="11089232"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latin typeface="Liberation Mono"/>
                <a:ea typeface="Times New Roman" panose="02020603050405020304" pitchFamily="18" charset="0"/>
              </a:rPr>
              <a:t> (</a:t>
            </a:r>
            <a:r>
              <a:rPr lang="en-IN" dirty="0">
                <a:solidFill>
                  <a:srgbClr val="3F6971"/>
                </a:solidFill>
                <a:latin typeface="Liberation Mono"/>
              </a:rPr>
              <a:t>NOW()), WEEKDAY</a:t>
            </a:r>
            <a:r>
              <a:rPr lang="en-IN" dirty="0">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latin typeface="Liberation Mono"/>
                <a:ea typeface="Times New Roman" panose="02020603050405020304" pitchFamily="18" charset="0"/>
              </a:rPr>
              <a:t> (</a:t>
            </a:r>
            <a:r>
              <a:rPr lang="en-IN" dirty="0">
                <a:solidFill>
                  <a:srgbClr val="3F6971"/>
                </a:solidFill>
                <a:latin typeface="Liberation Mono"/>
              </a:rPr>
              <a:t>DATE_ADD</a:t>
            </a:r>
            <a:r>
              <a:rPr lang="en-IN" dirty="0">
                <a:latin typeface="Liberation Mono"/>
                <a:ea typeface="Times New Roman" panose="02020603050405020304" pitchFamily="18" charset="0"/>
              </a:rPr>
              <a:t>(</a:t>
            </a:r>
            <a:r>
              <a:rPr lang="en-IN" dirty="0">
                <a:solidFill>
                  <a:srgbClr val="3F6971"/>
                </a:solidFill>
                <a:latin typeface="Liberation Mono"/>
              </a:rPr>
              <a:t>NOW(), </a:t>
            </a:r>
            <a:r>
              <a:rPr lang="en-IN" dirty="0">
                <a:solidFill>
                  <a:srgbClr val="DD4A68"/>
                </a:solidFill>
                <a:latin typeface="Liberation Mono"/>
              </a:rPr>
              <a:t>INTERVAL</a:t>
            </a:r>
            <a:r>
              <a:rPr lang="en-IN" dirty="0">
                <a:solidFill>
                  <a:srgbClr val="3F6971"/>
                </a:solidFill>
                <a:latin typeface="Liberation Mono"/>
              </a:rPr>
              <a:t> </a:t>
            </a:r>
            <a:r>
              <a:rPr lang="en-IN" dirty="0">
                <a:latin typeface="Liberation Mono"/>
              </a:rPr>
              <a:t>1</a:t>
            </a:r>
            <a:r>
              <a:rPr lang="en-IN" dirty="0">
                <a:solidFill>
                  <a:srgbClr val="3F6971"/>
                </a:solidFill>
                <a:latin typeface="Liberation Mono"/>
              </a:rPr>
              <a:t> DAY)), WEEKDAY</a:t>
            </a:r>
            <a:r>
              <a:rPr lang="en-IN" dirty="0">
                <a:latin typeface="Liberation Mono"/>
                <a:ea typeface="Times New Roman" panose="02020603050405020304" pitchFamily="18" charset="0"/>
              </a:rPr>
              <a:t> (</a:t>
            </a:r>
            <a:r>
              <a:rPr lang="en-IN" dirty="0">
                <a:solidFill>
                  <a:srgbClr val="3F6971"/>
                </a:solidFill>
                <a:latin typeface="Liberation Mono"/>
              </a:rPr>
              <a:t>DATE_ADD </a:t>
            </a:r>
            <a:r>
              <a:rPr lang="en-IN" dirty="0">
                <a:latin typeface="Liberation Mono"/>
                <a:ea typeface="Times New Roman" panose="02020603050405020304" pitchFamily="18" charset="0"/>
              </a:rPr>
              <a:t>(</a:t>
            </a:r>
            <a:r>
              <a:rPr lang="en-IN" dirty="0">
                <a:solidFill>
                  <a:srgbClr val="3F6971"/>
                </a:solidFill>
                <a:latin typeface="Liberation Mono"/>
              </a:rPr>
              <a:t>NOW(), </a:t>
            </a:r>
            <a:r>
              <a:rPr lang="en-IN" dirty="0">
                <a:solidFill>
                  <a:srgbClr val="DD4A68"/>
                </a:solidFill>
                <a:latin typeface="Liberation Mono"/>
              </a:rPr>
              <a:t>INTERVAL</a:t>
            </a:r>
            <a:r>
              <a:rPr lang="en-IN" dirty="0">
                <a:solidFill>
                  <a:srgbClr val="3F6971"/>
                </a:solidFill>
                <a:latin typeface="Liberation Mono"/>
              </a:rPr>
              <a:t> </a:t>
            </a:r>
            <a:r>
              <a:rPr lang="en-IN" dirty="0">
                <a:latin typeface="Liberation Mono"/>
              </a:rPr>
              <a:t>1</a:t>
            </a:r>
            <a:r>
              <a:rPr lang="en-IN" dirty="0">
                <a:solidFill>
                  <a:srgbClr val="3F6971"/>
                </a:solidFill>
                <a:latin typeface="Liberation Mono"/>
              </a:rPr>
              <a:t> DAY</a:t>
            </a:r>
            <a:r>
              <a:rPr lang="en-IN" dirty="0">
                <a:latin typeface="Liberation Mono"/>
                <a:ea typeface="Times New Roman" panose="02020603050405020304" pitchFamily="18" charset="0"/>
              </a:rPr>
              <a:t>));</a:t>
            </a:r>
          </a:p>
        </p:txBody>
      </p:sp>
      <p:pic>
        <p:nvPicPr>
          <p:cNvPr id="9" name="Picture 8">
            <a:extLst>
              <a:ext uri="{FF2B5EF4-FFF2-40B4-BE49-F238E27FC236}">
                <a16:creationId xmlns:a16="http://schemas.microsoft.com/office/drawing/2014/main" id="{41C9C37A-82E4-4B66-92DB-C5AED42A33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BF6BE4CC-405A-46B1-8C25-6AB76C3A180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16936810"/>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 Functions</a:t>
            </a:r>
          </a:p>
        </p:txBody>
      </p:sp>
      <p:graphicFrame>
        <p:nvGraphicFramePr>
          <p:cNvPr id="6" name="Table 5"/>
          <p:cNvGraphicFramePr>
            <a:graphicFrameLocks noGrp="1"/>
          </p:cNvGraphicFramePr>
          <p:nvPr>
            <p:extLst>
              <p:ext uri="{D42A27DB-BD31-4B8C-83A1-F6EECF244321}">
                <p14:modId xmlns:p14="http://schemas.microsoft.com/office/powerpoint/2010/main" val="1249625195"/>
              </p:ext>
            </p:extLst>
          </p:nvPr>
        </p:nvGraphicFramePr>
        <p:xfrm>
          <a:off x="133200" y="838202"/>
          <a:ext cx="11880000" cy="3539064"/>
        </p:xfrm>
        <a:graphic>
          <a:graphicData uri="http://schemas.openxmlformats.org/drawingml/2006/table">
            <a:tbl>
              <a:tblPr firstRow="1" bandRow="1">
                <a:tableStyleId>{17292A2E-F333-43FB-9621-5CBBE7FDCDCB}</a:tableStyleId>
              </a:tblPr>
              <a:tblGrid>
                <a:gridCol w="3379655">
                  <a:extLst>
                    <a:ext uri="{9D8B030D-6E8A-4147-A177-3AD203B41FA5}">
                      <a16:colId xmlns:a16="http://schemas.microsoft.com/office/drawing/2014/main" val="20000"/>
                    </a:ext>
                  </a:extLst>
                </a:gridCol>
                <a:gridCol w="8500345">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fontAlgn="t"/>
                      <a:r>
                        <a:rPr kumimoji="0" lang="en-IN" sz="1800" kern="1200" dirty="0">
                          <a:solidFill>
                            <a:schemeClr val="tx1"/>
                          </a:solidFill>
                          <a:latin typeface="Liberation Mono"/>
                        </a:rPr>
                        <a:t>WEEKDAY(date)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kumimoji="0" lang="en-IN" sz="1800" kern="1200" dirty="0">
                          <a:solidFill>
                            <a:schemeClr val="tx1"/>
                          </a:solidFill>
                          <a:effectLst/>
                          <a:latin typeface="Liberation Mono"/>
                        </a:rPr>
                        <a:t>Returns the weekday index for date (0 = Monday, 1 = Tuesday, … 6 = Sunday).</a:t>
                      </a:r>
                      <a:endParaRPr kumimoji="0" lang="en-IN" sz="1800" kern="1200" dirty="0">
                        <a:solidFill>
                          <a:schemeClr val="tx1"/>
                        </a:solidFill>
                        <a:effectLst/>
                        <a:latin typeface="Liberation Mono"/>
                        <a:ea typeface="+mn-ea"/>
                        <a:cs typeface="Arial" panose="020B0604020202020204" pitchFamily="34" charset="0"/>
                      </a:endParaRP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chemeClr val="tx1"/>
                          </a:solidFill>
                          <a:latin typeface="Liberation Mono"/>
                        </a:rPr>
                        <a:t>WEEKOFYEAR(date)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calendar week of the date as a number in the range from 1 to 53.</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chemeClr val="tx1"/>
                          </a:solidFill>
                          <a:latin typeface="Liberation Mono"/>
                        </a:rPr>
                        <a:t>QUARTER(date)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quarter of the year for date, in the range 1 to 4.</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chemeClr val="tx1"/>
                          </a:solidFill>
                          <a:latin typeface="Liberation Mono"/>
                        </a:rPr>
                        <a:t>HOUR(time)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hour for time. The range of the return value is 0 to 23 for time-of-day values.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chemeClr val="tx1"/>
                          </a:solidFill>
                          <a:latin typeface="Liberation Mono"/>
                        </a:rPr>
                        <a:t>MINUTE(time)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minute for time, in the range 0 to 59.</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chemeClr val="tx1"/>
                          </a:solidFill>
                          <a:latin typeface="Liberation Mono"/>
                        </a:rPr>
                        <a:t>SECOND(time)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second for time, in the range 0 to 59.</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chemeClr val="tx1"/>
                          </a:solidFill>
                          <a:latin typeface="Liberation Mono"/>
                        </a:rPr>
                        <a:t>DATEDIFF(expr1,expr2)</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kumimoji="0" lang="en-IN" sz="1800" b="0" kern="1200" dirty="0">
                          <a:solidFill>
                            <a:schemeClr val="tx1"/>
                          </a:solidFill>
                          <a:effectLst/>
                          <a:latin typeface="Liberation Mono"/>
                        </a:rPr>
                        <a:t>Returns the number of days between two dates or datetimes.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7"/>
                  </a:ext>
                </a:extLst>
              </a:tr>
            </a:tbl>
          </a:graphicData>
        </a:graphic>
      </p:graphicFrame>
      <p:sp>
        <p:nvSpPr>
          <p:cNvPr id="5" name="Rectangle 4"/>
          <p:cNvSpPr/>
          <p:nvPr/>
        </p:nvSpPr>
        <p:spPr>
          <a:xfrm>
            <a:off x="133200" y="4653686"/>
            <a:ext cx="883804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hiredate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17</a:t>
            </a:r>
            <a:r>
              <a:rPr lang="en-IN" dirty="0">
                <a:latin typeface="Liberation Mono"/>
                <a:ea typeface="Times New Roman" panose="02020603050405020304" pitchFamily="18" charset="0"/>
              </a:rPr>
              <a:t>;</a:t>
            </a:r>
          </a:p>
        </p:txBody>
      </p:sp>
      <p:pic>
        <p:nvPicPr>
          <p:cNvPr id="7" name="Picture 6">
            <a:extLst>
              <a:ext uri="{FF2B5EF4-FFF2-40B4-BE49-F238E27FC236}">
                <a16:creationId xmlns:a16="http://schemas.microsoft.com/office/drawing/2014/main" id="{B5E8E58A-EDCD-4F58-93B9-12536242CA1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C79B5137-38C3-473E-9E5E-35D5F7A5C68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24586516"/>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a:t>
            </a:r>
            <a:r>
              <a:rPr lang="en-US" sz="4800" dirty="0">
                <a:solidFill>
                  <a:srgbClr val="DC525C"/>
                </a:solidFill>
                <a:latin typeface="Segoe UI Light" panose="020B0502040204020203" pitchFamily="34" charset="0"/>
                <a:cs typeface="Segoe UI Light" panose="020B0502040204020203" pitchFamily="34" charset="0"/>
              </a:rPr>
              <a:t>Formats</a:t>
            </a:r>
          </a:p>
        </p:txBody>
      </p:sp>
      <p:pic>
        <p:nvPicPr>
          <p:cNvPr id="3" name="Picture 2">
            <a:extLst>
              <a:ext uri="{FF2B5EF4-FFF2-40B4-BE49-F238E27FC236}">
                <a16:creationId xmlns:a16="http://schemas.microsoft.com/office/drawing/2014/main" id="{CE8A3E81-CA2C-4533-9516-548081D118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0C73E9DB-720B-4C6C-8157-DD8DD18DC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98019732"/>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18542" y="5497803"/>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ea typeface="Times New Roman" panose="02020603050405020304" pitchFamily="18" charset="0"/>
              </a:rPr>
              <a:t>DATE_FORMAT</a:t>
            </a:r>
            <a:r>
              <a:rPr lang="en-US" dirty="0">
                <a:solidFill>
                  <a:srgbClr val="DD4A68"/>
                </a:solidFill>
                <a:latin typeface="Liberation Mono"/>
                <a:ea typeface="Times New Roman" panose="02020603050405020304" pitchFamily="18" charset="0"/>
              </a:rPr>
              <a:t> (</a:t>
            </a:r>
            <a:r>
              <a:rPr lang="en-US" dirty="0">
                <a:solidFill>
                  <a:srgbClr val="3F6971"/>
                </a:solidFill>
                <a:latin typeface="Liberation Mono"/>
                <a:ea typeface="Times New Roman" panose="02020603050405020304" pitchFamily="18" charset="0"/>
              </a:rPr>
              <a:t>now</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%a</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3831414434"/>
              </p:ext>
            </p:extLst>
          </p:nvPr>
        </p:nvGraphicFramePr>
        <p:xfrm>
          <a:off x="133200" y="787404"/>
          <a:ext cx="11880000" cy="4423830"/>
        </p:xfrm>
        <a:graphic>
          <a:graphicData uri="http://schemas.openxmlformats.org/drawingml/2006/table">
            <a:tbl>
              <a:tblPr firstRow="1" bandRow="1">
                <a:tableStyleId>{17292A2E-F333-43FB-9621-5CBBE7FDCDCB}</a:tableStyleId>
              </a:tblPr>
              <a:tblGrid>
                <a:gridCol w="1843448">
                  <a:extLst>
                    <a:ext uri="{9D8B030D-6E8A-4147-A177-3AD203B41FA5}">
                      <a16:colId xmlns:a16="http://schemas.microsoft.com/office/drawing/2014/main" val="20000"/>
                    </a:ext>
                  </a:extLst>
                </a:gridCol>
                <a:gridCol w="10036552">
                  <a:extLst>
                    <a:ext uri="{9D8B030D-6E8A-4147-A177-3AD203B41FA5}">
                      <a16:colId xmlns:a16="http://schemas.microsoft.com/office/drawing/2014/main" val="20001"/>
                    </a:ext>
                  </a:extLst>
                </a:gridCol>
              </a:tblGrid>
              <a:tr h="442383">
                <a:tc>
                  <a:txBody>
                    <a:bodyPr/>
                    <a:lstStyle/>
                    <a:p>
                      <a:r>
                        <a:rPr kumimoji="0" lang="en-IN" sz="2000" b="1" kern="1200" dirty="0">
                          <a:solidFill>
                            <a:schemeClr val="accent5">
                              <a:lumMod val="40000"/>
                              <a:lumOff val="60000"/>
                            </a:schemeClr>
                          </a:solidFill>
                          <a:latin typeface="Liberation Mono"/>
                        </a:rPr>
                        <a:t>Formats</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Description</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chemeClr val="tx1"/>
                          </a:solidFill>
                          <a:latin typeface="Liberation Mono"/>
                        </a:rPr>
                        <a:t>%a</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chemeClr val="tx1"/>
                          </a:solidFill>
                          <a:latin typeface="Liberation Mono"/>
                        </a:rPr>
                        <a:t>%b</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lang="en-US" sz="1800" dirty="0">
                          <a:solidFill>
                            <a:schemeClr val="tx1"/>
                          </a:solidFill>
                          <a:effectLst/>
                          <a:latin typeface="Liberation Mono"/>
                        </a:rPr>
                        <a:t>Abbreviated month name (Jan-Dec)</a:t>
                      </a:r>
                      <a:endParaRPr lang="en-IN" sz="1800" dirty="0">
                        <a:solidFill>
                          <a:schemeClr val="tx1"/>
                        </a:solidFill>
                        <a:effectLst/>
                        <a:latin typeface="Liberation Mono"/>
                        <a:ea typeface="Times New Roman" panose="02020603050405020304" pitchFamily="18" charset="0"/>
                      </a:endParaRPr>
                    </a:p>
                  </a:txBody>
                  <a:tcPr marL="68571" marR="68571"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chemeClr val="tx1"/>
                          </a:solidFill>
                          <a:latin typeface="Liberation Mono"/>
                        </a:rPr>
                        <a:t>%c</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lang="en-US" sz="1800" dirty="0">
                          <a:solidFill>
                            <a:schemeClr val="tx1"/>
                          </a:solidFill>
                          <a:effectLst/>
                          <a:latin typeface="Liberation Mono"/>
                        </a:rPr>
                        <a:t>Month, numeric (0-12)</a:t>
                      </a:r>
                      <a:endParaRPr lang="en-IN" sz="1800" dirty="0">
                        <a:solidFill>
                          <a:schemeClr val="tx1"/>
                        </a:solidFill>
                        <a:effectLst/>
                        <a:latin typeface="Liberation Mono"/>
                        <a:ea typeface="Times New Roman" panose="02020603050405020304" pitchFamily="18" charset="0"/>
                      </a:endParaRPr>
                    </a:p>
                  </a:txBody>
                  <a:tcPr marL="68571" marR="68571"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chemeClr val="tx1"/>
                          </a:solidFill>
                          <a:latin typeface="Liberation Mono"/>
                        </a:rPr>
                        <a:t>%D</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lang="en-US" sz="1800" dirty="0">
                          <a:solidFill>
                            <a:schemeClr val="tx1"/>
                          </a:solidFill>
                          <a:effectLst/>
                          <a:latin typeface="Liberation Mono"/>
                        </a:rPr>
                        <a:t>Day of month with English suffix (0th, 1st, 2nd, 3rd, �)</a:t>
                      </a:r>
                      <a:endParaRPr lang="en-IN" sz="1800" dirty="0">
                        <a:solidFill>
                          <a:schemeClr val="tx1"/>
                        </a:solidFill>
                        <a:effectLst/>
                        <a:latin typeface="Liberation Mono"/>
                        <a:ea typeface="Times New Roman" panose="02020603050405020304" pitchFamily="18" charset="0"/>
                      </a:endParaRPr>
                    </a:p>
                  </a:txBody>
                  <a:tcPr marL="68571" marR="68571"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chemeClr val="tx1"/>
                          </a:solidFill>
                          <a:latin typeface="Liberation Mono"/>
                        </a:rPr>
                        <a:t>%d</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lang="en-US" sz="1800" dirty="0">
                          <a:solidFill>
                            <a:schemeClr val="tx1"/>
                          </a:solidFill>
                          <a:effectLst/>
                          <a:latin typeface="Liberation Mono"/>
                        </a:rPr>
                        <a:t>Day of month, numeric (00-31)</a:t>
                      </a:r>
                      <a:endParaRPr lang="en-IN" sz="1800" dirty="0">
                        <a:solidFill>
                          <a:schemeClr val="tx1"/>
                        </a:solidFill>
                        <a:effectLst/>
                        <a:latin typeface="Liberation Mono"/>
                        <a:ea typeface="Times New Roman" panose="02020603050405020304" pitchFamily="18" charset="0"/>
                      </a:endParaRPr>
                    </a:p>
                  </a:txBody>
                  <a:tcPr marL="68571" marR="68571"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chemeClr val="tx1"/>
                          </a:solidFill>
                          <a:latin typeface="Liberation Mono"/>
                        </a:rPr>
                        <a:t>%e</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lang="en-US" sz="1800" dirty="0">
                          <a:solidFill>
                            <a:schemeClr val="tx1"/>
                          </a:solidFill>
                          <a:effectLst/>
                          <a:latin typeface="Liberation Mono"/>
                        </a:rPr>
                        <a:t>Day of month, numeric (0-31)</a:t>
                      </a:r>
                      <a:endParaRPr lang="en-IN" sz="1800" dirty="0">
                        <a:solidFill>
                          <a:schemeClr val="tx1"/>
                        </a:solidFill>
                        <a:effectLst/>
                        <a:latin typeface="Liberation Mono"/>
                        <a:ea typeface="Times New Roman" panose="02020603050405020304" pitchFamily="18" charset="0"/>
                      </a:endParaRPr>
                    </a:p>
                  </a:txBody>
                  <a:tcPr marL="68571" marR="68571"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chemeClr val="tx1"/>
                          </a:solidFill>
                          <a:latin typeface="Liberation Mono"/>
                        </a:rPr>
                        <a:t>%f</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chemeClr val="tx1"/>
                          </a:solidFill>
                          <a:latin typeface="Liberation Mono"/>
                        </a:rPr>
                        <a:t>%H</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chemeClr val="tx1"/>
                          </a:solidFill>
                          <a:latin typeface="Liberation Mono"/>
                        </a:rPr>
                        <a:t>%h</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147CCF63-12C8-458B-BE86-2E50800E98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56C064F4-1D6B-4AB3-B22C-903CFA79B2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559275"/>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049337264"/>
              </p:ext>
            </p:extLst>
          </p:nvPr>
        </p:nvGraphicFramePr>
        <p:xfrm>
          <a:off x="133200" y="787404"/>
          <a:ext cx="11880000" cy="5308596"/>
        </p:xfrm>
        <a:graphic>
          <a:graphicData uri="http://schemas.openxmlformats.org/drawingml/2006/table">
            <a:tbl>
              <a:tblPr firstRow="1" bandRow="1">
                <a:tableStyleId>{17292A2E-F333-43FB-9621-5CBBE7FDCDCB}</a:tableStyleId>
              </a:tblPr>
              <a:tblGrid>
                <a:gridCol w="1843448">
                  <a:extLst>
                    <a:ext uri="{9D8B030D-6E8A-4147-A177-3AD203B41FA5}">
                      <a16:colId xmlns:a16="http://schemas.microsoft.com/office/drawing/2014/main" val="20000"/>
                    </a:ext>
                  </a:extLst>
                </a:gridCol>
                <a:gridCol w="10036552">
                  <a:extLst>
                    <a:ext uri="{9D8B030D-6E8A-4147-A177-3AD203B41FA5}">
                      <a16:colId xmlns:a16="http://schemas.microsoft.com/office/drawing/2014/main" val="20001"/>
                    </a:ext>
                  </a:extLst>
                </a:gridCol>
              </a:tblGrid>
              <a:tr h="442383">
                <a:tc>
                  <a:txBody>
                    <a:bodyPr/>
                    <a:lstStyle/>
                    <a:p>
                      <a:r>
                        <a:rPr kumimoji="0" lang="en-IN" sz="2000" b="1" kern="1200" dirty="0">
                          <a:solidFill>
                            <a:schemeClr val="accent5">
                              <a:lumMod val="40000"/>
                              <a:lumOff val="60000"/>
                            </a:schemeClr>
                          </a:solidFill>
                          <a:latin typeface="Liberation Mono"/>
                        </a:rPr>
                        <a:t>Formats</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Description</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chemeClr val="tx1"/>
                          </a:solidFill>
                          <a:latin typeface="Liberation Mono"/>
                        </a:rPr>
                        <a:t>%I</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chemeClr val="tx1"/>
                          </a:solidFill>
                          <a:latin typeface="Liberation Mono"/>
                        </a:rPr>
                        <a:t>%i</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chemeClr val="tx1"/>
                          </a:solidFill>
                          <a:latin typeface="Liberation Mono"/>
                        </a:rPr>
                        <a:t>%j</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chemeClr val="tx1"/>
                          </a:solidFill>
                          <a:latin typeface="Liberation Mono"/>
                        </a:rPr>
                        <a:t>%k</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chemeClr val="tx1"/>
                          </a:solidFill>
                          <a:latin typeface="Liberation Mono"/>
                        </a:rPr>
                        <a:t>%l</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chemeClr val="tx1"/>
                          </a:solidFill>
                          <a:latin typeface="Liberation Mono"/>
                        </a:rPr>
                        <a:t>%M</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chemeClr val="tx1"/>
                          </a:solidFill>
                          <a:latin typeface="Liberation Mono"/>
                        </a:rPr>
                        <a:t>%m</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Month, numeric (00-12)</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chemeClr val="tx1"/>
                          </a:solidFill>
                          <a:latin typeface="Liberation Mono"/>
                        </a:rPr>
                        <a:t>%p</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chemeClr val="tx1"/>
                          </a:solidFill>
                          <a:latin typeface="Liberation Mono"/>
                        </a:rPr>
                        <a: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chemeClr val="tx1"/>
                          </a:solidFill>
                          <a:latin typeface="Liberation Mono"/>
                        </a:rPr>
                        <a:t>%S</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chemeClr val="tx1"/>
                          </a:solidFill>
                          <a:latin typeface="Liberation Mono"/>
                        </a:rPr>
                        <a:t>%s</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4EB56875-850C-40A8-B12F-C881FF56D8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C89B89B-B2EE-469C-AE16-F8D8600F63B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7784877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pic>
        <p:nvPicPr>
          <p:cNvPr id="4" name="Picture 3">
            <a:extLst>
              <a:ext uri="{FF2B5EF4-FFF2-40B4-BE49-F238E27FC236}">
                <a16:creationId xmlns:a16="http://schemas.microsoft.com/office/drawing/2014/main" id="{1267F407-7DD9-4FE5-ABC1-C2D9DCB2E1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1374DF3-F72C-4AA9-A0AA-E4A79CB4A8F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14528194"/>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802988484"/>
              </p:ext>
            </p:extLst>
          </p:nvPr>
        </p:nvGraphicFramePr>
        <p:xfrm>
          <a:off x="133200" y="787404"/>
          <a:ext cx="11880000" cy="5308596"/>
        </p:xfrm>
        <a:graphic>
          <a:graphicData uri="http://schemas.openxmlformats.org/drawingml/2006/table">
            <a:tbl>
              <a:tblPr firstRow="1" bandRow="1">
                <a:tableStyleId>{17292A2E-F333-43FB-9621-5CBBE7FDCDCB}</a:tableStyleId>
              </a:tblPr>
              <a:tblGrid>
                <a:gridCol w="1843448">
                  <a:extLst>
                    <a:ext uri="{9D8B030D-6E8A-4147-A177-3AD203B41FA5}">
                      <a16:colId xmlns:a16="http://schemas.microsoft.com/office/drawing/2014/main" val="20000"/>
                    </a:ext>
                  </a:extLst>
                </a:gridCol>
                <a:gridCol w="10036552">
                  <a:extLst>
                    <a:ext uri="{9D8B030D-6E8A-4147-A177-3AD203B41FA5}">
                      <a16:colId xmlns:a16="http://schemas.microsoft.com/office/drawing/2014/main" val="20001"/>
                    </a:ext>
                  </a:extLst>
                </a:gridCol>
              </a:tblGrid>
              <a:tr h="442383">
                <a:tc>
                  <a:txBody>
                    <a:bodyPr/>
                    <a:lstStyle/>
                    <a:p>
                      <a:r>
                        <a:rPr kumimoji="0" lang="en-IN" sz="2000" b="1" kern="1200" dirty="0">
                          <a:solidFill>
                            <a:schemeClr val="accent5">
                              <a:lumMod val="40000"/>
                              <a:lumOff val="60000"/>
                            </a:schemeClr>
                          </a:solidFill>
                          <a:latin typeface="Liberation Mono"/>
                        </a:rPr>
                        <a:t>Formats</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Description</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chemeClr val="tx1"/>
                          </a:solidFill>
                          <a:latin typeface="Liberation Mono"/>
                        </a:rPr>
                        <a:t>%T</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chemeClr val="tx1"/>
                          </a:solidFill>
                          <a:latin typeface="Liberation Mono"/>
                        </a:rPr>
                        <a:t>%U</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chemeClr val="tx1"/>
                          </a:solidFill>
                          <a:latin typeface="Liberation Mono"/>
                        </a:rPr>
                        <a:t>%u</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chemeClr val="tx1"/>
                          </a:solidFill>
                          <a:latin typeface="Liberation Mono"/>
                        </a:rPr>
                        <a:t>%V</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chemeClr val="tx1"/>
                          </a:solidFill>
                          <a:latin typeface="Liberation Mono"/>
                        </a:rPr>
                        <a:t>%v</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chemeClr val="tx1"/>
                          </a:solidFill>
                          <a:latin typeface="Liberation Mono"/>
                        </a:rPr>
                        <a:t>%W</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chemeClr val="tx1"/>
                          </a:solidFill>
                          <a:latin typeface="Liberation Mono"/>
                        </a:rPr>
                        <a:t>%w</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chemeClr val="tx1"/>
                          </a:solidFill>
                          <a:latin typeface="Liberation Mono"/>
                        </a:rPr>
                        <a:t>%X</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chemeClr val="tx1"/>
                          </a:solidFill>
                          <a:latin typeface="Liberation Mono"/>
                        </a:rPr>
                        <a:t>%x</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chemeClr val="tx1"/>
                          </a:solidFill>
                          <a:latin typeface="Liberation Mono"/>
                        </a:rPr>
                        <a:t>%Y</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chemeClr val="tx1"/>
                          </a:solidFill>
                          <a:latin typeface="Liberation Mono"/>
                        </a:rPr>
                        <a:t>%y</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F450721F-03D4-47DA-8C60-4684E4671E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D5C738BD-E5EE-4DBD-8C87-75BA7005BF4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68862279"/>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pic>
        <p:nvPicPr>
          <p:cNvPr id="3" name="Picture 2">
            <a:extLst>
              <a:ext uri="{FF2B5EF4-FFF2-40B4-BE49-F238E27FC236}">
                <a16:creationId xmlns:a16="http://schemas.microsoft.com/office/drawing/2014/main" id="{F92B1825-28BB-42C4-ADED-AACA16DF103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59A42D9-3E9B-448B-BB9D-BB872C8960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89802108"/>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729465148"/>
              </p:ext>
            </p:extLst>
          </p:nvPr>
        </p:nvGraphicFramePr>
        <p:xfrm>
          <a:off x="133200" y="787406"/>
          <a:ext cx="11880000" cy="5380143"/>
        </p:xfrm>
        <a:graphic>
          <a:graphicData uri="http://schemas.openxmlformats.org/drawingml/2006/table">
            <a:tbl>
              <a:tblPr firstRow="1" bandRow="1">
                <a:tableStyleId>{17292A2E-F333-43FB-9621-5CBBE7FDCDCB}</a:tableStyleId>
              </a:tblPr>
              <a:tblGrid>
                <a:gridCol w="2505622">
                  <a:extLst>
                    <a:ext uri="{9D8B030D-6E8A-4147-A177-3AD203B41FA5}">
                      <a16:colId xmlns:a16="http://schemas.microsoft.com/office/drawing/2014/main" val="20000"/>
                    </a:ext>
                  </a:extLst>
                </a:gridCol>
                <a:gridCol w="9374378">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chemeClr val="tx1"/>
                          </a:solidFill>
                          <a:latin typeface="Liberation Mono"/>
                        </a:rPr>
                        <a:t>ASCII(str)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algn="l">
                        <a:spcAft>
                          <a:spcPts val="0"/>
                        </a:spcAft>
                      </a:pPr>
                      <a:endParaRPr kumimoji="0" lang="en-IN" sz="1800" kern="1200" dirty="0">
                        <a:solidFill>
                          <a:schemeClr val="tx1"/>
                        </a:solidFill>
                        <a:effectLst/>
                        <a:latin typeface="Liberation Mono"/>
                      </a:endParaRPr>
                    </a:p>
                    <a:p>
                      <a:pPr algn="l">
                        <a:spcAft>
                          <a:spcPts val="0"/>
                        </a:spcAft>
                      </a:pPr>
                      <a:r>
                        <a:rPr kumimoji="0" lang="en-IN" sz="1800" kern="1200" dirty="0">
                          <a:solidFill>
                            <a:schemeClr val="tx1"/>
                          </a:solidFill>
                          <a:effectLst/>
                          <a:latin typeface="Liberation Mono"/>
                        </a:rPr>
                        <a:t>Returns the numeric value of the leftmost character of the string str. Returns 0 if str is the empty string. Returns NULL if str is NULL.</a:t>
                      </a:r>
                    </a:p>
                    <a:p>
                      <a:pPr algn="l">
                        <a:spcAft>
                          <a:spcPts val="0"/>
                        </a:spcAft>
                      </a:pPr>
                      <a:r>
                        <a:rPr kumimoji="0" lang="en-IN" sz="1800" b="1" kern="1200" dirty="0">
                          <a:solidFill>
                            <a:schemeClr val="tx1"/>
                          </a:solidFill>
                          <a:effectLst/>
                          <a:latin typeface="Liberation Mono"/>
                        </a:rPr>
                        <a:t>e.g.</a:t>
                      </a:r>
                      <a:r>
                        <a:rPr kumimoji="0" lang="en-IN" sz="1800" kern="1200" dirty="0">
                          <a:solidFill>
                            <a:schemeClr val="tx1"/>
                          </a:solidFill>
                          <a:effectLst/>
                          <a:latin typeface="Liberation Mono"/>
                        </a:rPr>
                        <a:t> </a:t>
                      </a:r>
                    </a:p>
                    <a:p>
                      <a:pPr algn="l">
                        <a:spcAft>
                          <a:spcPts val="0"/>
                        </a:spcAft>
                      </a:pPr>
                      <a:r>
                        <a:rPr lang="en-IN" sz="1800" kern="1200" dirty="0">
                          <a:solidFill>
                            <a:srgbClr val="0077AA"/>
                          </a:solidFill>
                          <a:latin typeface="Liberation Mono"/>
                          <a:ea typeface="+mn-ea"/>
                          <a:cs typeface="+mn-cs"/>
                        </a:rPr>
                        <a:t>SELECT</a:t>
                      </a:r>
                      <a:r>
                        <a:rPr kumimoji="0" lang="en-IN" sz="1800" b="1"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ASCII</a:t>
                      </a:r>
                      <a:r>
                        <a:rPr kumimoji="0" lang="en-IN" sz="1800" b="1" kern="1200" dirty="0">
                          <a:solidFill>
                            <a:schemeClr val="tx1"/>
                          </a:solidFill>
                          <a:effectLst/>
                          <a:latin typeface="Liberation Mono"/>
                        </a:rPr>
                        <a:t>(ename) </a:t>
                      </a:r>
                      <a:r>
                        <a:rPr lang="en-IN" sz="1800" kern="1200" dirty="0">
                          <a:solidFill>
                            <a:srgbClr val="0077AA"/>
                          </a:solidFill>
                          <a:latin typeface="Liberation Mono"/>
                          <a:cs typeface="+mn-cs"/>
                        </a:rPr>
                        <a:t>FROM</a:t>
                      </a:r>
                      <a:r>
                        <a:rPr kumimoji="0" lang="en-IN" sz="1800" b="1" kern="1200" dirty="0">
                          <a:solidFill>
                            <a:schemeClr val="tx1"/>
                          </a:solidFill>
                          <a:effectLst/>
                          <a:latin typeface="Liberation Mono"/>
                        </a:rPr>
                        <a:t> emp;</a:t>
                      </a:r>
                    </a:p>
                    <a:p>
                      <a:pPr>
                        <a:spcAft>
                          <a:spcPts val="0"/>
                        </a:spcAft>
                      </a:pP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chemeClr val="tx1"/>
                          </a:solidFill>
                          <a:latin typeface="Liberation Mono"/>
                        </a:rPr>
                        <a:t>CHAR(N,...)</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endParaRPr kumimoji="0" lang="en-IN" sz="1800" kern="1200" dirty="0">
                        <a:solidFill>
                          <a:schemeClr val="tx1"/>
                        </a:solidFill>
                        <a:effectLst/>
                        <a:latin typeface="Liberation Mono"/>
                      </a:endParaRPr>
                    </a:p>
                    <a:p>
                      <a:pPr>
                        <a:spcAft>
                          <a:spcPts val="0"/>
                        </a:spcAft>
                      </a:pPr>
                      <a:r>
                        <a:rPr kumimoji="0" lang="en-IN" sz="1800" kern="1200" dirty="0">
                          <a:solidFill>
                            <a:schemeClr val="tx1"/>
                          </a:solidFill>
                          <a:effectLst/>
                          <a:latin typeface="Liberation Mono"/>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rPr>
                        <a:t>NULL values are skipped</a:t>
                      </a:r>
                      <a:r>
                        <a:rPr kumimoji="0" lang="en-IN" sz="1800" kern="1200" dirty="0">
                          <a:solidFill>
                            <a:schemeClr val="tx1"/>
                          </a:solidFill>
                          <a:effectLst/>
                          <a:latin typeface="Liberation Mono"/>
                        </a:rPr>
                        <a:t>.</a:t>
                      </a:r>
                    </a:p>
                    <a:p>
                      <a:pPr>
                        <a:spcAft>
                          <a:spcPts val="0"/>
                        </a:spcAft>
                      </a:pPr>
                      <a:r>
                        <a:rPr kumimoji="0" lang="en-IN" sz="1800" b="1" kern="1200" dirty="0">
                          <a:solidFill>
                            <a:schemeClr val="tx1"/>
                          </a:solidFill>
                          <a:effectLst/>
                          <a:latin typeface="Liberation Mono"/>
                        </a:rPr>
                        <a:t>e.g.</a:t>
                      </a:r>
                    </a:p>
                    <a:p>
                      <a:pPr>
                        <a:spcAft>
                          <a:spcPts val="0"/>
                        </a:spcAft>
                      </a:pPr>
                      <a:r>
                        <a:rPr lang="en-IN" sz="1800" kern="1200" dirty="0">
                          <a:solidFill>
                            <a:srgbClr val="0077AA"/>
                          </a:solidFill>
                          <a:latin typeface="Liberation Mono"/>
                          <a:ea typeface="+mn-ea"/>
                          <a:cs typeface="+mn-cs"/>
                        </a:rPr>
                        <a:t>SELECT</a:t>
                      </a:r>
                      <a:r>
                        <a:rPr kumimoji="0" lang="en-IN" sz="1800" b="1"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CHAR</a:t>
                      </a:r>
                      <a:r>
                        <a:rPr kumimoji="0" lang="en-IN" sz="1800" b="1" kern="1200" dirty="0">
                          <a:solidFill>
                            <a:schemeClr val="tx1"/>
                          </a:solidFill>
                          <a:effectLst/>
                          <a:latin typeface="Liberation Mono"/>
                        </a:rPr>
                        <a:t>(65, 66, 67);</a:t>
                      </a:r>
                    </a:p>
                    <a:p>
                      <a:pPr>
                        <a:spcAft>
                          <a:spcPts val="0"/>
                        </a:spcAft>
                      </a:pPr>
                      <a:r>
                        <a:rPr lang="en-IN" sz="1800" kern="1200" dirty="0">
                          <a:solidFill>
                            <a:srgbClr val="0077AA"/>
                          </a:solidFill>
                          <a:latin typeface="Liberation Mono"/>
                          <a:ea typeface="+mn-ea"/>
                          <a:cs typeface="+mn-cs"/>
                        </a:rPr>
                        <a:t>SELECT</a:t>
                      </a:r>
                      <a:r>
                        <a:rPr kumimoji="0" lang="en-IN" sz="1800" b="1"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CAST</a:t>
                      </a:r>
                      <a:r>
                        <a:rPr kumimoji="0" lang="en-IN" sz="1800" b="1" kern="1200" dirty="0">
                          <a:solidFill>
                            <a:schemeClr val="tx1"/>
                          </a:solidFill>
                          <a:effectLst/>
                          <a:latin typeface="Liberation Mono"/>
                        </a:rPr>
                        <a:t>(char(65, 66, 67) as CHAR);</a:t>
                      </a:r>
                      <a:endParaRPr kumimoji="0" lang="en-IN" sz="1800" b="1"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lvl="0">
                        <a:spcAft>
                          <a:spcPts val="0"/>
                        </a:spcAft>
                      </a:pPr>
                      <a:r>
                        <a:rPr kumimoji="0" lang="en-IN" sz="1800" kern="1200" dirty="0">
                          <a:solidFill>
                            <a:schemeClr val="tx1"/>
                          </a:solidFill>
                          <a:latin typeface="Liberation Mono"/>
                        </a:rPr>
                        <a:t>CONCAT(str1,str2,...)</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endParaRPr kumimoji="0" lang="en-IN" sz="1800" kern="1200" dirty="0">
                        <a:solidFill>
                          <a:schemeClr val="tx1"/>
                        </a:solidFill>
                        <a:effectLst/>
                        <a:latin typeface="Liberation Mono"/>
                      </a:endParaRPr>
                    </a:p>
                    <a:p>
                      <a:pPr>
                        <a:spcAft>
                          <a:spcPts val="0"/>
                        </a:spcAft>
                      </a:pPr>
                      <a:r>
                        <a:rPr kumimoji="0" lang="en-IN" sz="1800" kern="1200" dirty="0">
                          <a:solidFill>
                            <a:schemeClr val="tx1"/>
                          </a:solidFill>
                          <a:effectLst/>
                          <a:latin typeface="Liberation Mono"/>
                        </a:rPr>
                        <a:t>Returns the string that results from concatenating the arguments. CONCAT() </a:t>
                      </a:r>
                      <a:r>
                        <a:rPr kumimoji="0" lang="en-IN" sz="1800" b="1" kern="1200" dirty="0">
                          <a:solidFill>
                            <a:schemeClr val="tx1"/>
                          </a:solidFill>
                          <a:effectLst/>
                          <a:latin typeface="Liberation Mono"/>
                        </a:rPr>
                        <a:t>returns NULL if any argument is NULL</a:t>
                      </a:r>
                      <a:r>
                        <a:rPr kumimoji="0" lang="en-IN" sz="1800" kern="1200" dirty="0">
                          <a:solidFill>
                            <a:schemeClr val="tx1"/>
                          </a:solidFill>
                          <a:effectLst/>
                          <a:latin typeface="Liberation Mono"/>
                        </a:rPr>
                        <a:t>.</a:t>
                      </a:r>
                    </a:p>
                    <a:p>
                      <a:pPr>
                        <a:spcAft>
                          <a:spcPts val="0"/>
                        </a:spcAft>
                      </a:pPr>
                      <a:r>
                        <a:rPr kumimoji="0" lang="en-IN" sz="1800" b="1" kern="1200" dirty="0">
                          <a:solidFill>
                            <a:schemeClr val="tx1"/>
                          </a:solidFill>
                          <a:effectLst/>
                          <a:latin typeface="Liberation Mono"/>
                        </a:rPr>
                        <a:t>e.g.</a:t>
                      </a:r>
                    </a:p>
                    <a:p>
                      <a:pPr>
                        <a:spcAft>
                          <a:spcPts val="0"/>
                        </a:spcAft>
                      </a:pPr>
                      <a:r>
                        <a:rPr lang="en-IN" sz="1800" kern="1200" dirty="0">
                          <a:solidFill>
                            <a:srgbClr val="0077AA"/>
                          </a:solidFill>
                          <a:latin typeface="Liberation Mono"/>
                          <a:ea typeface="+mn-ea"/>
                          <a:cs typeface="+mn-cs"/>
                        </a:rPr>
                        <a:t>SELECT</a:t>
                      </a:r>
                      <a:r>
                        <a:rPr kumimoji="0" lang="en-IN" sz="1800" b="1"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CONCAT</a:t>
                      </a:r>
                      <a:r>
                        <a:rPr kumimoji="0" lang="en-IN" sz="1800" b="1" kern="1200" dirty="0">
                          <a:solidFill>
                            <a:schemeClr val="tx1"/>
                          </a:solidFill>
                          <a:effectLst/>
                          <a:latin typeface="Liberation Mono"/>
                        </a:rPr>
                        <a:t>('Mr. ' , ename) </a:t>
                      </a:r>
                      <a:r>
                        <a:rPr lang="en-IN" sz="1800" kern="1200" dirty="0">
                          <a:solidFill>
                            <a:srgbClr val="0077AA"/>
                          </a:solidFill>
                          <a:latin typeface="Liberation Mono"/>
                          <a:cs typeface="+mn-cs"/>
                        </a:rPr>
                        <a:t>FROM</a:t>
                      </a:r>
                      <a:r>
                        <a:rPr kumimoji="0" lang="en-IN" sz="1800" b="1" kern="1200" dirty="0">
                          <a:solidFill>
                            <a:schemeClr val="tx1"/>
                          </a:solidFill>
                          <a:effectLst/>
                          <a:latin typeface="Liberation Mono"/>
                        </a:rPr>
                        <a:t> emp;</a:t>
                      </a:r>
                    </a:p>
                    <a:p>
                      <a:pPr>
                        <a:spcAft>
                          <a:spcPts val="0"/>
                        </a:spcAft>
                      </a:pP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bl>
          </a:graphicData>
        </a:graphic>
      </p:graphicFrame>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E3B25874-4A6A-4BD2-A278-7EEFF72C25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9E5E726-EB82-4F36-93E0-96CC755FE4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06567436"/>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891808895"/>
              </p:ext>
            </p:extLst>
          </p:nvPr>
        </p:nvGraphicFramePr>
        <p:xfrm>
          <a:off x="133200" y="787406"/>
          <a:ext cx="11880000" cy="3965998"/>
        </p:xfrm>
        <a:graphic>
          <a:graphicData uri="http://schemas.openxmlformats.org/drawingml/2006/table">
            <a:tbl>
              <a:tblPr firstRow="1" bandRow="1">
                <a:tableStyleId>{17292A2E-F333-43FB-9621-5CBBE7FDCDCB}</a:tableStyleId>
              </a:tblPr>
              <a:tblGrid>
                <a:gridCol w="2577630">
                  <a:extLst>
                    <a:ext uri="{9D8B030D-6E8A-4147-A177-3AD203B41FA5}">
                      <a16:colId xmlns:a16="http://schemas.microsoft.com/office/drawing/2014/main" val="20000"/>
                    </a:ext>
                  </a:extLst>
                </a:gridCol>
                <a:gridCol w="9302370">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CONCAT(str1,str2,...)</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endParaRPr kumimoji="0" lang="en-IN" sz="1800" kern="1200" dirty="0">
                        <a:solidFill>
                          <a:schemeClr val="tx1"/>
                        </a:solidFill>
                        <a:effectLst/>
                        <a:latin typeface="Liberation Mono"/>
                      </a:endParaRPr>
                    </a:p>
                    <a:p>
                      <a:pPr>
                        <a:spcAft>
                          <a:spcPts val="0"/>
                        </a:spcAft>
                      </a:pPr>
                      <a:r>
                        <a:rPr kumimoji="0" lang="en-IN" sz="1800" kern="1200" dirty="0">
                          <a:solidFill>
                            <a:schemeClr val="tx1"/>
                          </a:solidFill>
                          <a:effectLst/>
                          <a:latin typeface="Liberation Mono"/>
                        </a:rPr>
                        <a:t>For quoted strings, concatenation can be performed by placing the strings next to each other.</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'My' 'S' 'QL';</a:t>
                      </a: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ELT(N,str1,str2,str3,...)</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chemeClr val="tx1"/>
                        </a:solidFill>
                        <a:effectLst/>
                        <a:latin typeface="Liberation Mono"/>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ELT</a:t>
                      </a:r>
                      <a:r>
                        <a:rPr kumimoji="0" lang="en-IN" sz="1800" b="0" kern="1200" dirty="0">
                          <a:solidFill>
                            <a:schemeClr val="tx1"/>
                          </a:solidFill>
                          <a:effectLst/>
                          <a:latin typeface="Liberation Mono"/>
                        </a:rPr>
                        <a:t>(1, </a:t>
                      </a:r>
                      <a:r>
                        <a:rPr lang="en-IN" sz="1800" kern="1200" dirty="0">
                          <a:solidFill>
                            <a:srgbClr val="669900"/>
                          </a:solidFill>
                          <a:latin typeface="Liberation Mono"/>
                          <a:ea typeface="+mn-ea"/>
                          <a:cs typeface="+mn-cs"/>
                        </a:rPr>
                        <a:t>'</a:t>
                      </a:r>
                      <a:r>
                        <a:rPr lang="en-IN" sz="1800" kern="1200" dirty="0" err="1">
                          <a:solidFill>
                            <a:srgbClr val="669900"/>
                          </a:solidFill>
                          <a:latin typeface="Liberation Mono"/>
                          <a:ea typeface="+mn-ea"/>
                          <a:cs typeface="+mn-cs"/>
                        </a:rPr>
                        <a:t>Infoway</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'Technologies</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a:t>
                      </a:r>
                      <a:r>
                        <a:rPr lang="en-IN" sz="1800" kern="1200" dirty="0" err="1">
                          <a:solidFill>
                            <a:srgbClr val="669900"/>
                          </a:solidFill>
                          <a:latin typeface="Liberation Mono"/>
                          <a:ea typeface="+mn-ea"/>
                          <a:cs typeface="+mn-cs"/>
                        </a:rPr>
                        <a:t>Kothrud</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'Pune</a:t>
                      </a:r>
                      <a:r>
                        <a:rPr kumimoji="0" lang="en-IN" sz="1800" b="0" kern="1200" dirty="0">
                          <a:solidFill>
                            <a:schemeClr val="tx1"/>
                          </a:solidFill>
                          <a:effectLst/>
                          <a:latin typeface="Liberation Mono"/>
                        </a:rPr>
                        <a:t>');</a:t>
                      </a:r>
                    </a:p>
                    <a:p>
                      <a:pPr marL="0" marR="0" lvl="0" indent="0" algn="l" defTabSz="914400" rtl="0" eaLnBrk="1" fontAlgn="auto" latinLnBrk="0" hangingPunct="1">
                        <a:lnSpc>
                          <a:spcPct val="15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ELT</a:t>
                      </a:r>
                      <a:r>
                        <a:rPr kumimoji="0" lang="en-IN" sz="1800" b="0" kern="1200" dirty="0">
                          <a:solidFill>
                            <a:schemeClr val="tx1"/>
                          </a:solidFill>
                          <a:effectLst/>
                          <a:latin typeface="Liberation Mono"/>
                        </a:rPr>
                        <a:t>(1, ename, job, sal)</a:t>
                      </a:r>
                      <a:r>
                        <a:rPr lang="en-IN" sz="1800" b="0" kern="1200" dirty="0">
                          <a:solidFill>
                            <a:srgbClr val="0077AA"/>
                          </a:solidFill>
                          <a:latin typeface="Liberation Mono"/>
                          <a:cs typeface="+mn-cs"/>
                        </a:rPr>
                        <a:t> FROM</a:t>
                      </a:r>
                      <a:r>
                        <a:rPr kumimoji="0" lang="en-IN" sz="1800" b="0" kern="1200" dirty="0">
                          <a:solidFill>
                            <a:schemeClr val="tx1"/>
                          </a:solidFill>
                          <a:effectLst/>
                          <a:latin typeface="Liberation Mono"/>
                        </a:rPr>
                        <a:t> emp;</a:t>
                      </a:r>
                    </a:p>
                  </a:txBody>
                  <a:tcPr marL="68571" marR="68571"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STRCMP(expr1,expr2)</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STRCMP() returns 0 if the strings are the same, -1 if the first argument is smaller than the second according to the current sort order, and 1 otherwise.</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C87E6292-687E-4882-BED5-C6501BC481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921BD8A-C98E-471F-96FA-A8BCC56CAE1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74680903"/>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194760250"/>
              </p:ext>
            </p:extLst>
          </p:nvPr>
        </p:nvGraphicFramePr>
        <p:xfrm>
          <a:off x="133200" y="787404"/>
          <a:ext cx="11880000" cy="4501090"/>
        </p:xfrm>
        <a:graphic>
          <a:graphicData uri="http://schemas.openxmlformats.org/drawingml/2006/table">
            <a:tbl>
              <a:tblPr firstRow="1" bandRow="1">
                <a:tableStyleId>{17292A2E-F333-43FB-9621-5CBBE7FDCDCB}</a:tableStyleId>
              </a:tblPr>
              <a:tblGrid>
                <a:gridCol w="3379656">
                  <a:extLst>
                    <a:ext uri="{9D8B030D-6E8A-4147-A177-3AD203B41FA5}">
                      <a16:colId xmlns:a16="http://schemas.microsoft.com/office/drawing/2014/main" val="20000"/>
                    </a:ext>
                  </a:extLst>
                </a:gridCol>
                <a:gridCol w="8500344">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FIELD(str,str1,str2,str3,...)</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1" kern="1200" dirty="0">
                        <a:solidFill>
                          <a:schemeClr val="tx1"/>
                        </a:solidFill>
                        <a:effectLst/>
                        <a:latin typeface="Liberation Mono"/>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index (position) of str in the str1, str2, str3, ... list. Returns 0 if str is not found. If str is NULL, the return value is 0.</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FIELD</a:t>
                      </a:r>
                      <a:r>
                        <a:rPr kumimoji="0" lang="en-IN" sz="1800" b="0" kern="1200" dirty="0">
                          <a:solidFill>
                            <a:schemeClr val="tx1"/>
                          </a:solidFill>
                          <a:effectLst/>
                          <a:latin typeface="Liberation Mono"/>
                        </a:rPr>
                        <a:t>('pune', </a:t>
                      </a:r>
                      <a:r>
                        <a:rPr lang="en-IN" sz="1800" kern="1200" dirty="0">
                          <a:solidFill>
                            <a:srgbClr val="669900"/>
                          </a:solidFill>
                          <a:latin typeface="Liberation Mono"/>
                          <a:ea typeface="+mn-ea"/>
                          <a:cs typeface="+mn-cs"/>
                        </a:rPr>
                        <a:t>'Infoway'</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'Technologies'</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'Pune'</a:t>
                      </a:r>
                      <a:r>
                        <a:rPr kumimoji="0" lang="en-IN" sz="1800" b="0" kern="1200" dirty="0">
                          <a:solidFill>
                            <a:schemeClr val="tx1"/>
                          </a:solidFill>
                          <a:effectLst/>
                          <a:latin typeface="Liberation Mono"/>
                        </a:rPr>
                        <a:t>);</a:t>
                      </a:r>
                    </a:p>
                    <a:p>
                      <a:pPr marL="0" marR="0" lvl="0" indent="0" algn="l" defTabSz="914400" rtl="0" eaLnBrk="1" fontAlgn="auto" latinLnBrk="0" hangingPunct="1">
                        <a:lnSpc>
                          <a:spcPct val="15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FIELD</a:t>
                      </a:r>
                      <a:r>
                        <a:rPr kumimoji="0" lang="en-IN" sz="1800" b="0" kern="1200" dirty="0">
                          <a:solidFill>
                            <a:schemeClr val="tx1"/>
                          </a:solidFill>
                          <a:effectLst/>
                          <a:latin typeface="Liberation Mono"/>
                        </a:rPr>
                        <a:t>(NULL, </a:t>
                      </a:r>
                      <a:r>
                        <a:rPr lang="en-IN" sz="1800" kern="1200" dirty="0">
                          <a:solidFill>
                            <a:srgbClr val="669900"/>
                          </a:solidFill>
                          <a:latin typeface="Liberation Mono"/>
                          <a:ea typeface="+mn-ea"/>
                          <a:cs typeface="+mn-cs"/>
                        </a:rPr>
                        <a:t>'Infoway'</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'Technologies'</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'Pune'</a:t>
                      </a:r>
                      <a:r>
                        <a:rPr kumimoji="0" lang="en-IN" sz="1800" b="0" kern="1200" dirty="0">
                          <a:solidFill>
                            <a:schemeClr val="tx1"/>
                          </a:solidFill>
                          <a:effectLst/>
                          <a:latin typeface="Liberation Mono"/>
                        </a:rPr>
                        <a:t>);</a:t>
                      </a:r>
                    </a:p>
                    <a:p>
                      <a:pPr marL="0" marR="0" lvl="0" indent="0" algn="l" defTabSz="914400" rtl="0" eaLnBrk="1" fontAlgn="auto" latinLnBrk="0" hangingPunct="1">
                        <a:lnSpc>
                          <a:spcPct val="15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FIELD</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'Infoway'</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'Technologies'</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'Pune'</a:t>
                      </a:r>
                      <a:r>
                        <a:rPr kumimoji="0" lang="en-IN" sz="1800" b="0" kern="1200" dirty="0">
                          <a:solidFill>
                            <a:schemeClr val="tx1"/>
                          </a:solidFill>
                          <a:effectLst/>
                          <a:latin typeface="Liberation Mono"/>
                        </a:rPr>
                        <a:t>);</a:t>
                      </a: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LCASE(str) / LOWER(str)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lower case string. </a:t>
                      </a:r>
                      <a:r>
                        <a:rPr lang="en-IN" sz="1800" kern="1200" dirty="0">
                          <a:solidFill>
                            <a:schemeClr val="accent6">
                              <a:lumMod val="50000"/>
                            </a:schemeClr>
                          </a:solidFill>
                          <a:latin typeface="Liberation Mono"/>
                          <a:ea typeface="+mn-ea"/>
                          <a:cs typeface="Arial" panose="020B0604020202020204" pitchFamily="34" charset="0"/>
                        </a:rPr>
                        <a:t>LCASE</a:t>
                      </a:r>
                      <a:r>
                        <a:rPr kumimoji="0" lang="en-IN" sz="1800" kern="1200" dirty="0">
                          <a:solidFill>
                            <a:schemeClr val="tx1"/>
                          </a:solidFill>
                          <a:effectLst/>
                          <a:latin typeface="Liberation Mono"/>
                        </a:rPr>
                        <a:t>() is a synonym for </a:t>
                      </a:r>
                      <a:r>
                        <a:rPr lang="en-IN" sz="1800" kern="1200" dirty="0">
                          <a:solidFill>
                            <a:schemeClr val="accent6">
                              <a:lumMod val="50000"/>
                            </a:schemeClr>
                          </a:solidFill>
                          <a:latin typeface="Liberation Mono"/>
                          <a:ea typeface="+mn-ea"/>
                          <a:cs typeface="Arial" panose="020B0604020202020204" pitchFamily="34" charset="0"/>
                        </a:rPr>
                        <a:t>LOWER</a:t>
                      </a:r>
                      <a:r>
                        <a:rPr kumimoji="0" lang="en-IN" sz="1800" kern="1200" dirty="0">
                          <a:solidFill>
                            <a:schemeClr val="tx1"/>
                          </a:solidFill>
                          <a:effectLst/>
                          <a:latin typeface="Liberation Mono"/>
                        </a:rPr>
                        <a:t>().</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r>
                        <a:rPr kumimoji="0" lang="en-US" sz="1800" kern="1200" dirty="0">
                          <a:solidFill>
                            <a:schemeClr val="tx1"/>
                          </a:solidFill>
                          <a:latin typeface="Liberation Mono"/>
                        </a:rPr>
                        <a:t>UCASE(str) / UPPER(</a:t>
                      </a:r>
                      <a:r>
                        <a:rPr kumimoji="0" lang="en-IN" sz="1800" kern="1200" dirty="0">
                          <a:solidFill>
                            <a:schemeClr val="tx1"/>
                          </a:solidFill>
                          <a:latin typeface="Liberation Mono"/>
                        </a:rPr>
                        <a:t>str</a:t>
                      </a:r>
                      <a:r>
                        <a:rPr kumimoji="0" lang="en-US" sz="1800" kern="1200" dirty="0">
                          <a:solidFill>
                            <a:schemeClr val="tx1"/>
                          </a:solidFill>
                          <a:latin typeface="Liberation Mono"/>
                        </a:rPr>
                        <a:t>)</a:t>
                      </a:r>
                      <a:endParaRPr kumimoji="0" lang="en-US"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upper case string. </a:t>
                      </a:r>
                      <a:r>
                        <a:rPr lang="en-US" sz="1800" kern="1200" dirty="0">
                          <a:solidFill>
                            <a:schemeClr val="accent6">
                              <a:lumMod val="50000"/>
                            </a:schemeClr>
                          </a:solidFill>
                          <a:latin typeface="Liberation Mono"/>
                          <a:ea typeface="+mn-ea"/>
                          <a:cs typeface="Arial" panose="020B0604020202020204" pitchFamily="34" charset="0"/>
                        </a:rPr>
                        <a:t>UCASE</a:t>
                      </a:r>
                      <a:r>
                        <a:rPr kumimoji="0" lang="en-US" sz="1800" kern="1200" dirty="0">
                          <a:solidFill>
                            <a:schemeClr val="tx1"/>
                          </a:solidFill>
                          <a:effectLst/>
                          <a:latin typeface="Liberation Mono"/>
                        </a:rPr>
                        <a:t>() is a synonym for </a:t>
                      </a:r>
                      <a:r>
                        <a:rPr lang="en-US" sz="1800" kern="1200" dirty="0">
                          <a:solidFill>
                            <a:schemeClr val="accent6">
                              <a:lumMod val="50000"/>
                            </a:schemeClr>
                          </a:solidFill>
                          <a:latin typeface="Liberation Mono"/>
                          <a:ea typeface="+mn-ea"/>
                          <a:cs typeface="Arial" panose="020B0604020202020204" pitchFamily="34" charset="0"/>
                        </a:rPr>
                        <a:t>UPPER</a:t>
                      </a:r>
                      <a:r>
                        <a:rPr kumimoji="0" lang="en-US" sz="1800" kern="1200" dirty="0">
                          <a:solidFill>
                            <a:schemeClr val="tx1"/>
                          </a:solidFill>
                          <a:effectLst/>
                          <a:latin typeface="Liberation Mono"/>
                        </a:rPr>
                        <a:t>().</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LENGTH(str)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length of the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LPAD(str, len, padstr)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string str, left-padded with the string padstr to a length of len characters.</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A894EACC-8F80-4ACD-810A-EAE77C50D9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A8208F16-61A3-48B4-AF75-4FB0F345270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9" name="TextBox 8">
            <a:extLst>
              <a:ext uri="{FF2B5EF4-FFF2-40B4-BE49-F238E27FC236}">
                <a16:creationId xmlns:a16="http://schemas.microsoft.com/office/drawing/2014/main" id="{5C84B690-0B0E-48CC-A743-24A541E11BBC}"/>
              </a:ext>
            </a:extLst>
          </p:cNvPr>
          <p:cNvSpPr txBox="1"/>
          <p:nvPr/>
        </p:nvSpPr>
        <p:spPr>
          <a:xfrm>
            <a:off x="118542" y="5536433"/>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6">
                    <a:lumMod val="50000"/>
                  </a:schemeClr>
                </a:solidFill>
                <a:latin typeface="Liberation Mono"/>
                <a:cs typeface="Arial" panose="020B0604020202020204" pitchFamily="34" charset="0"/>
              </a:rPr>
              <a:t>LENGTH</a:t>
            </a:r>
            <a:r>
              <a:rPr lang="en-IN" dirty="0">
                <a:latin typeface="Liberation Mono"/>
              </a:rPr>
              <a:t>(</a:t>
            </a:r>
            <a:r>
              <a:rPr lang="en-IN" dirty="0">
                <a:solidFill>
                  <a:srgbClr val="669900"/>
                </a:solidFill>
                <a:latin typeface="Liberation Mono"/>
              </a:rPr>
              <a:t>'saleel</a:t>
            </a:r>
            <a:r>
              <a:rPr lang="en-IN" dirty="0">
                <a:latin typeface="Liberation Mono"/>
              </a:rPr>
              <a:t>') - </a:t>
            </a:r>
            <a:r>
              <a:rPr lang="en-IN" dirty="0">
                <a:solidFill>
                  <a:schemeClr val="accent6">
                    <a:lumMod val="50000"/>
                  </a:schemeClr>
                </a:solidFill>
                <a:latin typeface="Liberation Mono"/>
                <a:cs typeface="Arial" panose="020B0604020202020204" pitchFamily="34" charset="0"/>
              </a:rPr>
              <a:t>LENGTH</a:t>
            </a:r>
            <a:r>
              <a:rPr lang="en-IN" dirty="0">
                <a:latin typeface="Liberation Mono"/>
              </a:rPr>
              <a:t>(</a:t>
            </a:r>
            <a:r>
              <a:rPr lang="en-IN" dirty="0">
                <a:solidFill>
                  <a:schemeClr val="accent6">
                    <a:lumMod val="50000"/>
                  </a:schemeClr>
                </a:solidFill>
                <a:latin typeface="Liberation Mono"/>
                <a:cs typeface="Arial" panose="020B0604020202020204" pitchFamily="34" charset="0"/>
              </a:rPr>
              <a:t>REPLACE</a:t>
            </a:r>
            <a:r>
              <a:rPr lang="en-IN" dirty="0">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'e</a:t>
            </a:r>
            <a:r>
              <a:rPr lang="en-IN" dirty="0">
                <a:latin typeface="Liberation Mono"/>
              </a:rPr>
              <a:t>', ''));</a:t>
            </a:r>
          </a:p>
        </p:txBody>
      </p:sp>
    </p:spTree>
    <p:extLst>
      <p:ext uri="{BB962C8B-B14F-4D97-AF65-F5344CB8AC3E}">
        <p14:creationId xmlns:p14="http://schemas.microsoft.com/office/powerpoint/2010/main" val="1794395240"/>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4221708540"/>
              </p:ext>
            </p:extLst>
          </p:nvPr>
        </p:nvGraphicFramePr>
        <p:xfrm>
          <a:off x="133200" y="787406"/>
          <a:ext cx="11880000" cy="4406475"/>
        </p:xfrm>
        <a:graphic>
          <a:graphicData uri="http://schemas.openxmlformats.org/drawingml/2006/table">
            <a:tbl>
              <a:tblPr firstRow="1" bandRow="1">
                <a:tableStyleId>{17292A2E-F333-43FB-9621-5CBBE7FDCDCB}</a:tableStyleId>
              </a:tblPr>
              <a:tblGrid>
                <a:gridCol w="3585742">
                  <a:extLst>
                    <a:ext uri="{9D8B030D-6E8A-4147-A177-3AD203B41FA5}">
                      <a16:colId xmlns:a16="http://schemas.microsoft.com/office/drawing/2014/main" val="20000"/>
                    </a:ext>
                  </a:extLst>
                </a:gridCol>
                <a:gridCol w="8294258">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RPAD(str, len, padstr)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string str, right-padded with the string padstr to a length of len characters.</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LEFT(str, len)</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leftmost len characters from the string str, or NULL if any argument is NULL.</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RIGHT(str, len)</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rightmost len characters from the string str, or NULL if any argument is NULL.</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LTRIM(str)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string str with leading space characters removed.</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RTRIM(str)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string str with trailing space characters removed.</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TRIM([{BOTH | LEADING | TRAILING} [remstr] FROM] 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TRIM</a:t>
                      </a:r>
                      <a:r>
                        <a:rPr kumimoji="0" lang="en-IN" sz="1800" b="0" kern="1200" dirty="0">
                          <a:solidFill>
                            <a:schemeClr val="tx1"/>
                          </a:solidFill>
                          <a:effectLst/>
                          <a:latin typeface="Liberation Mono"/>
                        </a:rPr>
                        <a:t>(LEADING 'x' FROM '</a:t>
                      </a:r>
                      <a:r>
                        <a:rPr kumimoji="0" lang="en-IN" sz="1800" b="0" kern="1200" dirty="0" err="1">
                          <a:solidFill>
                            <a:schemeClr val="tx1"/>
                          </a:solidFill>
                          <a:effectLst/>
                          <a:latin typeface="Liberation Mono"/>
                        </a:rPr>
                        <a:t>xxxABCxxx</a:t>
                      </a:r>
                      <a:r>
                        <a:rPr kumimoji="0" lang="en-IN" sz="1800" b="0" kern="1200" dirty="0">
                          <a:solidFill>
                            <a:schemeClr val="tx1"/>
                          </a:solidFill>
                          <a:effectLst/>
                          <a:latin typeface="Liberation Mono"/>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rPr>
                        <a:t>        -&gt; '</a:t>
                      </a:r>
                      <a:r>
                        <a:rPr kumimoji="0" lang="en-IN" sz="1800" b="0" kern="1200" dirty="0" err="1">
                          <a:solidFill>
                            <a:schemeClr val="tx1"/>
                          </a:solidFill>
                          <a:effectLst/>
                          <a:latin typeface="Liberation Mono"/>
                        </a:rPr>
                        <a:t>ABCxxx</a:t>
                      </a:r>
                      <a:r>
                        <a:rPr kumimoji="0" lang="en-IN" sz="1800" b="0" kern="1200" dirty="0">
                          <a:solidFill>
                            <a:schemeClr val="tx1"/>
                          </a:solidFill>
                          <a:effectLst/>
                          <a:latin typeface="Liberation Mono"/>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TRIM</a:t>
                      </a:r>
                      <a:r>
                        <a:rPr kumimoji="0" lang="en-IN" sz="1800" b="0" kern="1200" dirty="0">
                          <a:solidFill>
                            <a:schemeClr val="tx1"/>
                          </a:solidFill>
                          <a:effectLst/>
                          <a:latin typeface="Liberation Mono"/>
                        </a:rPr>
                        <a:t>(BOTH 'x' FROM '</a:t>
                      </a:r>
                      <a:r>
                        <a:rPr kumimoji="0" lang="en-IN" sz="1800" b="0" kern="1200" dirty="0" err="1">
                          <a:solidFill>
                            <a:schemeClr val="tx1"/>
                          </a:solidFill>
                          <a:effectLst/>
                          <a:latin typeface="Liberation Mono"/>
                        </a:rPr>
                        <a:t>xxxABCxxx</a:t>
                      </a:r>
                      <a:r>
                        <a:rPr kumimoji="0" lang="en-IN" sz="1800" b="0" kern="1200" dirty="0">
                          <a:solidFill>
                            <a:schemeClr val="tx1"/>
                          </a:solidFill>
                          <a:effectLst/>
                          <a:latin typeface="Liberation Mono"/>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rPr>
                        <a:t>        -&gt; 'ABC'</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TRIM</a:t>
                      </a:r>
                      <a:r>
                        <a:rPr kumimoji="0" lang="en-IN" sz="1800" b="0" kern="1200" dirty="0">
                          <a:solidFill>
                            <a:schemeClr val="tx1"/>
                          </a:solidFill>
                          <a:effectLst/>
                          <a:latin typeface="Liberation Mono"/>
                        </a:rPr>
                        <a:t>(TRAILING 'xyz' FROM '</a:t>
                      </a:r>
                      <a:r>
                        <a:rPr kumimoji="0" lang="en-IN" sz="1800" b="0" kern="1200" dirty="0" err="1">
                          <a:solidFill>
                            <a:schemeClr val="tx1"/>
                          </a:solidFill>
                          <a:effectLst/>
                          <a:latin typeface="Liberation Mono"/>
                        </a:rPr>
                        <a:t>ABCxxyz</a:t>
                      </a:r>
                      <a:r>
                        <a:rPr kumimoji="0" lang="en-IN" sz="1800" b="0" kern="1200" dirty="0">
                          <a:solidFill>
                            <a:schemeClr val="tx1"/>
                          </a:solidFill>
                          <a:effectLst/>
                          <a:latin typeface="Liberation Mono"/>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rPr>
                        <a:t>        -&gt; '</a:t>
                      </a:r>
                      <a:r>
                        <a:rPr kumimoji="0" lang="en-IN" sz="1800" b="0" kern="1200" dirty="0" err="1">
                          <a:solidFill>
                            <a:schemeClr val="tx1"/>
                          </a:solidFill>
                          <a:effectLst/>
                          <a:latin typeface="Liberation Mono"/>
                        </a:rPr>
                        <a:t>ABCx</a:t>
                      </a:r>
                      <a:r>
                        <a:rPr kumimoji="0" lang="en-IN" sz="1800" b="0" kern="1200" dirty="0">
                          <a:solidFill>
                            <a:schemeClr val="tx1"/>
                          </a:solidFill>
                          <a:effectLst/>
                          <a:latin typeface="Liberation Mono"/>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6"/>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sp>
        <p:nvSpPr>
          <p:cNvPr id="2" name="Rectangle 1"/>
          <p:cNvSpPr/>
          <p:nvPr/>
        </p:nvSpPr>
        <p:spPr>
          <a:xfrm>
            <a:off x="118542" y="5485819"/>
            <a:ext cx="11894658" cy="584775"/>
          </a:xfrm>
          <a:prstGeom prst="rect">
            <a:avLst/>
          </a:prstGeom>
          <a:solidFill>
            <a:schemeClr val="bg1"/>
          </a:solidFill>
        </p:spPr>
        <p:txBody>
          <a:bodyPr wrap="square">
            <a:spAutoFit/>
          </a:bodyPr>
          <a:lstStyle/>
          <a:p>
            <a:r>
              <a:rPr lang="en-IN" sz="1600" b="1" dirty="0">
                <a:latin typeface="Arial" panose="020B0604020202020204" pitchFamily="34" charset="0"/>
                <a:cs typeface="Arial" panose="020B0604020202020204" pitchFamily="34" charset="0"/>
              </a:rPr>
              <a:t>If none of the specifiers BOTH, LEADING, or TRAILING is given, BOTH is assumed. remstr is optional and, if not specified, spaces are removed.</a:t>
            </a:r>
          </a:p>
        </p:txBody>
      </p:sp>
      <p:pic>
        <p:nvPicPr>
          <p:cNvPr id="6" name="Picture 5">
            <a:extLst>
              <a:ext uri="{FF2B5EF4-FFF2-40B4-BE49-F238E27FC236}">
                <a16:creationId xmlns:a16="http://schemas.microsoft.com/office/drawing/2014/main" id="{5F160D9D-B9A3-44C7-9962-75948FE4C27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A6B9CE4-453A-4AA5-B033-AC271F5DFC7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35328690"/>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606973100"/>
              </p:ext>
            </p:extLst>
          </p:nvPr>
        </p:nvGraphicFramePr>
        <p:xfrm>
          <a:off x="133200" y="787406"/>
          <a:ext cx="11880000" cy="5610012"/>
        </p:xfrm>
        <a:graphic>
          <a:graphicData uri="http://schemas.openxmlformats.org/drawingml/2006/table">
            <a:tbl>
              <a:tblPr firstRow="1" bandRow="1">
                <a:tableStyleId>{17292A2E-F333-43FB-9621-5CBBE7FDCDCB}</a:tableStyleId>
              </a:tblPr>
              <a:tblGrid>
                <a:gridCol w="3009678">
                  <a:extLst>
                    <a:ext uri="{9D8B030D-6E8A-4147-A177-3AD203B41FA5}">
                      <a16:colId xmlns:a16="http://schemas.microsoft.com/office/drawing/2014/main" val="20000"/>
                    </a:ext>
                  </a:extLst>
                </a:gridCol>
                <a:gridCol w="8870322">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FORMAT(X,D)</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rPr>
                        <a:t>Formats the number X to a format like '#,###,###.##', rounded to D decimal places, and returns the result as a string. If D is 0, the result has no decimal point or fractional part.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FORMAT</a:t>
                      </a:r>
                      <a:r>
                        <a:rPr kumimoji="0" lang="en-IN" sz="1800" b="0" kern="1200" dirty="0">
                          <a:solidFill>
                            <a:schemeClr val="tx1"/>
                          </a:solidFill>
                          <a:effectLst/>
                          <a:latin typeface="Liberation Mono"/>
                        </a:rPr>
                        <a:t>(1234.456,2);</a:t>
                      </a:r>
                      <a:endParaRPr kumimoji="0" lang="en-IN" sz="1800" b="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INSTR(str, substr)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REPLACE(str, from_str, to_str)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REPLACE</a:t>
                      </a:r>
                      <a:r>
                        <a:rPr kumimoji="0" lang="en-IN" sz="1800" b="0" kern="1200" dirty="0">
                          <a:solidFill>
                            <a:schemeClr val="tx1"/>
                          </a:solidFill>
                          <a:effectLst/>
                          <a:latin typeface="Liberation Mono"/>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'x'</a:t>
                      </a:r>
                      <a:r>
                        <a:rPr kumimoji="0" lang="en-IN" sz="1800" b="0" kern="1200" dirty="0">
                          <a:solidFill>
                            <a:schemeClr val="tx1"/>
                          </a:solidFill>
                          <a:effectLst/>
                          <a:latin typeface="Liberation Mono"/>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REVERSE(str)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SUBSTR(str, pos, len)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rPr>
                        <a:t>SUBSTR() </a:t>
                      </a:r>
                      <a:r>
                        <a:rPr kumimoji="0" lang="en-US" sz="1800" b="1" kern="1200" dirty="0">
                          <a:solidFill>
                            <a:schemeClr val="tx1"/>
                          </a:solidFill>
                          <a:effectLst/>
                          <a:latin typeface="Liberation Mono"/>
                        </a:rPr>
                        <a:t>is a synonym for SUBSTRING().</a:t>
                      </a:r>
                      <a:endParaRPr kumimoji="0" lang="en-IN" sz="1800" b="1" kern="1200" dirty="0">
                        <a:solidFill>
                          <a:schemeClr val="tx1"/>
                        </a:solidFill>
                        <a:effectLst/>
                        <a:latin typeface="Liberation Mono"/>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rgbClr val="0077AA"/>
                          </a:solidFill>
                          <a:latin typeface="Liberation Mono"/>
                          <a:cs typeface="+mn-cs"/>
                        </a:rPr>
                        <a:t>SELECT</a:t>
                      </a:r>
                      <a:r>
                        <a:rPr kumimoji="0" lang="en-US" sz="1800" b="0" kern="1200" dirty="0">
                          <a:solidFill>
                            <a:schemeClr val="tx1"/>
                          </a:solidFill>
                          <a:effectLst/>
                          <a:latin typeface="Liberation Mono"/>
                        </a:rPr>
                        <a:t> </a:t>
                      </a:r>
                      <a:r>
                        <a:rPr lang="en-US" sz="1800" kern="1200" dirty="0">
                          <a:solidFill>
                            <a:schemeClr val="accent6">
                              <a:lumMod val="50000"/>
                            </a:schemeClr>
                          </a:solidFill>
                          <a:latin typeface="Liberation Mono"/>
                          <a:ea typeface="+mn-ea"/>
                          <a:cs typeface="Arial" panose="020B0604020202020204" pitchFamily="34" charset="0"/>
                        </a:rPr>
                        <a:t>SUBSTR</a:t>
                      </a:r>
                      <a:r>
                        <a:rPr kumimoji="0" lang="en-US" sz="1800" b="0" kern="1200" dirty="0">
                          <a:solidFill>
                            <a:schemeClr val="tx1"/>
                          </a:solidFill>
                          <a:effectLst/>
                          <a:latin typeface="Liberation Mono"/>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rPr>
                        <a:t>, 6);</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rgbClr val="0077AA"/>
                          </a:solidFill>
                          <a:latin typeface="Liberation Mono"/>
                          <a:cs typeface="+mn-cs"/>
                        </a:rPr>
                        <a:t>SELECT</a:t>
                      </a:r>
                      <a:r>
                        <a:rPr kumimoji="0" lang="en-US" sz="1800" b="0" kern="1200" dirty="0">
                          <a:solidFill>
                            <a:schemeClr val="tx1"/>
                          </a:solidFill>
                          <a:effectLst/>
                          <a:latin typeface="Liberation Mono"/>
                        </a:rPr>
                        <a:t> </a:t>
                      </a:r>
                      <a:r>
                        <a:rPr lang="en-US" sz="1800" kern="1200" dirty="0">
                          <a:solidFill>
                            <a:schemeClr val="accent6">
                              <a:lumMod val="50000"/>
                            </a:schemeClr>
                          </a:solidFill>
                          <a:latin typeface="Liberation Mono"/>
                          <a:ea typeface="+mn-ea"/>
                          <a:cs typeface="Arial" panose="020B0604020202020204" pitchFamily="34" charset="0"/>
                        </a:rPr>
                        <a:t>SUBSTR</a:t>
                      </a:r>
                      <a:r>
                        <a:rPr kumimoji="0" lang="en-US" sz="1800" b="0" kern="1200" dirty="0">
                          <a:solidFill>
                            <a:schemeClr val="tx1"/>
                          </a:solidFill>
                          <a:effectLst/>
                          <a:latin typeface="Liberation Mono"/>
                        </a:rPr>
                        <a:t>('This is the test by IWAY', -4, 4);</a:t>
                      </a:r>
                      <a:endParaRPr kumimoji="0" lang="en-IN" sz="1800" b="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MID(str, pos, len)</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MID(str, pos, len) </a:t>
                      </a:r>
                      <a:r>
                        <a:rPr kumimoji="0" lang="en-IN" sz="1800" b="1" kern="1200" dirty="0">
                          <a:solidFill>
                            <a:schemeClr val="tx1"/>
                          </a:solidFill>
                          <a:effectLst/>
                          <a:latin typeface="Liberation Mono"/>
                        </a:rPr>
                        <a:t>is a synonym for</a:t>
                      </a:r>
                      <a:r>
                        <a:rPr kumimoji="0" lang="en-IN" sz="1800" kern="1200" dirty="0">
                          <a:solidFill>
                            <a:schemeClr val="tx1"/>
                          </a:solidFill>
                          <a:effectLst/>
                          <a:latin typeface="Liberation Mono"/>
                        </a:rPr>
                        <a:t> </a:t>
                      </a:r>
                      <a:r>
                        <a:rPr lang="en-IN" sz="1800" b="1" kern="1200" dirty="0">
                          <a:solidFill>
                            <a:schemeClr val="accent6">
                              <a:lumMod val="50000"/>
                            </a:schemeClr>
                          </a:solidFill>
                          <a:latin typeface="Liberation Mono"/>
                          <a:ea typeface="+mn-ea"/>
                          <a:cs typeface="Arial" panose="020B0604020202020204" pitchFamily="34" charset="0"/>
                        </a:rPr>
                        <a:t>SUBSTRING</a:t>
                      </a:r>
                      <a:r>
                        <a:rPr kumimoji="0" lang="en-IN" sz="1800" b="1" kern="1200" dirty="0">
                          <a:solidFill>
                            <a:schemeClr val="tx1"/>
                          </a:solidFill>
                          <a:effectLst/>
                          <a:latin typeface="Liberation Mono"/>
                        </a:rPr>
                        <a:t>(str, pos, len).</a:t>
                      </a:r>
                      <a:endParaRPr kumimoji="0" lang="en-IN" sz="1800" b="1"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ea typeface="+mn-ea"/>
                          <a:cs typeface="+mn-cs"/>
                        </a:rPr>
                        <a:t>REPEAT(str, count)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593217188"/>
                  </a:ext>
                </a:extLst>
              </a:tr>
            </a:tbl>
          </a:graphicData>
        </a:graphic>
      </p:graphicFrame>
      <p:pic>
        <p:nvPicPr>
          <p:cNvPr id="4" name="Picture 3">
            <a:extLst>
              <a:ext uri="{FF2B5EF4-FFF2-40B4-BE49-F238E27FC236}">
                <a16:creationId xmlns:a16="http://schemas.microsoft.com/office/drawing/2014/main" id="{F7E8CB72-1A41-4313-BF68-06DC99AAF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6800871-EF52-4EC9-9C15-CBCB5ECF151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4851337"/>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pic>
        <p:nvPicPr>
          <p:cNvPr id="3" name="Picture 2">
            <a:extLst>
              <a:ext uri="{FF2B5EF4-FFF2-40B4-BE49-F238E27FC236}">
                <a16:creationId xmlns:a16="http://schemas.microsoft.com/office/drawing/2014/main" id="{0417F367-B1D0-4651-850D-1CB64C1B12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9160E02A-9116-453F-B6A2-02B7E3B9EE9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69017813"/>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Mathematical </a:t>
            </a:r>
            <a:r>
              <a:rPr lang="en-US" sz="3200" b="1" i="1" dirty="0">
                <a:latin typeface="Arial" pitchFamily="34" charset="0"/>
                <a:cs typeface="Arial" pitchFamily="34" charset="0"/>
              </a:rPr>
              <a:t>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490321789"/>
              </p:ext>
            </p:extLst>
          </p:nvPr>
        </p:nvGraphicFramePr>
        <p:xfrm>
          <a:off x="133200" y="787404"/>
          <a:ext cx="11880000" cy="3477258"/>
        </p:xfrm>
        <a:graphic>
          <a:graphicData uri="http://schemas.openxmlformats.org/drawingml/2006/table">
            <a:tbl>
              <a:tblPr firstRow="1" bandRow="1">
                <a:tableStyleId>{17292A2E-F333-43FB-9621-5CBBE7FDCDCB}</a:tableStyleId>
              </a:tblPr>
              <a:tblGrid>
                <a:gridCol w="2976465">
                  <a:extLst>
                    <a:ext uri="{9D8B030D-6E8A-4147-A177-3AD203B41FA5}">
                      <a16:colId xmlns:a16="http://schemas.microsoft.com/office/drawing/2014/main" val="20000"/>
                    </a:ext>
                  </a:extLst>
                </a:gridCol>
                <a:gridCol w="8903535">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ABS(X)</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absolute value of X.</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CEIL(X)</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CEIL() is a synonym for CEILING().</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CEILING(X)</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CEIL value.</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FLOOR(X)</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a:t>
                      </a:r>
                      <a:r>
                        <a:rPr kumimoji="0" lang="en-IN" sz="1800" kern="1200">
                          <a:solidFill>
                            <a:schemeClr val="tx1"/>
                          </a:solidFill>
                          <a:effectLst/>
                          <a:latin typeface="Liberation Mono"/>
                        </a:rPr>
                        <a:t>FLOOR value.</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1"/>
                          </a:solidFill>
                          <a:latin typeface="Liberation Mono"/>
                        </a:rPr>
                        <a:t>MOD(N,M),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1"/>
                          </a:solidFill>
                          <a:latin typeface="Liberation Mono"/>
                        </a:rPr>
                        <a:t>N %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1"/>
                          </a:solidFill>
                          <a:latin typeface="Liberation Mono"/>
                        </a:rPr>
                        <a:t>N MOD M</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remainder of N divided by M. MOD(N,0) returns NULL.</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POWER(X,Y)</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This is a synonym for POW().</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6"/>
                  </a:ext>
                </a:extLst>
              </a:tr>
            </a:tbl>
          </a:graphicData>
        </a:graphic>
      </p:graphicFrame>
      <p:pic>
        <p:nvPicPr>
          <p:cNvPr id="4" name="Picture 3">
            <a:extLst>
              <a:ext uri="{FF2B5EF4-FFF2-40B4-BE49-F238E27FC236}">
                <a16:creationId xmlns:a16="http://schemas.microsoft.com/office/drawing/2014/main" id="{38DEF213-0FDD-4FF0-B78C-E7D2FE231C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78D23DA5-A5AE-4E94-8111-E88C3C2B1F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TextBox 7">
            <a:extLst>
              <a:ext uri="{FF2B5EF4-FFF2-40B4-BE49-F238E27FC236}">
                <a16:creationId xmlns:a16="http://schemas.microsoft.com/office/drawing/2014/main" id="{B2057FD9-DACE-4F76-A67E-9622AABF4DAB}"/>
              </a:ext>
            </a:extLst>
          </p:cNvPr>
          <p:cNvSpPr txBox="1"/>
          <p:nvPr/>
        </p:nvSpPr>
        <p:spPr>
          <a:xfrm>
            <a:off x="189431" y="4271013"/>
            <a:ext cx="6096000"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6">
                    <a:lumMod val="50000"/>
                  </a:schemeClr>
                </a:solidFill>
                <a:latin typeface="Liberation Mono"/>
                <a:cs typeface="Arial" panose="020B0604020202020204" pitchFamily="34" charset="0"/>
              </a:rPr>
              <a:t>CEIL</a:t>
            </a:r>
            <a:r>
              <a:rPr lang="en-IN" dirty="0">
                <a:solidFill>
                  <a:schemeClr val="bg1">
                    <a:lumMod val="65000"/>
                  </a:schemeClr>
                </a:solidFill>
                <a:latin typeface="Liberation Mono"/>
                <a:cs typeface="Arial" panose="020B0604020202020204" pitchFamily="34" charset="0"/>
              </a:rPr>
              <a:t>(</a:t>
            </a:r>
            <a:r>
              <a:rPr lang="en-IN" dirty="0">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6">
                    <a:lumMod val="50000"/>
                  </a:schemeClr>
                </a:solidFill>
                <a:latin typeface="Liberation Mono"/>
                <a:cs typeface="Arial" panose="020B0604020202020204" pitchFamily="34" charset="0"/>
              </a:rPr>
              <a:t>CEIL</a:t>
            </a:r>
            <a:r>
              <a:rPr lang="en-IN" dirty="0">
                <a:solidFill>
                  <a:schemeClr val="bg1">
                    <a:lumMod val="65000"/>
                  </a:schemeClr>
                </a:solidFill>
                <a:latin typeface="Liberation Mono"/>
                <a:cs typeface="Arial" panose="020B0604020202020204" pitchFamily="34" charset="0"/>
              </a:rPr>
              <a:t>(</a:t>
            </a:r>
            <a:r>
              <a:rPr lang="en-IN" dirty="0">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6">
                    <a:lumMod val="50000"/>
                  </a:schemeClr>
                </a:solidFill>
                <a:latin typeface="Liberation Mono"/>
                <a:cs typeface="Arial" panose="020B0604020202020204" pitchFamily="34" charset="0"/>
              </a:rPr>
              <a:t>FLOOR</a:t>
            </a:r>
            <a:r>
              <a:rPr lang="en-IN" dirty="0">
                <a:solidFill>
                  <a:schemeClr val="bg1">
                    <a:lumMod val="65000"/>
                  </a:schemeClr>
                </a:solidFill>
                <a:latin typeface="Liberation Mono"/>
                <a:cs typeface="Arial" panose="020B0604020202020204" pitchFamily="34" charset="0"/>
              </a:rPr>
              <a:t>(</a:t>
            </a:r>
            <a:r>
              <a:rPr lang="en-IN" dirty="0">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6">
                    <a:lumMod val="50000"/>
                  </a:schemeClr>
                </a:solidFill>
                <a:latin typeface="Liberation Mono"/>
                <a:cs typeface="Arial" panose="020B0604020202020204" pitchFamily="34" charset="0"/>
              </a:rPr>
              <a:t>FLOOR</a:t>
            </a:r>
            <a:r>
              <a:rPr lang="en-IN" dirty="0">
                <a:solidFill>
                  <a:schemeClr val="bg1">
                    <a:lumMod val="65000"/>
                  </a:schemeClr>
                </a:solidFill>
                <a:latin typeface="Liberation Mono"/>
                <a:cs typeface="Arial" panose="020B0604020202020204" pitchFamily="34" charset="0"/>
              </a:rPr>
              <a:t>(</a:t>
            </a:r>
            <a:r>
              <a:rPr lang="en-IN" dirty="0">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chemeClr val="accent6">
                    <a:lumMod val="50000"/>
                  </a:schemeClr>
                </a:solidFill>
                <a:latin typeface="Liberation Mono"/>
                <a:cs typeface="Arial" panose="020B0604020202020204" pitchFamily="34" charset="0"/>
              </a:rPr>
              <a:t>ROUND</a:t>
            </a:r>
            <a:r>
              <a:rPr lang="en-US" dirty="0">
                <a:solidFill>
                  <a:schemeClr val="bg1">
                    <a:lumMod val="65000"/>
                  </a:schemeClr>
                </a:solidFill>
                <a:latin typeface="Liberation Mono"/>
                <a:cs typeface="Arial" panose="020B0604020202020204" pitchFamily="34" charset="0"/>
              </a:rPr>
              <a:t>(</a:t>
            </a:r>
            <a:r>
              <a:rPr lang="en-US" dirty="0">
                <a:latin typeface="Liberation Mono"/>
              </a:rPr>
              <a:t>-1.23</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chemeClr val="accent6">
                    <a:lumMod val="50000"/>
                  </a:schemeClr>
                </a:solidFill>
                <a:latin typeface="Liberation Mono"/>
                <a:cs typeface="Arial" panose="020B0604020202020204" pitchFamily="34" charset="0"/>
              </a:rPr>
              <a:t>ROUND</a:t>
            </a:r>
            <a:r>
              <a:rPr lang="en-US" dirty="0">
                <a:latin typeface="Liberation Mono"/>
              </a:rPr>
              <a:t>(-1.58);</a:t>
            </a:r>
            <a:endParaRPr lang="en-IN" dirty="0">
              <a:latin typeface="Liberation Mono"/>
            </a:endParaRPr>
          </a:p>
        </p:txBody>
      </p:sp>
      <p:sp>
        <p:nvSpPr>
          <p:cNvPr id="9" name="TextBox 8">
            <a:extLst>
              <a:ext uri="{FF2B5EF4-FFF2-40B4-BE49-F238E27FC236}">
                <a16:creationId xmlns:a16="http://schemas.microsoft.com/office/drawing/2014/main" id="{4C7EC731-DAEB-45E9-BCE4-07C5AF6C16A6}"/>
              </a:ext>
            </a:extLst>
          </p:cNvPr>
          <p:cNvSpPr txBox="1"/>
          <p:nvPr/>
        </p:nvSpPr>
        <p:spPr>
          <a:xfrm>
            <a:off x="5303118" y="4494341"/>
            <a:ext cx="3024336" cy="369332"/>
          </a:xfrm>
          <a:prstGeom prst="rect">
            <a:avLst/>
          </a:prstGeom>
          <a:noFill/>
        </p:spPr>
        <p:txBody>
          <a:bodyPr wrap="square">
            <a:spAutoFit/>
          </a:bodyPr>
          <a:lstStyle/>
          <a:p>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6">
                    <a:lumMod val="50000"/>
                  </a:schemeClr>
                </a:solidFill>
                <a:latin typeface="Liberation Mono"/>
                <a:cs typeface="Arial" panose="020B0604020202020204" pitchFamily="34" charset="0"/>
              </a:rPr>
              <a:t>GREATEST</a:t>
            </a:r>
            <a:r>
              <a:rPr lang="en-IN" dirty="0">
                <a:solidFill>
                  <a:schemeClr val="bg1">
                    <a:lumMod val="65000"/>
                  </a:schemeClr>
                </a:solidFill>
                <a:latin typeface="Liberation Mono"/>
                <a:cs typeface="Arial" panose="020B0604020202020204" pitchFamily="34" charset="0"/>
              </a:rPr>
              <a:t>(</a:t>
            </a:r>
            <a:r>
              <a:rPr lang="en-IN" dirty="0">
                <a:latin typeface="Liberation Mono"/>
              </a:rPr>
              <a:t>-1, -1.01</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74168642"/>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Mathematical </a:t>
            </a:r>
            <a:r>
              <a:rPr lang="en-US" sz="3200" b="1" i="1" dirty="0">
                <a:latin typeface="Arial" pitchFamily="34" charset="0"/>
                <a:cs typeface="Arial" pitchFamily="34" charset="0"/>
              </a:rPr>
              <a:t>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4186142605"/>
              </p:ext>
            </p:extLst>
          </p:nvPr>
        </p:nvGraphicFramePr>
        <p:xfrm>
          <a:off x="133200" y="787404"/>
          <a:ext cx="11880000" cy="2530686"/>
        </p:xfrm>
        <a:graphic>
          <a:graphicData uri="http://schemas.openxmlformats.org/drawingml/2006/table">
            <a:tbl>
              <a:tblPr firstRow="1" bandRow="1">
                <a:tableStyleId>{17292A2E-F333-43FB-9621-5CBBE7FDCDCB}</a:tableStyleId>
              </a:tblPr>
              <a:tblGrid>
                <a:gridCol w="2976465">
                  <a:extLst>
                    <a:ext uri="{9D8B030D-6E8A-4147-A177-3AD203B41FA5}">
                      <a16:colId xmlns:a16="http://schemas.microsoft.com/office/drawing/2014/main" val="20000"/>
                    </a:ext>
                  </a:extLst>
                </a:gridCol>
                <a:gridCol w="8903535">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RAND([N])</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a random floating-point value v</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ROUND(X)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ROUND(X,D)</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Rounds the argument X to D decimal places. The rounding algorithm depends on the data type of X. D defaults to 0 if not specified. D can be negative to cause D digits left of the decimal point of the value X to become zero.</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TRUNCATE(X,D)</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number X, truncated to D decimal places. If D is 0, the result has no decimal point or fractional part. D can be negative to cause D digits left of the decimal point of the value X to become zero.</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bl>
          </a:graphicData>
        </a:graphic>
      </p:graphicFrame>
      <p:sp>
        <p:nvSpPr>
          <p:cNvPr id="4" name="Rectangle 3"/>
          <p:cNvSpPr/>
          <p:nvPr/>
        </p:nvSpPr>
        <p:spPr>
          <a:xfrm>
            <a:off x="139751" y="3442457"/>
            <a:ext cx="868566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0077AA"/>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0077AA"/>
                </a:solidFill>
                <a:latin typeface="Liberation Mono"/>
              </a:rPr>
              <a:t>RAND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100</a:t>
            </a:r>
            <a:r>
              <a:rPr lang="en-US" dirty="0">
                <a:solidFill>
                  <a:schemeClr val="bg1">
                    <a:lumMod val="65000"/>
                  </a:schemeClr>
                </a:solidFill>
                <a:latin typeface="Liberation Mono"/>
                <a:ea typeface="Times New Roman" panose="02020603050405020304" pitchFamily="18" charset="0"/>
              </a:rPr>
              <a:t>)</a:t>
            </a:r>
            <a:endParaRPr lang="en-US" dirty="0">
              <a:solidFill>
                <a:srgbClr val="DD4A68"/>
              </a:solidFill>
              <a:latin typeface="Liberation Mono"/>
              <a:ea typeface="Times New Roman" panose="02020603050405020304" pitchFamily="18" charset="0"/>
            </a:endParaRPr>
          </a:p>
        </p:txBody>
      </p:sp>
      <p:pic>
        <p:nvPicPr>
          <p:cNvPr id="7" name="Picture 6">
            <a:extLst>
              <a:ext uri="{FF2B5EF4-FFF2-40B4-BE49-F238E27FC236}">
                <a16:creationId xmlns:a16="http://schemas.microsoft.com/office/drawing/2014/main" id="{1DDD23ED-8516-40D8-B729-3E9F3A4882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8A2A72E7-69A4-482E-9C26-557A01DE677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C4F4D34A-4A37-47AE-A0A8-A1755EFE547C}"/>
              </a:ext>
            </a:extLst>
          </p:cNvPr>
          <p:cNvSpPr/>
          <p:nvPr/>
        </p:nvSpPr>
        <p:spPr>
          <a:xfrm>
            <a:off x="1676183" y="4305488"/>
            <a:ext cx="8685670"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chemeClr val="accent6">
                    <a:lumMod val="50000"/>
                  </a:schemeClr>
                </a:solidFill>
                <a:latin typeface="Liberation Mono"/>
                <a:cs typeface="Arial" panose="020B0604020202020204" pitchFamily="34" charset="0"/>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00B050"/>
                </a:solidFill>
                <a:latin typeface="Liberation Mono"/>
              </a:rPr>
              <a:t>kg</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accent6">
                    <a:lumMod val="50000"/>
                  </a:schemeClr>
                </a:solidFill>
                <a:latin typeface="Liberation Mono"/>
                <a:cs typeface="Arial" panose="020B0604020202020204" pitchFamily="34" charset="0"/>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00B05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pic>
        <p:nvPicPr>
          <p:cNvPr id="9" name="Picture 8">
            <a:extLst>
              <a:ext uri="{FF2B5EF4-FFF2-40B4-BE49-F238E27FC236}">
                <a16:creationId xmlns:a16="http://schemas.microsoft.com/office/drawing/2014/main" id="{D0E78ACD-B647-4ECC-A978-96DC94604F2C}"/>
              </a:ext>
            </a:extLst>
          </p:cNvPr>
          <p:cNvPicPr>
            <a:picLocks noChangeAspect="1"/>
          </p:cNvPicPr>
          <p:nvPr/>
        </p:nvPicPr>
        <p:blipFill>
          <a:blip r:embed="rId3"/>
          <a:stretch>
            <a:fillRect/>
          </a:stretch>
        </p:blipFill>
        <p:spPr>
          <a:xfrm>
            <a:off x="118542" y="4149080"/>
            <a:ext cx="1557640" cy="2591646"/>
          </a:xfrm>
          <a:prstGeom prst="rect">
            <a:avLst/>
          </a:prstGeom>
        </p:spPr>
      </p:pic>
    </p:spTree>
    <p:extLst>
      <p:ext uri="{BB962C8B-B14F-4D97-AF65-F5344CB8AC3E}">
        <p14:creationId xmlns:p14="http://schemas.microsoft.com/office/powerpoint/2010/main" val="226649573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Composite / Multi Valued Attributes</a:t>
            </a:r>
          </a:p>
        </p:txBody>
      </p:sp>
      <p:sp>
        <p:nvSpPr>
          <p:cNvPr id="4" name="Rectangle 3"/>
          <p:cNvSpPr/>
          <p:nvPr/>
        </p:nvSpPr>
        <p:spPr>
          <a:xfrm>
            <a:off x="479315" y="519161"/>
            <a:ext cx="3130385" cy="46160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13" y="4047375"/>
            <a:ext cx="3417927" cy="46160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13" y="1006253"/>
            <a:ext cx="9882537" cy="1212931"/>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Name</a:t>
            </a:r>
            <a:r>
              <a:rPr lang="en-IN" b="1" dirty="0">
                <a:latin typeface="Palatino Linotype" panose="02040502050505030304" pitchFamily="18" charset="0"/>
              </a:rPr>
              <a:t> attribute</a:t>
            </a:r>
            <a:r>
              <a:rPr lang="en-IN" dirty="0">
                <a:latin typeface="Palatino Linotype" panose="02040502050505030304" pitchFamily="18" charset="0"/>
              </a:rPr>
              <a:t>: firstName, middleName, and lastName</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PhoneNumber</a:t>
            </a:r>
            <a:r>
              <a:rPr lang="en-IN" b="1" dirty="0">
                <a:latin typeface="Palatino Linotype" panose="02040502050505030304" pitchFamily="18" charset="0"/>
              </a:rPr>
              <a:t> attribute</a:t>
            </a:r>
            <a:r>
              <a:rPr lang="en-IN" dirty="0">
                <a:latin typeface="Palatino Linotype" panose="02040502050505030304" pitchFamily="18" charset="0"/>
              </a:rPr>
              <a:t>: countryCode, cityCode, and phoneNumber</a:t>
            </a:r>
          </a:p>
        </p:txBody>
      </p:sp>
      <p:sp>
        <p:nvSpPr>
          <p:cNvPr id="7" name="Rectangle 6"/>
          <p:cNvSpPr/>
          <p:nvPr/>
        </p:nvSpPr>
        <p:spPr>
          <a:xfrm>
            <a:off x="479313" y="4509120"/>
            <a:ext cx="9882537" cy="2050231"/>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Hobbies</a:t>
            </a:r>
            <a:r>
              <a:rPr lang="en-IN" b="1" dirty="0">
                <a:latin typeface="Palatino Linotype" panose="02040502050505030304" pitchFamily="18" charset="0"/>
              </a:rPr>
              <a:t> attribute</a:t>
            </a:r>
            <a:r>
              <a:rPr lang="en-IN" dirty="0">
                <a:latin typeface="Palatino Linotype" panose="02040502050505030304" pitchFamily="18" charset="0"/>
              </a:rPr>
              <a:t>: reading, hiking, hockey, skiing, photography.</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SpokenLanguages</a:t>
            </a:r>
            <a:r>
              <a:rPr lang="en-IN" b="1" dirty="0">
                <a:latin typeface="Palatino Linotype" panose="02040502050505030304" pitchFamily="18" charset="0"/>
              </a:rPr>
              <a:t> attribute</a:t>
            </a:r>
            <a:r>
              <a:rPr lang="en-IN" dirty="0">
                <a:latin typeface="Palatino Linotype" panose="02040502050505030304" pitchFamily="18" charset="0"/>
              </a:rPr>
              <a:t>: Hindi, Marathi, Gujarati, English.</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Multiple degrees </a:t>
            </a:r>
            <a:r>
              <a:rPr lang="en-IN" b="1" dirty="0">
                <a:latin typeface="Palatino Linotype" panose="02040502050505030304" pitchFamily="18" charset="0"/>
              </a:rPr>
              <a:t>attribute: </a:t>
            </a:r>
            <a:r>
              <a:rPr lang="en-IN" dirty="0">
                <a:latin typeface="Palatino Linotype" panose="02040502050505030304" pitchFamily="18" charset="0"/>
              </a:rPr>
              <a:t>BSc, MSc, PhD.</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emailID:</a:t>
            </a:r>
            <a:r>
              <a:rPr lang="en-IN" dirty="0">
                <a:latin typeface="Palatino Linotype" panose="02040502050505030304" pitchFamily="18" charset="0"/>
              </a:rPr>
              <a:t>  saleel@gmail.com, salil@yahoomail.com.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11" y="2349078"/>
            <a:ext cx="7271861" cy="1511970"/>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pic>
        <p:nvPicPr>
          <p:cNvPr id="8" name="Picture 7">
            <a:extLst>
              <a:ext uri="{FF2B5EF4-FFF2-40B4-BE49-F238E27FC236}">
                <a16:creationId xmlns:a16="http://schemas.microsoft.com/office/drawing/2014/main" id="{20C66C57-0EFA-44A8-92D7-ED2AD735133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44624"/>
            <a:ext cx="1371859" cy="445150"/>
          </a:xfrm>
          <a:prstGeom prst="rect">
            <a:avLst/>
          </a:prstGeom>
        </p:spPr>
      </p:pic>
      <p:sp>
        <p:nvSpPr>
          <p:cNvPr id="12" name="Footer Placeholder 2">
            <a:extLst>
              <a:ext uri="{FF2B5EF4-FFF2-40B4-BE49-F238E27FC236}">
                <a16:creationId xmlns:a16="http://schemas.microsoft.com/office/drawing/2014/main" id="{B1AFAA76-7121-49B1-AAA1-E0E1609956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14631598"/>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7 &amp; 8</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4C3C16AF-2336-4348-9F70-355EC0B392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B74F938-DDA9-4BD6-80E8-623CEE88051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84050052"/>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Topics to be covered</a:t>
            </a:r>
            <a:endParaRPr lang="en-US" sz="66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8F932697-95B6-493F-ABF0-4019FEEEDFD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E00E7895-7467-451E-869D-68A136E0A5D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TextBox 7">
            <a:extLst>
              <a:ext uri="{FF2B5EF4-FFF2-40B4-BE49-F238E27FC236}">
                <a16:creationId xmlns:a16="http://schemas.microsoft.com/office/drawing/2014/main" id="{D12DF1AD-B7EE-4F23-BDAA-007ED7B23D7F}"/>
              </a:ext>
            </a:extLst>
          </p:cNvPr>
          <p:cNvSpPr txBox="1"/>
          <p:nvPr/>
        </p:nvSpPr>
        <p:spPr>
          <a:xfrm>
            <a:off x="1833537" y="3212976"/>
            <a:ext cx="6096000" cy="2815194"/>
          </a:xfrm>
          <a:prstGeom prst="rect">
            <a:avLst/>
          </a:prstGeom>
          <a:noFill/>
        </p:spPr>
        <p:txBody>
          <a:bodyPr wrap="square">
            <a:spAutoFit/>
          </a:bodyPr>
          <a:lstStyle/>
          <a:p>
            <a:pPr marL="285750" indent="-285750">
              <a:lnSpc>
                <a:spcPct val="150000"/>
              </a:lnSpc>
              <a:spcBef>
                <a:spcPct val="0"/>
              </a:spcBef>
              <a:buFont typeface="Arial" panose="020B0604020202020204" pitchFamily="34" charset="0"/>
              <a:buChar char="•"/>
              <a:defRPr/>
            </a:pPr>
            <a:r>
              <a:rPr lang="en-US" sz="2000" dirty="0">
                <a:solidFill>
                  <a:srgbClr val="006C86"/>
                </a:solidFill>
                <a:latin typeface="Palatino Linotype" panose="02040502050505030304" pitchFamily="18" charset="0"/>
                <a:cs typeface="Arial" pitchFamily="34" charset="0"/>
              </a:rPr>
              <a:t>Cartesian or Product Join – Cross Join</a:t>
            </a:r>
          </a:p>
          <a:p>
            <a:pPr marL="285750" indent="-285750">
              <a:lnSpc>
                <a:spcPct val="150000"/>
              </a:lnSpc>
              <a:spcBef>
                <a:spcPct val="0"/>
              </a:spcBef>
              <a:buFont typeface="Arial" panose="020B0604020202020204" pitchFamily="34" charset="0"/>
              <a:buChar char="•"/>
              <a:defRPr/>
            </a:pPr>
            <a:r>
              <a:rPr lang="en-US" sz="2000" dirty="0">
                <a:solidFill>
                  <a:srgbClr val="006C86"/>
                </a:solidFill>
                <a:latin typeface="Palatino Linotype" panose="02040502050505030304" pitchFamily="18" charset="0"/>
                <a:cs typeface="Arial" pitchFamily="34" charset="0"/>
              </a:rPr>
              <a:t>Equijoin – Inner Join</a:t>
            </a:r>
          </a:p>
          <a:p>
            <a:pPr marL="285750" indent="-285750">
              <a:lnSpc>
                <a:spcPct val="150000"/>
              </a:lnSpc>
              <a:spcBef>
                <a:spcPct val="0"/>
              </a:spcBef>
              <a:buFont typeface="Arial" panose="020B0604020202020204" pitchFamily="34" charset="0"/>
              <a:buChar char="•"/>
              <a:defRPr/>
            </a:pPr>
            <a:r>
              <a:rPr lang="en-US" sz="2000" dirty="0">
                <a:solidFill>
                  <a:srgbClr val="006C86"/>
                </a:solidFill>
                <a:latin typeface="Palatino Linotype" panose="02040502050505030304" pitchFamily="18" charset="0"/>
                <a:cs typeface="Arial" pitchFamily="34" charset="0"/>
              </a:rPr>
              <a:t>Natural Join</a:t>
            </a:r>
          </a:p>
          <a:p>
            <a:pPr marL="285750" indent="-285750">
              <a:lnSpc>
                <a:spcPct val="150000"/>
              </a:lnSpc>
              <a:spcBef>
                <a:spcPct val="0"/>
              </a:spcBef>
              <a:buFont typeface="Arial" panose="020B0604020202020204" pitchFamily="34" charset="0"/>
              <a:buChar char="•"/>
              <a:defRPr/>
            </a:pPr>
            <a:r>
              <a:rPr lang="en-US" sz="2000" dirty="0">
                <a:solidFill>
                  <a:srgbClr val="006C86"/>
                </a:solidFill>
                <a:latin typeface="Palatino Linotype" panose="02040502050505030304" pitchFamily="18" charset="0"/>
                <a:cs typeface="Arial" pitchFamily="34" charset="0"/>
              </a:rPr>
              <a:t>Simple Join</a:t>
            </a:r>
          </a:p>
          <a:p>
            <a:pPr marL="285750" indent="-285750">
              <a:lnSpc>
                <a:spcPct val="150000"/>
              </a:lnSpc>
              <a:spcBef>
                <a:spcPct val="0"/>
              </a:spcBef>
              <a:buFont typeface="Arial" panose="020B0604020202020204" pitchFamily="34" charset="0"/>
              <a:buChar char="•"/>
              <a:defRPr/>
            </a:pPr>
            <a:r>
              <a:rPr lang="en-US" sz="2000" dirty="0">
                <a:solidFill>
                  <a:srgbClr val="006C86"/>
                </a:solidFill>
                <a:latin typeface="Palatino Linotype" panose="02040502050505030304" pitchFamily="18" charset="0"/>
                <a:cs typeface="Arial" pitchFamily="34" charset="0"/>
              </a:rPr>
              <a:t>Outer Join – Right Outer Join, Left Outer Join</a:t>
            </a:r>
          </a:p>
          <a:p>
            <a:pPr marL="285750" indent="-285750">
              <a:lnSpc>
                <a:spcPct val="150000"/>
              </a:lnSpc>
              <a:spcBef>
                <a:spcPct val="0"/>
              </a:spcBef>
              <a:buFont typeface="Arial" panose="020B0604020202020204" pitchFamily="34" charset="0"/>
              <a:buChar char="•"/>
              <a:defRPr/>
            </a:pPr>
            <a:r>
              <a:rPr lang="en-US" sz="2000" dirty="0">
                <a:solidFill>
                  <a:srgbClr val="006C86"/>
                </a:solidFill>
                <a:latin typeface="Palatino Linotype" panose="02040502050505030304" pitchFamily="18" charset="0"/>
                <a:cs typeface="Arial" pitchFamily="34" charset="0"/>
              </a:rPr>
              <a:t>Self Join</a:t>
            </a:r>
          </a:p>
        </p:txBody>
      </p:sp>
    </p:spTree>
    <p:extLst>
      <p:ext uri="{BB962C8B-B14F-4D97-AF65-F5344CB8AC3E}">
        <p14:creationId xmlns:p14="http://schemas.microsoft.com/office/powerpoint/2010/main" val="272793658"/>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pic>
        <p:nvPicPr>
          <p:cNvPr id="3" name="Picture 2">
            <a:extLst>
              <a:ext uri="{FF2B5EF4-FFF2-40B4-BE49-F238E27FC236}">
                <a16:creationId xmlns:a16="http://schemas.microsoft.com/office/drawing/2014/main" id="{41A85463-8A73-4AAF-B006-A8206B2E4A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610B96E-6F6B-4597-8ADF-B68C8A17E82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53925860"/>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762000"/>
            <a:ext cx="8838049"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4AB5998D-5B9C-4132-ABAE-9EDA60E253C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0D527B9C-A7AD-406A-B3F6-7F0F59BF15D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40225496"/>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a:t>
            </a:r>
            <a:endParaRPr lang="en-IN" sz="3200" b="1" i="1" dirty="0">
              <a:latin typeface="Arial" pitchFamily="34" charset="0"/>
              <a:cs typeface="Arial" pitchFamily="34" charset="0"/>
            </a:endParaRPr>
          </a:p>
        </p:txBody>
      </p:sp>
      <p:sp>
        <p:nvSpPr>
          <p:cNvPr id="3" name="Rectangle 2"/>
          <p:cNvSpPr/>
          <p:nvPr/>
        </p:nvSpPr>
        <p:spPr>
          <a:xfrm>
            <a:off x="1523278" y="1679317"/>
            <a:ext cx="8838049" cy="3816429"/>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Cartesian or Product Join – Cross Join</a:t>
            </a:r>
          </a:p>
          <a:p>
            <a:pPr marL="285750" indent="-285750">
              <a:spcBef>
                <a:spcPct val="0"/>
              </a:spcBef>
              <a:buFont typeface="Arial" panose="020B0604020202020204" pitchFamily="34" charset="0"/>
              <a:buChar char="•"/>
              <a:defRPr/>
            </a:pPr>
            <a:endParaRPr lang="en-US" sz="2200" dirty="0">
              <a:solidFill>
                <a:schemeClr val="accent5">
                  <a:lumMod val="50000"/>
                </a:schemeClr>
              </a:solidFill>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Equijoin – Inner Join</a:t>
            </a:r>
          </a:p>
          <a:p>
            <a:pPr marL="285750" indent="-285750">
              <a:spcBef>
                <a:spcPct val="0"/>
              </a:spcBef>
              <a:buFont typeface="Arial" panose="020B0604020202020204" pitchFamily="34" charset="0"/>
              <a:buChar char="•"/>
              <a:defRPr/>
            </a:pPr>
            <a:endParaRPr lang="en-US" sz="2200" dirty="0">
              <a:solidFill>
                <a:schemeClr val="accent5">
                  <a:lumMod val="50000"/>
                </a:schemeClr>
              </a:solidFill>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Natural Join</a:t>
            </a:r>
          </a:p>
          <a:p>
            <a:pPr marL="285750" indent="-285750">
              <a:spcBef>
                <a:spcPct val="0"/>
              </a:spcBef>
              <a:buFont typeface="Arial" panose="020B0604020202020204" pitchFamily="34" charset="0"/>
              <a:buChar char="•"/>
              <a:defRPr/>
            </a:pPr>
            <a:endParaRPr lang="en-US" sz="2200" dirty="0">
              <a:solidFill>
                <a:schemeClr val="accent5">
                  <a:lumMod val="50000"/>
                </a:schemeClr>
              </a:solidFill>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Simple Join</a:t>
            </a:r>
          </a:p>
          <a:p>
            <a:pPr marL="285750" indent="-285750">
              <a:spcBef>
                <a:spcPct val="0"/>
              </a:spcBef>
              <a:buFont typeface="Arial" panose="020B0604020202020204" pitchFamily="34" charset="0"/>
              <a:buChar char="•"/>
              <a:defRPr/>
            </a:pPr>
            <a:endParaRPr lang="en-US" sz="2200" dirty="0">
              <a:solidFill>
                <a:schemeClr val="accent5">
                  <a:lumMod val="50000"/>
                </a:schemeClr>
              </a:solidFill>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Outer Join – Right Outer Join, Left Outer Join</a:t>
            </a:r>
          </a:p>
          <a:p>
            <a:pPr marL="285750" indent="-285750">
              <a:spcBef>
                <a:spcPct val="0"/>
              </a:spcBef>
              <a:buFont typeface="Arial" panose="020B0604020202020204" pitchFamily="34" charset="0"/>
              <a:buChar char="•"/>
              <a:defRPr/>
            </a:pPr>
            <a:endParaRPr lang="en-US" sz="2200" dirty="0">
              <a:solidFill>
                <a:schemeClr val="accent5">
                  <a:lumMod val="50000"/>
                </a:schemeClr>
              </a:solidFill>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Self Join</a:t>
            </a:r>
          </a:p>
        </p:txBody>
      </p:sp>
      <p:pic>
        <p:nvPicPr>
          <p:cNvPr id="5" name="Picture 4">
            <a:extLst>
              <a:ext uri="{FF2B5EF4-FFF2-40B4-BE49-F238E27FC236}">
                <a16:creationId xmlns:a16="http://schemas.microsoft.com/office/drawing/2014/main" id="{80A95AA2-4844-43C8-9208-2E7A2BF1C7B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912DAC07-E5EA-4941-ADD4-DE2E8BBF14DE}"/>
              </a:ext>
            </a:extLst>
          </p:cNvPr>
          <p:cNvSpPr/>
          <p:nvPr/>
        </p:nvSpPr>
        <p:spPr>
          <a:xfrm>
            <a:off x="1676400" y="987130"/>
            <a:ext cx="3097875"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
        <p:nvSpPr>
          <p:cNvPr id="7" name="Footer Placeholder 2">
            <a:extLst>
              <a:ext uri="{FF2B5EF4-FFF2-40B4-BE49-F238E27FC236}">
                <a16:creationId xmlns:a16="http://schemas.microsoft.com/office/drawing/2014/main" id="{2196042C-8979-4101-B0F1-8A01C03AF0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79396880"/>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5" name="Rectangle 4"/>
          <p:cNvSpPr/>
          <p:nvPr/>
        </p:nvSpPr>
        <p:spPr>
          <a:xfrm>
            <a:off x="197346" y="610703"/>
            <a:ext cx="11586492" cy="646331"/>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Palatino Linotype" panose="02040502050505030304" pitchFamily="18" charset="0"/>
              <a:cs typeface="Arial" panose="020B0604020202020204" pitchFamily="34" charset="0"/>
            </a:endParaRPr>
          </a:p>
        </p:txBody>
      </p:sp>
      <p:pic>
        <p:nvPicPr>
          <p:cNvPr id="26" name="Picture 25"/>
          <p:cNvPicPr>
            <a:picLocks noChangeAspect="1"/>
          </p:cNvPicPr>
          <p:nvPr/>
        </p:nvPicPr>
        <p:blipFill>
          <a:blip r:embed="rId2" cstate="print"/>
          <a:stretch>
            <a:fillRect/>
          </a:stretch>
        </p:blipFill>
        <p:spPr>
          <a:xfrm>
            <a:off x="1534686" y="1340768"/>
            <a:ext cx="9131925" cy="1980000"/>
          </a:xfrm>
          <a:prstGeom prst="rect">
            <a:avLst/>
          </a:prstGeom>
        </p:spPr>
      </p:pic>
      <p:sp>
        <p:nvSpPr>
          <p:cNvPr id="6" name="Rectangle 5">
            <a:extLst>
              <a:ext uri="{FF2B5EF4-FFF2-40B4-BE49-F238E27FC236}">
                <a16:creationId xmlns:a16="http://schemas.microsoft.com/office/drawing/2014/main" id="{B45E4E28-7AE6-49D8-B03F-A7DCBD55E664}"/>
              </a:ext>
            </a:extLst>
          </p:cNvPr>
          <p:cNvSpPr/>
          <p:nvPr/>
        </p:nvSpPr>
        <p:spPr>
          <a:xfrm>
            <a:off x="197346" y="3284984"/>
            <a:ext cx="2187352" cy="3139321"/>
          </a:xfrm>
          <a:prstGeom prst="rect">
            <a:avLst/>
          </a:prstGeom>
        </p:spPr>
        <p:txBody>
          <a:bodyPr wrap="square">
            <a:spAutoFit/>
          </a:bodyPr>
          <a:lstStyle/>
          <a:p>
            <a:r>
              <a:rPr lang="en-US" sz="2200" dirty="0">
                <a:solidFill>
                  <a:srgbClr val="006C86"/>
                </a:solidFill>
                <a:latin typeface="Liberation Mono"/>
              </a:rPr>
              <a:t>SET A = { 1, 2 }</a:t>
            </a:r>
          </a:p>
          <a:p>
            <a:r>
              <a:rPr lang="en-US" sz="2200" dirty="0">
                <a:solidFill>
                  <a:srgbClr val="006C86"/>
                </a:solidFill>
                <a:latin typeface="Liberation Mono"/>
              </a:rPr>
              <a:t>SET B = { a, b, c }</a:t>
            </a:r>
          </a:p>
          <a:p>
            <a:r>
              <a:rPr lang="en-US" sz="2200" dirty="0">
                <a:solidFill>
                  <a:srgbClr val="006C86"/>
                </a:solidFill>
                <a:latin typeface="Liberation Mono"/>
              </a:rPr>
              <a:t>A x B </a:t>
            </a:r>
          </a:p>
          <a:p>
            <a:r>
              <a:rPr lang="en-US" sz="2200" dirty="0">
                <a:solidFill>
                  <a:srgbClr val="006C86"/>
                </a:solidFill>
                <a:latin typeface="Liberation Mono"/>
              </a:rPr>
              <a:t>R = { (1, a), </a:t>
            </a:r>
          </a:p>
          <a:p>
            <a:r>
              <a:rPr lang="en-US" sz="2200" dirty="0">
                <a:solidFill>
                  <a:srgbClr val="006C86"/>
                </a:solidFill>
                <a:latin typeface="Liberation Mono"/>
              </a:rPr>
              <a:t>         (2, a), </a:t>
            </a:r>
          </a:p>
          <a:p>
            <a:r>
              <a:rPr lang="en-US" sz="2200" dirty="0">
                <a:solidFill>
                  <a:srgbClr val="006C86"/>
                </a:solidFill>
                <a:latin typeface="Liberation Mono"/>
              </a:rPr>
              <a:t>         (1, b),</a:t>
            </a:r>
          </a:p>
          <a:p>
            <a:r>
              <a:rPr lang="en-US" sz="2200" dirty="0">
                <a:solidFill>
                  <a:srgbClr val="006C86"/>
                </a:solidFill>
                <a:latin typeface="Liberation Mono"/>
              </a:rPr>
              <a:t>         (2, b), </a:t>
            </a:r>
          </a:p>
          <a:p>
            <a:r>
              <a:rPr lang="en-US" sz="2200" dirty="0">
                <a:solidFill>
                  <a:srgbClr val="006C86"/>
                </a:solidFill>
                <a:latin typeface="Liberation Mono"/>
              </a:rPr>
              <a:t>         (1, c), </a:t>
            </a:r>
          </a:p>
          <a:p>
            <a:r>
              <a:rPr lang="en-US" sz="2200" dirty="0">
                <a:solidFill>
                  <a:srgbClr val="006C86"/>
                </a:solidFill>
                <a:latin typeface="Liberation Mono"/>
              </a:rPr>
              <a:t>         (2, c) }</a:t>
            </a:r>
          </a:p>
        </p:txBody>
      </p:sp>
      <p:sp>
        <p:nvSpPr>
          <p:cNvPr id="8" name="Rectangle 7">
            <a:extLst>
              <a:ext uri="{FF2B5EF4-FFF2-40B4-BE49-F238E27FC236}">
                <a16:creationId xmlns:a16="http://schemas.microsoft.com/office/drawing/2014/main" id="{1D268C8E-D889-467E-AEEF-A1A7CCA63708}"/>
              </a:ext>
            </a:extLst>
          </p:cNvPr>
          <p:cNvSpPr/>
          <p:nvPr/>
        </p:nvSpPr>
        <p:spPr>
          <a:xfrm>
            <a:off x="2547764" y="3284983"/>
            <a:ext cx="2160240" cy="3139321"/>
          </a:xfrm>
          <a:prstGeom prst="rect">
            <a:avLst/>
          </a:prstGeom>
        </p:spPr>
        <p:txBody>
          <a:bodyPr wrap="square">
            <a:spAutoFit/>
          </a:bodyPr>
          <a:lstStyle/>
          <a:p>
            <a:r>
              <a:rPr lang="en-US" sz="2200" dirty="0">
                <a:solidFill>
                  <a:srgbClr val="006C86"/>
                </a:solidFill>
                <a:latin typeface="Liberation Mono"/>
              </a:rPr>
              <a:t>SET A = { 1, 2, 3 } </a:t>
            </a:r>
          </a:p>
          <a:p>
            <a:r>
              <a:rPr lang="en-US" sz="2200" dirty="0">
                <a:solidFill>
                  <a:srgbClr val="006C86"/>
                </a:solidFill>
                <a:latin typeface="Liberation Mono"/>
              </a:rPr>
              <a:t>SET B = { a, b }</a:t>
            </a:r>
          </a:p>
          <a:p>
            <a:r>
              <a:rPr lang="en-US" sz="2200" dirty="0">
                <a:solidFill>
                  <a:srgbClr val="006C86"/>
                </a:solidFill>
                <a:latin typeface="Liberation Mono"/>
              </a:rPr>
              <a:t>A x B </a:t>
            </a:r>
          </a:p>
          <a:p>
            <a:r>
              <a:rPr lang="en-US" sz="2200" dirty="0">
                <a:solidFill>
                  <a:srgbClr val="006C86"/>
                </a:solidFill>
                <a:latin typeface="Liberation Mono"/>
              </a:rPr>
              <a:t>R = { (1, a), </a:t>
            </a:r>
          </a:p>
          <a:p>
            <a:r>
              <a:rPr lang="en-US" sz="2200" dirty="0">
                <a:solidFill>
                  <a:srgbClr val="006C86"/>
                </a:solidFill>
                <a:latin typeface="Liberation Mono"/>
              </a:rPr>
              <a:t>         (1, b), </a:t>
            </a:r>
          </a:p>
          <a:p>
            <a:r>
              <a:rPr lang="en-US" sz="2200" dirty="0">
                <a:solidFill>
                  <a:srgbClr val="006C86"/>
                </a:solidFill>
                <a:latin typeface="Liberation Mono"/>
              </a:rPr>
              <a:t>         (2, a),</a:t>
            </a:r>
          </a:p>
          <a:p>
            <a:r>
              <a:rPr lang="en-US" sz="2200" dirty="0">
                <a:solidFill>
                  <a:srgbClr val="006C86"/>
                </a:solidFill>
                <a:latin typeface="Liberation Mono"/>
              </a:rPr>
              <a:t>         (2, b), </a:t>
            </a:r>
          </a:p>
          <a:p>
            <a:r>
              <a:rPr lang="en-US" sz="2200" dirty="0">
                <a:solidFill>
                  <a:srgbClr val="006C86"/>
                </a:solidFill>
                <a:latin typeface="Liberation Mono"/>
              </a:rPr>
              <a:t>         (3, a), </a:t>
            </a:r>
          </a:p>
          <a:p>
            <a:r>
              <a:rPr lang="en-US" sz="2200" dirty="0">
                <a:solidFill>
                  <a:srgbClr val="006C86"/>
                </a:solidFill>
                <a:latin typeface="Liberation Mono"/>
              </a:rPr>
              <a:t>         (4, b) }</a:t>
            </a:r>
          </a:p>
        </p:txBody>
      </p:sp>
      <p:sp>
        <p:nvSpPr>
          <p:cNvPr id="9" name="Rectangle 8">
            <a:extLst>
              <a:ext uri="{FF2B5EF4-FFF2-40B4-BE49-F238E27FC236}">
                <a16:creationId xmlns:a16="http://schemas.microsoft.com/office/drawing/2014/main" id="{30796E89-058F-412D-BB80-4F0A3D067E83}"/>
              </a:ext>
            </a:extLst>
          </p:cNvPr>
          <p:cNvSpPr/>
          <p:nvPr/>
        </p:nvSpPr>
        <p:spPr>
          <a:xfrm>
            <a:off x="4871070" y="3284984"/>
            <a:ext cx="2448272" cy="3139321"/>
          </a:xfrm>
          <a:prstGeom prst="rect">
            <a:avLst/>
          </a:prstGeom>
        </p:spPr>
        <p:txBody>
          <a:bodyPr wrap="square">
            <a:spAutoFit/>
          </a:bodyPr>
          <a:lstStyle/>
          <a:p>
            <a:r>
              <a:rPr lang="en-US" sz="2200" dirty="0">
                <a:solidFill>
                  <a:srgbClr val="006C86"/>
                </a:solidFill>
                <a:latin typeface="Liberation Mono"/>
              </a:rPr>
              <a:t>SET A = { 1, 2 } </a:t>
            </a:r>
          </a:p>
          <a:p>
            <a:r>
              <a:rPr lang="en-US" sz="2200" dirty="0">
                <a:solidFill>
                  <a:srgbClr val="006C86"/>
                </a:solidFill>
                <a:latin typeface="Liberation Mono"/>
              </a:rPr>
              <a:t>SET B = { a, b, null }</a:t>
            </a:r>
          </a:p>
          <a:p>
            <a:r>
              <a:rPr lang="en-US" sz="2200" dirty="0">
                <a:solidFill>
                  <a:srgbClr val="006C86"/>
                </a:solidFill>
                <a:latin typeface="Liberation Mono"/>
              </a:rPr>
              <a:t>A x B</a:t>
            </a:r>
          </a:p>
          <a:p>
            <a:r>
              <a:rPr lang="en-US" sz="2200" dirty="0">
                <a:solidFill>
                  <a:srgbClr val="006C86"/>
                </a:solidFill>
                <a:latin typeface="Liberation Mono"/>
              </a:rPr>
              <a:t>R = { (1, a), </a:t>
            </a:r>
          </a:p>
          <a:p>
            <a:r>
              <a:rPr lang="en-US" sz="2200" dirty="0">
                <a:solidFill>
                  <a:srgbClr val="006C86"/>
                </a:solidFill>
                <a:latin typeface="Liberation Mono"/>
              </a:rPr>
              <a:t>         (2, a), </a:t>
            </a:r>
          </a:p>
          <a:p>
            <a:r>
              <a:rPr lang="en-US" sz="2200" dirty="0">
                <a:solidFill>
                  <a:srgbClr val="006C86"/>
                </a:solidFill>
                <a:latin typeface="Liberation Mono"/>
              </a:rPr>
              <a:t>         (1, b),</a:t>
            </a:r>
          </a:p>
          <a:p>
            <a:r>
              <a:rPr lang="en-US" sz="2200" dirty="0">
                <a:solidFill>
                  <a:srgbClr val="006C86"/>
                </a:solidFill>
                <a:latin typeface="Liberation Mono"/>
              </a:rPr>
              <a:t>         (2, b), </a:t>
            </a:r>
          </a:p>
          <a:p>
            <a:r>
              <a:rPr lang="en-US" sz="2200" dirty="0">
                <a:solidFill>
                  <a:srgbClr val="006C86"/>
                </a:solidFill>
                <a:latin typeface="Liberation Mono"/>
              </a:rPr>
              <a:t>         (1, null), </a:t>
            </a:r>
          </a:p>
          <a:p>
            <a:r>
              <a:rPr lang="en-US" sz="2200" dirty="0">
                <a:solidFill>
                  <a:srgbClr val="006C86"/>
                </a:solidFill>
                <a:latin typeface="Liberation Mono"/>
              </a:rPr>
              <a:t>         (2, null) }</a:t>
            </a:r>
          </a:p>
        </p:txBody>
      </p:sp>
      <p:pic>
        <p:nvPicPr>
          <p:cNvPr id="10" name="Picture 9">
            <a:extLst>
              <a:ext uri="{FF2B5EF4-FFF2-40B4-BE49-F238E27FC236}">
                <a16:creationId xmlns:a16="http://schemas.microsoft.com/office/drawing/2014/main" id="{DC1AD0D1-FD35-4B55-84D6-1ED3F558EF4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9136102A-0328-4024-96D1-832FE306DC2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TextBox 6">
            <a:extLst>
              <a:ext uri="{FF2B5EF4-FFF2-40B4-BE49-F238E27FC236}">
                <a16:creationId xmlns:a16="http://schemas.microsoft.com/office/drawing/2014/main" id="{2BADCD19-D9AE-468F-81D3-704678238F83}"/>
              </a:ext>
            </a:extLst>
          </p:cNvPr>
          <p:cNvSpPr txBox="1"/>
          <p:nvPr/>
        </p:nvSpPr>
        <p:spPr>
          <a:xfrm>
            <a:off x="8638030" y="3807014"/>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4233626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9">
                                            <p:txEl>
                                              <p:pRg st="0" end="0"/>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9">
                                            <p:txEl>
                                              <p:pRg st="1" end="1"/>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380910" y="837050"/>
            <a:ext cx="11500020" cy="646247"/>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11" y="1715865"/>
            <a:ext cx="11159788" cy="4609500"/>
          </a:xfrm>
          <a:prstGeom prst="rect">
            <a:avLst/>
          </a:prstGeom>
        </p:spPr>
      </p:pic>
      <p:pic>
        <p:nvPicPr>
          <p:cNvPr id="5" name="Picture 4">
            <a:extLst>
              <a:ext uri="{FF2B5EF4-FFF2-40B4-BE49-F238E27FC236}">
                <a16:creationId xmlns:a16="http://schemas.microsoft.com/office/drawing/2014/main" id="{B081DAE2-5C0C-4A14-BF84-C765D017A9B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53DAA7E3-2DA9-49FA-BE75-742FA0A3BE73}"/>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2842377840"/>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7" name="Rectangle 6"/>
          <p:cNvSpPr/>
          <p:nvPr/>
        </p:nvSpPr>
        <p:spPr>
          <a:xfrm>
            <a:off x="77384" y="859873"/>
            <a:ext cx="8990430" cy="369332"/>
          </a:xfrm>
          <a:prstGeom prst="rect">
            <a:avLst/>
          </a:prstGeom>
        </p:spPr>
        <p:txBody>
          <a:bodyPr wrap="square">
            <a:spAutoFit/>
          </a:bodyPr>
          <a:lstStyle/>
          <a:p>
            <a:r>
              <a:rPr lang="en-US" dirty="0">
                <a:solidFill>
                  <a:srgbClr val="0077AA"/>
                </a:solidFill>
                <a:latin typeface="Segoe UI" panose="020B0502040204020203" pitchFamily="34" charset="0"/>
                <a:cs typeface="Segoe UI" panose="020B0502040204020203" pitchFamily="34" charset="0"/>
              </a:rPr>
              <a:t>SELECT column-list from &lt;table_references&gt;, &lt;table_references&gt;</a:t>
            </a:r>
          </a:p>
        </p:txBody>
      </p:sp>
      <p:sp>
        <p:nvSpPr>
          <p:cNvPr id="8" name="Rectangle 7"/>
          <p:cNvSpPr/>
          <p:nvPr/>
        </p:nvSpPr>
        <p:spPr>
          <a:xfrm>
            <a:off x="77384" y="1412776"/>
            <a:ext cx="1185047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menucard, softdrink;</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m.name, s.name, m.rate, s.rate, m.rate + s.rate </a:t>
            </a:r>
            <a:r>
              <a:rPr lang="en-US" dirty="0">
                <a:solidFill>
                  <a:srgbClr val="0077AA"/>
                </a:solidFill>
                <a:latin typeface="Liberation Mono"/>
                <a:ea typeface="Times New Roman" panose="02020603050405020304" pitchFamily="18" charset="0"/>
                <a:cs typeface="Arial" panose="020B0604020202020204" pitchFamily="34" charset="0"/>
              </a:rPr>
              <a:t>AS</a:t>
            </a:r>
            <a:r>
              <a:rPr lang="en-US" dirty="0">
                <a:latin typeface="Liberation Mono"/>
                <a:cs typeface="Arial" panose="020B0604020202020204" pitchFamily="34" charset="0"/>
              </a:rPr>
              <a:t> "TOTAL"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menucard m, softdrink s;</a:t>
            </a:r>
          </a:p>
        </p:txBody>
      </p:sp>
      <p:pic>
        <p:nvPicPr>
          <p:cNvPr id="13" name="Picture 12"/>
          <p:cNvPicPr>
            <a:picLocks noChangeAspect="1"/>
          </p:cNvPicPr>
          <p:nvPr/>
        </p:nvPicPr>
        <p:blipFill>
          <a:blip r:embed="rId2" cstate="print"/>
          <a:stretch>
            <a:fillRect/>
          </a:stretch>
        </p:blipFill>
        <p:spPr>
          <a:xfrm>
            <a:off x="77384" y="2357198"/>
            <a:ext cx="6017822" cy="4509118"/>
          </a:xfrm>
          <a:prstGeom prst="rect">
            <a:avLst/>
          </a:prstGeom>
        </p:spPr>
      </p:pic>
      <p:pic>
        <p:nvPicPr>
          <p:cNvPr id="2" name="Picture 1"/>
          <p:cNvPicPr>
            <a:picLocks noChangeAspect="1"/>
          </p:cNvPicPr>
          <p:nvPr/>
        </p:nvPicPr>
        <p:blipFill>
          <a:blip r:embed="rId3" cstate="print"/>
          <a:stretch>
            <a:fillRect/>
          </a:stretch>
        </p:blipFill>
        <p:spPr>
          <a:xfrm>
            <a:off x="6383238" y="2357198"/>
            <a:ext cx="5693722" cy="4500800"/>
          </a:xfrm>
          <a:prstGeom prst="rect">
            <a:avLst/>
          </a:prstGeom>
        </p:spPr>
      </p:pic>
      <p:pic>
        <p:nvPicPr>
          <p:cNvPr id="9" name="Picture 8">
            <a:extLst>
              <a:ext uri="{FF2B5EF4-FFF2-40B4-BE49-F238E27FC236}">
                <a16:creationId xmlns:a16="http://schemas.microsoft.com/office/drawing/2014/main" id="{33E24680-5453-42A7-9A71-58E750BAE5F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98019751"/>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8" name="Rectangle 7"/>
          <p:cNvSpPr/>
          <p:nvPr/>
        </p:nvSpPr>
        <p:spPr>
          <a:xfrm>
            <a:off x="190550" y="838202"/>
            <a:ext cx="11809312" cy="92333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student, modules;</a:t>
            </a:r>
            <a:endParaRPr lang="en-US"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IN" dirty="0">
                <a:latin typeface="Liberation Mono"/>
                <a:cs typeface="Arial" panose="020B0604020202020204" pitchFamily="34" charset="0"/>
              </a:rPr>
              <a:t>bookName</a:t>
            </a:r>
            <a:r>
              <a:rPr lang="en-US" dirty="0">
                <a:latin typeface="Liberation Mono"/>
                <a:cs typeface="Arial" panose="020B0604020202020204" pitchFamily="34" charset="0"/>
              </a:rPr>
              <a:t>,  type, </a:t>
            </a:r>
            <a:r>
              <a:rPr lang="en-US" dirty="0">
                <a:solidFill>
                  <a:srgbClr val="0077AA"/>
                </a:solidFill>
                <a:latin typeface="Liberation Mono"/>
                <a:ea typeface="Times New Roman" panose="02020603050405020304" pitchFamily="18" charset="0"/>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Total </a:t>
            </a:r>
            <a:r>
              <a:rPr lang="en-IN" dirty="0">
                <a:solidFill>
                  <a:srgbClr val="00B050"/>
                </a:solidFill>
                <a:latin typeface="Liberation Mono"/>
                <a:cs typeface="Arial" panose="020B0604020202020204" pitchFamily="34" charset="0"/>
              </a:rPr>
              <a:t>Students</a:t>
            </a:r>
            <a:r>
              <a:rPr lang="en-US" dirty="0">
                <a:latin typeface="Liberation Mono"/>
                <a:cs typeface="Arial" panose="020B0604020202020204" pitchFamily="34" charset="0"/>
              </a:rPr>
              <a:t>", </a:t>
            </a:r>
            <a:r>
              <a:rPr lang="en-IN" dirty="0">
                <a:latin typeface="Liberation Mono"/>
                <a:cs typeface="Arial" panose="020B0604020202020204" pitchFamily="34" charset="0"/>
              </a:rPr>
              <a:t>cost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Total Cost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anose="020B0604020202020204" pitchFamily="34" charset="0"/>
              </a:rPr>
              <a:t>student, books</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a:t>
            </a:r>
            <a:r>
              <a:rPr lang="en-IN" dirty="0">
                <a:latin typeface="Liberation Mono"/>
                <a:cs typeface="Arial" panose="020B0604020202020204" pitchFamily="34" charset="0"/>
              </a:rPr>
              <a:t>bookName, type</a:t>
            </a:r>
            <a:r>
              <a:rPr lang="en-US" dirty="0">
                <a:latin typeface="Liberation Mono"/>
                <a:cs typeface="Arial" panose="020B0604020202020204" pitchFamily="34" charset="0"/>
              </a:rPr>
              <a:t>;</a:t>
            </a:r>
          </a:p>
        </p:txBody>
      </p:sp>
      <p:pic>
        <p:nvPicPr>
          <p:cNvPr id="9" name="Picture 8">
            <a:extLst>
              <a:ext uri="{FF2B5EF4-FFF2-40B4-BE49-F238E27FC236}">
                <a16:creationId xmlns:a16="http://schemas.microsoft.com/office/drawing/2014/main" id="{8E8A2BC4-52DB-4F9E-ACB5-F7F9F22CCF9A}"/>
              </a:ext>
            </a:extLst>
          </p:cNvPr>
          <p:cNvPicPr>
            <a:picLocks noChangeAspect="1"/>
          </p:cNvPicPr>
          <p:nvPr/>
        </p:nvPicPr>
        <p:blipFill>
          <a:blip r:embed="rId2" cstate="print"/>
          <a:stretch>
            <a:fillRect/>
          </a:stretch>
        </p:blipFill>
        <p:spPr>
          <a:xfrm>
            <a:off x="6578810" y="1761532"/>
            <a:ext cx="5421052" cy="4835820"/>
          </a:xfrm>
          <a:prstGeom prst="rect">
            <a:avLst/>
          </a:prstGeom>
        </p:spPr>
      </p:pic>
      <p:pic>
        <p:nvPicPr>
          <p:cNvPr id="7" name="Picture 6">
            <a:extLst>
              <a:ext uri="{FF2B5EF4-FFF2-40B4-BE49-F238E27FC236}">
                <a16:creationId xmlns:a16="http://schemas.microsoft.com/office/drawing/2014/main" id="{82E9C55E-C468-4B8C-BC0A-9DE2A741DF6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pic>
        <p:nvPicPr>
          <p:cNvPr id="2" name="Picture 1">
            <a:extLst>
              <a:ext uri="{FF2B5EF4-FFF2-40B4-BE49-F238E27FC236}">
                <a16:creationId xmlns:a16="http://schemas.microsoft.com/office/drawing/2014/main" id="{C75337A8-4631-4A87-B0A8-AE03C833ABE3}"/>
              </a:ext>
            </a:extLst>
          </p:cNvPr>
          <p:cNvPicPr>
            <a:picLocks noChangeAspect="1"/>
          </p:cNvPicPr>
          <p:nvPr/>
        </p:nvPicPr>
        <p:blipFill>
          <a:blip r:embed="rId4" cstate="print"/>
          <a:stretch>
            <a:fillRect/>
          </a:stretch>
        </p:blipFill>
        <p:spPr>
          <a:xfrm>
            <a:off x="86690" y="1821927"/>
            <a:ext cx="6296548" cy="4863769"/>
          </a:xfrm>
          <a:prstGeom prst="rect">
            <a:avLst/>
          </a:prstGeom>
        </p:spPr>
      </p:pic>
    </p:spTree>
    <p:extLst>
      <p:ext uri="{BB962C8B-B14F-4D97-AF65-F5344CB8AC3E}">
        <p14:creationId xmlns:p14="http://schemas.microsoft.com/office/powerpoint/2010/main" val="2219787861"/>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Cross Join</a:t>
            </a:r>
            <a:endParaRPr lang="en-IN" sz="3200" b="1" i="1" dirty="0">
              <a:latin typeface="Arial" pitchFamily="34" charset="0"/>
              <a:cs typeface="Arial" pitchFamily="34" charset="0"/>
            </a:endParaRPr>
          </a:p>
        </p:txBody>
      </p:sp>
      <p:sp>
        <p:nvSpPr>
          <p:cNvPr id="5" name="Rectangle 4"/>
          <p:cNvSpPr/>
          <p:nvPr/>
        </p:nvSpPr>
        <p:spPr>
          <a:xfrm>
            <a:off x="406574" y="621525"/>
            <a:ext cx="11449272"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38798" y="1581639"/>
            <a:ext cx="9066620" cy="369332"/>
          </a:xfrm>
          <a:prstGeom prst="rect">
            <a:avLst/>
          </a:prstGeom>
        </p:spPr>
        <p:txBody>
          <a:bodyPr wrap="square">
            <a:spAutoFit/>
          </a:bodyPr>
          <a:lstStyle/>
          <a:p>
            <a:r>
              <a:rPr lang="en-US" dirty="0">
                <a:solidFill>
                  <a:srgbClr val="0077AA"/>
                </a:solidFill>
                <a:latin typeface="Segoe UI" panose="020B0502040204020203" pitchFamily="34" charset="0"/>
                <a:cs typeface="Segoe UI" panose="020B0502040204020203" pitchFamily="34" charset="0"/>
              </a:rPr>
              <a:t>SELECT column-list from &lt;table_references&gt; </a:t>
            </a:r>
            <a:r>
              <a:rPr lang="en-US" dirty="0">
                <a:solidFill>
                  <a:srgbClr val="0077AA"/>
                </a:solidFill>
                <a:uFill>
                  <a:solidFill>
                    <a:srgbClr val="FF0000"/>
                  </a:solidFill>
                </a:uFill>
                <a:latin typeface="Segoe UI" panose="020B0502040204020203" pitchFamily="34" charset="0"/>
                <a:cs typeface="Segoe UI" panose="020B0502040204020203" pitchFamily="34" charset="0"/>
              </a:rPr>
              <a:t>CROSS JOIN </a:t>
            </a:r>
            <a:r>
              <a:rPr lang="en-US" dirty="0">
                <a:solidFill>
                  <a:srgbClr val="0077AA"/>
                </a:solidFill>
                <a:latin typeface="Segoe UI" panose="020B0502040204020203" pitchFamily="34" charset="0"/>
                <a:cs typeface="Segoe UI" panose="020B0502040204020203" pitchFamily="34" charset="0"/>
              </a:rPr>
              <a:t>&lt;table_references&gt;</a:t>
            </a:r>
          </a:p>
        </p:txBody>
      </p:sp>
      <p:sp>
        <p:nvSpPr>
          <p:cNvPr id="10" name="Rectangle 9"/>
          <p:cNvSpPr/>
          <p:nvPr/>
        </p:nvSpPr>
        <p:spPr>
          <a:xfrm>
            <a:off x="406575" y="2132856"/>
            <a:ext cx="11449272"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IN" dirty="0">
                <a:latin typeface="Liberation Mono"/>
                <a:cs typeface="Arial" panose="020B0604020202020204" pitchFamily="34" charset="0"/>
              </a:rPr>
              <a:t>nameFirst, nameLast, emailID, bookName, type, cost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CROSS</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US" sz="2000" b="1" dirty="0">
                <a:solidFill>
                  <a:srgbClr val="E0D612"/>
                </a:solidFill>
                <a:latin typeface="Liberation Mono"/>
                <a:cs typeface="Arial" panose="020B0604020202020204" pitchFamily="34" charset="0"/>
              </a:rPr>
              <a:t> </a:t>
            </a:r>
            <a:r>
              <a:rPr lang="en-US" dirty="0">
                <a:latin typeface="Liberation Mono"/>
                <a:cs typeface="Arial" panose="020B0604020202020204" pitchFamily="34" charset="0"/>
              </a:rPr>
              <a:t>books;</a:t>
            </a:r>
          </a:p>
        </p:txBody>
      </p:sp>
      <p:pic>
        <p:nvPicPr>
          <p:cNvPr id="6" name="Picture 5">
            <a:extLst>
              <a:ext uri="{FF2B5EF4-FFF2-40B4-BE49-F238E27FC236}">
                <a16:creationId xmlns:a16="http://schemas.microsoft.com/office/drawing/2014/main" id="{D9D2B686-CACE-4A5C-9302-111393CA8C3D}"/>
              </a:ext>
            </a:extLst>
          </p:cNvPr>
          <p:cNvPicPr>
            <a:picLocks noChangeAspect="1"/>
          </p:cNvPicPr>
          <p:nvPr/>
        </p:nvPicPr>
        <p:blipFill>
          <a:blip r:embed="rId3" cstate="print"/>
          <a:stretch>
            <a:fillRect/>
          </a:stretch>
        </p:blipFill>
        <p:spPr>
          <a:xfrm>
            <a:off x="118541" y="2882296"/>
            <a:ext cx="12071871" cy="3975704"/>
          </a:xfrm>
          <a:prstGeom prst="rect">
            <a:avLst/>
          </a:prstGeom>
        </p:spPr>
      </p:pic>
      <p:pic>
        <p:nvPicPr>
          <p:cNvPr id="8" name="Picture 7">
            <a:extLst>
              <a:ext uri="{FF2B5EF4-FFF2-40B4-BE49-F238E27FC236}">
                <a16:creationId xmlns:a16="http://schemas.microsoft.com/office/drawing/2014/main" id="{6FF26E6A-1348-47B8-8011-36805C97A83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6778673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pic>
        <p:nvPicPr>
          <p:cNvPr id="4" name="Picture 3">
            <a:extLst>
              <a:ext uri="{FF2B5EF4-FFF2-40B4-BE49-F238E27FC236}">
                <a16:creationId xmlns:a16="http://schemas.microsoft.com/office/drawing/2014/main" id="{764E34D5-E598-49AC-A942-271BC18E6EF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2F1F61AF-0AB0-4DE3-8266-8D668CA3BCC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27737409"/>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sp>
        <p:nvSpPr>
          <p:cNvPr id="5" name="Rectangle 4"/>
          <p:cNvSpPr/>
          <p:nvPr/>
        </p:nvSpPr>
        <p:spPr>
          <a:xfrm>
            <a:off x="262558" y="1054477"/>
            <a:ext cx="1166529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pic>
        <p:nvPicPr>
          <p:cNvPr id="26" name="Picture 25"/>
          <p:cNvPicPr>
            <a:picLocks noChangeAspect="1"/>
          </p:cNvPicPr>
          <p:nvPr/>
        </p:nvPicPr>
        <p:blipFill>
          <a:blip r:embed="rId2" cstate="print"/>
          <a:stretch>
            <a:fillRect/>
          </a:stretch>
        </p:blipFill>
        <p:spPr>
          <a:xfrm>
            <a:off x="1414686" y="1783699"/>
            <a:ext cx="9142810" cy="1981200"/>
          </a:xfrm>
          <a:prstGeom prst="rect">
            <a:avLst/>
          </a:prstGeom>
        </p:spPr>
      </p:pic>
      <p:sp>
        <p:nvSpPr>
          <p:cNvPr id="6" name="Rectangle 5">
            <a:extLst>
              <a:ext uri="{FF2B5EF4-FFF2-40B4-BE49-F238E27FC236}">
                <a16:creationId xmlns:a16="http://schemas.microsoft.com/office/drawing/2014/main" id="{527A215A-924C-45BE-B476-DB59B866C8CD}"/>
              </a:ext>
            </a:extLst>
          </p:cNvPr>
          <p:cNvSpPr/>
          <p:nvPr/>
        </p:nvSpPr>
        <p:spPr>
          <a:xfrm>
            <a:off x="152400" y="3674055"/>
            <a:ext cx="6950918" cy="3139321"/>
          </a:xfrm>
          <a:prstGeom prst="rect">
            <a:avLst/>
          </a:prstGeom>
        </p:spPr>
        <p:txBody>
          <a:bodyPr wrap="square">
            <a:spAutoFit/>
          </a:bodyPr>
          <a:lstStyle/>
          <a:p>
            <a:r>
              <a:rPr lang="en-US" sz="2200" dirty="0">
                <a:solidFill>
                  <a:srgbClr val="006C86"/>
                </a:solidFill>
                <a:latin typeface="Liberation Mono"/>
              </a:rPr>
              <a:t>SET A = { 1, 2, 3, 4 }</a:t>
            </a:r>
          </a:p>
          <a:p>
            <a:r>
              <a:rPr lang="en-US" sz="2200" dirty="0">
                <a:solidFill>
                  <a:srgbClr val="006C86"/>
                </a:solidFill>
                <a:latin typeface="Liberation Mono"/>
              </a:rPr>
              <a:t>SET B = { (1, a), (2, b), (1, c), (3, d), (2, e), (1, f) }</a:t>
            </a:r>
          </a:p>
          <a:p>
            <a:r>
              <a:rPr lang="en-US" sz="2200" dirty="0">
                <a:solidFill>
                  <a:srgbClr val="006C86"/>
                </a:solidFill>
                <a:latin typeface="Liberation Mono"/>
              </a:rPr>
              <a:t>A = B </a:t>
            </a:r>
          </a:p>
          <a:p>
            <a:r>
              <a:rPr lang="en-US" sz="2200" dirty="0">
                <a:solidFill>
                  <a:srgbClr val="006C86"/>
                </a:solidFill>
                <a:latin typeface="Liberation Mono"/>
              </a:rPr>
              <a:t>R = {(1,1,a), </a:t>
            </a:r>
          </a:p>
          <a:p>
            <a:r>
              <a:rPr lang="en-US" sz="2200" dirty="0">
                <a:solidFill>
                  <a:srgbClr val="006C86"/>
                </a:solidFill>
                <a:latin typeface="Liberation Mono"/>
              </a:rPr>
              <a:t>        (2,2,b), </a:t>
            </a:r>
          </a:p>
          <a:p>
            <a:r>
              <a:rPr lang="en-US" sz="2200" dirty="0">
                <a:solidFill>
                  <a:srgbClr val="006C86"/>
                </a:solidFill>
                <a:latin typeface="Liberation Mono"/>
              </a:rPr>
              <a:t>        (1,1,c), </a:t>
            </a:r>
          </a:p>
          <a:p>
            <a:r>
              <a:rPr lang="en-US" sz="2200" dirty="0">
                <a:solidFill>
                  <a:srgbClr val="006C86"/>
                </a:solidFill>
                <a:latin typeface="Liberation Mono"/>
              </a:rPr>
              <a:t>        (3,3,d), </a:t>
            </a:r>
          </a:p>
          <a:p>
            <a:r>
              <a:rPr lang="en-US" sz="2200" dirty="0">
                <a:solidFill>
                  <a:srgbClr val="006C86"/>
                </a:solidFill>
                <a:latin typeface="Liberation Mono"/>
              </a:rPr>
              <a:t>        (2,2,e), </a:t>
            </a:r>
          </a:p>
          <a:p>
            <a:r>
              <a:rPr lang="en-US" sz="2200" dirty="0">
                <a:solidFill>
                  <a:srgbClr val="006C86"/>
                </a:solidFill>
                <a:latin typeface="Liberation Mono"/>
              </a:rPr>
              <a:t>        (1,1,f)}</a:t>
            </a:r>
          </a:p>
        </p:txBody>
      </p:sp>
      <p:sp>
        <p:nvSpPr>
          <p:cNvPr id="8" name="Rectangle 7">
            <a:extLst>
              <a:ext uri="{FF2B5EF4-FFF2-40B4-BE49-F238E27FC236}">
                <a16:creationId xmlns:a16="http://schemas.microsoft.com/office/drawing/2014/main" id="{64E59AB9-D23B-4A69-B7D4-4733E25BD424}"/>
              </a:ext>
            </a:extLst>
          </p:cNvPr>
          <p:cNvSpPr/>
          <p:nvPr/>
        </p:nvSpPr>
        <p:spPr>
          <a:xfrm>
            <a:off x="1990750" y="77411"/>
            <a:ext cx="5040560" cy="830997"/>
          </a:xfrm>
          <a:prstGeom prst="rect">
            <a:avLst/>
          </a:prstGeom>
          <a:solidFill>
            <a:schemeClr val="bg1"/>
          </a:solidFill>
        </p:spPr>
        <p:txBody>
          <a:bodyPr wrap="square">
            <a:spAutoFit/>
          </a:bodyPr>
          <a:lstStyle/>
          <a:p>
            <a:r>
              <a:rPr lang="en-IN" sz="2400" dirty="0">
                <a:solidFill>
                  <a:schemeClr val="tx1">
                    <a:lumMod val="75000"/>
                    <a:lumOff val="25000"/>
                  </a:schemeClr>
                </a:solidFill>
                <a:latin typeface="Helvetica" panose="020B0604020202020204" pitchFamily="34" charset="0"/>
              </a:rPr>
              <a:t>EQUI join returns rows when there is at least one match in both tables.</a:t>
            </a:r>
            <a:endParaRPr lang="en-IN" sz="2400" dirty="0">
              <a:solidFill>
                <a:schemeClr val="tx1">
                  <a:lumMod val="75000"/>
                  <a:lumOff val="25000"/>
                </a:schemeClr>
              </a:solidFill>
            </a:endParaRPr>
          </a:p>
        </p:txBody>
      </p:sp>
      <p:pic>
        <p:nvPicPr>
          <p:cNvPr id="7" name="Picture 6">
            <a:extLst>
              <a:ext uri="{FF2B5EF4-FFF2-40B4-BE49-F238E27FC236}">
                <a16:creationId xmlns:a16="http://schemas.microsoft.com/office/drawing/2014/main" id="{D549EEF8-0DDC-4ADB-8B68-691DD0B6B1E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E7D71F0-97C1-4A7C-A634-BE2CA956F0C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60401395"/>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79314" y="765051"/>
            <a:ext cx="11231785" cy="646247"/>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2974" y="1841522"/>
            <a:ext cx="11136126" cy="4611420"/>
          </a:xfrm>
          <a:prstGeom prst="rect">
            <a:avLst/>
          </a:prstGeom>
        </p:spPr>
      </p:pic>
      <p:sp>
        <p:nvSpPr>
          <p:cNvPr id="5" name="Rectangle 4">
            <a:extLst>
              <a:ext uri="{FF2B5EF4-FFF2-40B4-BE49-F238E27FC236}">
                <a16:creationId xmlns:a16="http://schemas.microsoft.com/office/drawing/2014/main" id="{EEEF5971-988D-4A0E-9279-295AF6C843D6}"/>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pic>
        <p:nvPicPr>
          <p:cNvPr id="8" name="Picture 7">
            <a:extLst>
              <a:ext uri="{FF2B5EF4-FFF2-40B4-BE49-F238E27FC236}">
                <a16:creationId xmlns:a16="http://schemas.microsoft.com/office/drawing/2014/main" id="{7BFF4211-9C20-4907-88C4-889B09DB597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9644630"/>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sp>
        <p:nvSpPr>
          <p:cNvPr id="7" name="Rectangle 6"/>
          <p:cNvSpPr/>
          <p:nvPr/>
        </p:nvSpPr>
        <p:spPr>
          <a:xfrm>
            <a:off x="478582" y="672703"/>
            <a:ext cx="11444604" cy="646331"/>
          </a:xfrm>
          <a:prstGeom prst="rect">
            <a:avLst/>
          </a:prstGeom>
        </p:spPr>
        <p:txBody>
          <a:bodyPr wrap="square">
            <a:spAutoFit/>
          </a:bodyPr>
          <a:lstStyle/>
          <a:p>
            <a:r>
              <a:rPr lang="en-US" dirty="0">
                <a:solidFill>
                  <a:srgbClr val="0077AA"/>
                </a:solidFill>
                <a:latin typeface="Segoe UI" panose="020B0502040204020203" pitchFamily="34" charset="0"/>
                <a:cs typeface="Segoe UI" panose="020B0502040204020203" pitchFamily="34" charset="0"/>
              </a:rPr>
              <a:t>SELECT column-list from &lt;table_references&gt;, &lt;table_references&gt; WHERE table1.column-name = table2.column-name</a:t>
            </a:r>
          </a:p>
        </p:txBody>
      </p:sp>
      <p:sp>
        <p:nvSpPr>
          <p:cNvPr id="3" name="Rectangle 2"/>
          <p:cNvSpPr/>
          <p:nvPr/>
        </p:nvSpPr>
        <p:spPr>
          <a:xfrm>
            <a:off x="202398" y="1556792"/>
            <a:ext cx="1144460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rPr>
              <a:t>student s</a:t>
            </a:r>
            <a:r>
              <a:rPr lang="en-US" dirty="0">
                <a:latin typeface="Liberation Mono"/>
                <a:cs typeface="Arial" panose="020B0604020202020204" pitchFamily="34" charset="0"/>
              </a:rPr>
              <a:t>, </a:t>
            </a:r>
            <a:r>
              <a:rPr lang="en-IN" dirty="0">
                <a:latin typeface="Liberation Mono"/>
              </a:rPr>
              <a:t>student_</a:t>
            </a:r>
            <a:r>
              <a:rPr lang="en-US" dirty="0">
                <a:latin typeface="Liberation Mono"/>
                <a:cs typeface="Arial" panose="020B0604020202020204" pitchFamily="34" charset="0"/>
              </a:rPr>
              <a:t>address a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s.ID = a.</a:t>
            </a:r>
            <a:r>
              <a:rPr lang="en-IN" dirty="0">
                <a:latin typeface="Liberation Mono"/>
              </a:rPr>
              <a:t>studentID</a:t>
            </a:r>
            <a:r>
              <a:rPr lang="en-US"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9512CD10-22E7-46C7-8C81-F1BC339476A1}"/>
              </a:ext>
            </a:extLst>
          </p:cNvPr>
          <p:cNvPicPr>
            <a:picLocks noChangeAspect="1"/>
          </p:cNvPicPr>
          <p:nvPr/>
        </p:nvPicPr>
        <p:blipFill>
          <a:blip r:embed="rId2" cstate="print"/>
          <a:stretch>
            <a:fillRect/>
          </a:stretch>
        </p:blipFill>
        <p:spPr>
          <a:xfrm>
            <a:off x="181460" y="2083852"/>
            <a:ext cx="11840230" cy="4676012"/>
          </a:xfrm>
          <a:prstGeom prst="rect">
            <a:avLst/>
          </a:prstGeom>
        </p:spPr>
      </p:pic>
      <p:pic>
        <p:nvPicPr>
          <p:cNvPr id="8" name="Picture 7">
            <a:extLst>
              <a:ext uri="{FF2B5EF4-FFF2-40B4-BE49-F238E27FC236}">
                <a16:creationId xmlns:a16="http://schemas.microsoft.com/office/drawing/2014/main" id="{FEA8C22B-921E-481F-8797-57B673F1241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16086968"/>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85000" lnSpcReduction="100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1666287" y="228602"/>
            <a:ext cx="8771754" cy="1692771"/>
          </a:xfrm>
          <a:prstGeom prst="rect">
            <a:avLst/>
          </a:prstGeom>
        </p:spPr>
        <p:txBody>
          <a:bodyPr wrap="square">
            <a:spAutoFit/>
          </a:bodyPr>
          <a:lstStyle/>
          <a:p>
            <a:pPr algn="just"/>
            <a:r>
              <a:rPr lang="en-IN" sz="2400" b="1" i="1" dirty="0">
                <a:solidFill>
                  <a:srgbClr val="DBC04D"/>
                </a:solidFill>
                <a:latin typeface="Palatino Linotype" panose="02040502050505030304" pitchFamily="18" charset="0"/>
              </a:rPr>
              <a:t>ON Contrition</a:t>
            </a:r>
          </a:p>
          <a:p>
            <a:pPr marL="285750" indent="-285750" algn="just">
              <a:buFont typeface="Arial" panose="020B0604020202020204" pitchFamily="34" charset="0"/>
              <a:buChar char="•"/>
            </a:pPr>
            <a:r>
              <a:rPr lang="en-IN" sz="2000" dirty="0">
                <a:latin typeface="Palatino Linotype" panose="02040502050505030304" pitchFamily="18"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sz="2000" dirty="0">
                <a:latin typeface="Palatino Linotype" panose="02040502050505030304" pitchFamily="18" charset="0"/>
              </a:rPr>
              <a:t>In order to apply this join condition, on any two tables they need not to have any common column.</a:t>
            </a:r>
          </a:p>
        </p:txBody>
      </p:sp>
      <p:sp>
        <p:nvSpPr>
          <p:cNvPr id="4" name="Rectangle 3"/>
          <p:cNvSpPr/>
          <p:nvPr/>
        </p:nvSpPr>
        <p:spPr>
          <a:xfrm>
            <a:off x="1633140" y="3429000"/>
            <a:ext cx="8838049" cy="1692771"/>
          </a:xfrm>
          <a:prstGeom prst="rect">
            <a:avLst/>
          </a:prstGeom>
        </p:spPr>
        <p:txBody>
          <a:bodyPr wrap="square">
            <a:spAutoFit/>
          </a:bodyPr>
          <a:lstStyle/>
          <a:p>
            <a:pPr algn="just"/>
            <a:r>
              <a:rPr lang="en-IN" sz="2400" b="1" i="1" dirty="0">
                <a:solidFill>
                  <a:srgbClr val="DBC04D"/>
                </a:solidFill>
                <a:latin typeface="Palatino Linotype" panose="02040502050505030304" pitchFamily="18" charset="0"/>
              </a:rPr>
              <a:t>USING Attribute Contrition</a:t>
            </a:r>
            <a:endParaRPr lang="en-IN" sz="2400" dirty="0">
              <a:latin typeface="Palatino Linotype" panose="02040502050505030304" pitchFamily="18" charset="0"/>
            </a:endParaRPr>
          </a:p>
          <a:p>
            <a:pPr marL="342900" indent="-342900" algn="just">
              <a:buFont typeface="Arial" panose="020B0604020202020204" pitchFamily="34" charset="0"/>
              <a:buChar char="•"/>
            </a:pPr>
            <a:r>
              <a:rPr lang="en-IN" sz="2000" dirty="0">
                <a:latin typeface="Palatino Linotype" panose="02040502050505030304" pitchFamily="18" charset="0"/>
              </a:rPr>
              <a:t>When all the common columns are used in the join predicate then the result would be same as Natural join.</a:t>
            </a:r>
          </a:p>
          <a:p>
            <a:pPr marL="342900" indent="-342900" algn="just">
              <a:buFont typeface="Arial" panose="020B0604020202020204" pitchFamily="34" charset="0"/>
              <a:buChar char="•"/>
            </a:pPr>
            <a:r>
              <a:rPr lang="en-IN" sz="2000" dirty="0">
                <a:latin typeface="Palatino Linotype" panose="02040502050505030304" pitchFamily="18" charset="0"/>
              </a:rPr>
              <a:t>In the result set of the join the duplicates of the columns used in the predicate gets eliminated.</a:t>
            </a:r>
          </a:p>
        </p:txBody>
      </p:sp>
      <p:sp>
        <p:nvSpPr>
          <p:cNvPr id="5" name="Rectangle 4">
            <a:extLst>
              <a:ext uri="{FF2B5EF4-FFF2-40B4-BE49-F238E27FC236}">
                <a16:creationId xmlns:a16="http://schemas.microsoft.com/office/drawing/2014/main" id="{3B2A0880-0C69-4746-8556-59ECA18E1993}"/>
              </a:ext>
            </a:extLst>
          </p:cNvPr>
          <p:cNvSpPr/>
          <p:nvPr/>
        </p:nvSpPr>
        <p:spPr>
          <a:xfrm>
            <a:off x="622598" y="5478323"/>
            <a:ext cx="10369152" cy="830997"/>
          </a:xfrm>
          <a:prstGeom prst="rect">
            <a:avLst/>
          </a:prstGeom>
        </p:spPr>
        <p:txBody>
          <a:bodyPr wrap="square">
            <a:spAutoFit/>
          </a:bodyPr>
          <a:lstStyle/>
          <a:p>
            <a:r>
              <a:rPr lang="en-IN" sz="2200" b="1" dirty="0">
                <a:solidFill>
                  <a:srgbClr val="FF0000"/>
                </a:solidFill>
                <a:latin typeface="Palatino Linotype" panose="02040502050505030304" pitchFamily="18" charset="0"/>
                <a:cs typeface="Arial" panose="020B0604020202020204" pitchFamily="34" charset="0"/>
              </a:rPr>
              <a:t>Note: </a:t>
            </a:r>
          </a:p>
          <a:p>
            <a:pPr marL="342900" indent="-342900">
              <a:buFont typeface="Arial" panose="020B0604020202020204" pitchFamily="34" charset="0"/>
              <a:buChar char="•"/>
            </a:pPr>
            <a:r>
              <a:rPr lang="en-IN" sz="2400" b="1" dirty="0">
                <a:latin typeface="Palatino Linotype" panose="02040502050505030304" pitchFamily="18" charset="0"/>
                <a:cs typeface="Arial" panose="020B0604020202020204" pitchFamily="34" charset="0"/>
              </a:rPr>
              <a:t>ON </a:t>
            </a:r>
            <a:r>
              <a:rPr lang="en-IN" sz="2000" dirty="0">
                <a:latin typeface="Palatino Linotype" panose="02040502050505030304" pitchFamily="18" charset="0"/>
                <a:cs typeface="Arial" panose="020B0604020202020204" pitchFamily="34" charset="0"/>
              </a:rPr>
              <a:t>clause is optional, If not given </a:t>
            </a:r>
            <a:r>
              <a:rPr lang="en-IN" sz="2000" i="1" dirty="0">
                <a:solidFill>
                  <a:srgbClr val="006C86"/>
                </a:solidFill>
                <a:latin typeface="Palatino Linotype" panose="02040502050505030304" pitchFamily="18" charset="0"/>
                <a:cs typeface="Arial" panose="020B0604020202020204" pitchFamily="34" charset="0"/>
              </a:rPr>
              <a:t>INNER</a:t>
            </a:r>
            <a:r>
              <a:rPr lang="en-IN" sz="2000" i="1" dirty="0">
                <a:solidFill>
                  <a:srgbClr val="006C86"/>
                </a:solidFill>
                <a:latin typeface="Palatino Linotype" panose="02040502050505030304" pitchFamily="18" charset="0"/>
                <a:ea typeface="Times New Roman" panose="02020603050405020304" pitchFamily="18" charset="0"/>
              </a:rPr>
              <a:t> </a:t>
            </a:r>
            <a:r>
              <a:rPr lang="en-IN" sz="2000" i="1" dirty="0">
                <a:solidFill>
                  <a:srgbClr val="006C86"/>
                </a:solidFill>
                <a:latin typeface="Palatino Linotype" panose="02040502050505030304" pitchFamily="18" charset="0"/>
                <a:cs typeface="Arial" panose="020B0604020202020204" pitchFamily="34" charset="0"/>
              </a:rPr>
              <a:t>JOIN </a:t>
            </a:r>
            <a:r>
              <a:rPr lang="en-IN" sz="2000" dirty="0">
                <a:latin typeface="Palatino Linotype" panose="02040502050505030304" pitchFamily="18" charset="0"/>
                <a:cs typeface="Arial" panose="020B0604020202020204" pitchFamily="34" charset="0"/>
              </a:rPr>
              <a:t>works like </a:t>
            </a:r>
            <a:r>
              <a:rPr lang="en-IN" sz="2000" i="1" dirty="0">
                <a:solidFill>
                  <a:srgbClr val="006C86"/>
                </a:solidFill>
                <a:latin typeface="Palatino Linotype" panose="02040502050505030304" pitchFamily="18" charset="0"/>
                <a:cs typeface="Arial" panose="020B0604020202020204" pitchFamily="34" charset="0"/>
              </a:rPr>
              <a:t>CROSS JOIN.</a:t>
            </a:r>
            <a:endParaRPr lang="en-US" sz="2000" i="1" dirty="0">
              <a:solidFill>
                <a:srgbClr val="006C86"/>
              </a:solidFill>
              <a:latin typeface="Palatino Linotype" panose="02040502050505030304" pitchFamily="18" charset="0"/>
            </a:endParaRPr>
          </a:p>
        </p:txBody>
      </p:sp>
      <p:pic>
        <p:nvPicPr>
          <p:cNvPr id="6" name="Picture 5">
            <a:extLst>
              <a:ext uri="{FF2B5EF4-FFF2-40B4-BE49-F238E27FC236}">
                <a16:creationId xmlns:a16="http://schemas.microsoft.com/office/drawing/2014/main" id="{C93B3075-806E-438F-A950-8F56EB265B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0F4C35F-E2C2-4EFB-9508-B85066F9C29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63530217"/>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ON &amp; USING clause example</a:t>
            </a:r>
            <a:endParaRPr lang="en-IN" sz="3200" b="1" i="1" dirty="0">
              <a:latin typeface="Arial" pitchFamily="34" charset="0"/>
              <a:cs typeface="Arial" pitchFamily="34" charset="0"/>
            </a:endParaRPr>
          </a:p>
        </p:txBody>
      </p:sp>
      <p:sp>
        <p:nvSpPr>
          <p:cNvPr id="5" name="Rectangle 4"/>
          <p:cNvSpPr/>
          <p:nvPr/>
        </p:nvSpPr>
        <p:spPr>
          <a:xfrm>
            <a:off x="251988" y="3442935"/>
            <a:ext cx="9865096" cy="2277547"/>
          </a:xfrm>
          <a:prstGeom prst="rect">
            <a:avLst/>
          </a:prstGeom>
        </p:spPr>
        <p:txBody>
          <a:bodyPr wrap="square">
            <a:spAutoFit/>
          </a:bodyPr>
          <a:lstStyle/>
          <a:p>
            <a:r>
              <a:rPr lang="en-IN" sz="2400" dirty="0">
                <a:solidFill>
                  <a:srgbClr val="DBC04D"/>
                </a:solidFill>
                <a:latin typeface="Palatino Linotype" panose="02040502050505030304" pitchFamily="18" charset="0"/>
                <a:cs typeface="Arial" panose="020B0604020202020204" pitchFamily="34" charset="0"/>
              </a:rPr>
              <a:t>The USING clause</a:t>
            </a:r>
          </a:p>
          <a:p>
            <a:r>
              <a:rPr lang="en-IN" dirty="0">
                <a:latin typeface="Palatino Linotype" panose="02040502050505030304" pitchFamily="18" charset="0"/>
                <a:cs typeface="Arial" panose="020B0604020202020204" pitchFamily="34" charset="0"/>
              </a:rPr>
              <a:t>The USING clause is used if several columns share the same name but you don’t want to join using all of these common columns. </a:t>
            </a:r>
          </a:p>
          <a:p>
            <a:endParaRPr lang="en-IN" dirty="0">
              <a:latin typeface="Palatino Linotype" panose="02040502050505030304" pitchFamily="18" charset="0"/>
              <a:cs typeface="Arial" panose="020B0604020202020204" pitchFamily="34" charset="0"/>
            </a:endParaRPr>
          </a:p>
          <a:p>
            <a:r>
              <a:rPr lang="en-IN" sz="2200" b="1"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r>
              <a:rPr lang="en-IN" sz="2000" b="1" i="1" dirty="0">
                <a:solidFill>
                  <a:srgbClr val="0083A2"/>
                </a:solidFill>
                <a:latin typeface="Palatino Linotype" panose="02040502050505030304" pitchFamily="18" charset="0"/>
                <a:cs typeface="Arial" panose="020B0604020202020204" pitchFamily="34" charset="0"/>
              </a:rPr>
              <a:t>The columns listed in the USING clause can’t have any </a:t>
            </a:r>
          </a:p>
          <a:p>
            <a:r>
              <a:rPr lang="en-IN" sz="2000" b="1" i="1" dirty="0">
                <a:solidFill>
                  <a:srgbClr val="0083A2"/>
                </a:solidFill>
                <a:latin typeface="Palatino Linotype" panose="02040502050505030304" pitchFamily="18" charset="0"/>
                <a:cs typeface="Arial" panose="020B0604020202020204" pitchFamily="34" charset="0"/>
              </a:rPr>
              <a:t>     qualifiers in the statement.</a:t>
            </a:r>
            <a:endParaRPr lang="en-IN" b="1" i="1" dirty="0">
              <a:solidFill>
                <a:srgbClr val="0083A2"/>
              </a:solidFill>
              <a:latin typeface="Palatino Linotype" panose="02040502050505030304" pitchFamily="18" charset="0"/>
              <a:cs typeface="Arial" panose="020B0604020202020204" pitchFamily="34" charset="0"/>
            </a:endParaRPr>
          </a:p>
        </p:txBody>
      </p:sp>
      <p:sp>
        <p:nvSpPr>
          <p:cNvPr id="10" name="Rectangle 9"/>
          <p:cNvSpPr/>
          <p:nvPr/>
        </p:nvSpPr>
        <p:spPr>
          <a:xfrm>
            <a:off x="251988" y="764704"/>
            <a:ext cx="10739762" cy="738664"/>
          </a:xfrm>
          <a:prstGeom prst="rect">
            <a:avLst/>
          </a:prstGeom>
        </p:spPr>
        <p:txBody>
          <a:bodyPr wrap="square">
            <a:spAutoFit/>
          </a:bodyPr>
          <a:lstStyle/>
          <a:p>
            <a:r>
              <a:rPr lang="en-IN" sz="2400" dirty="0">
                <a:solidFill>
                  <a:srgbClr val="DBC04D"/>
                </a:solidFill>
                <a:latin typeface="Palatino Linotype" panose="02040502050505030304" pitchFamily="18" charset="0"/>
                <a:cs typeface="Arial" panose="020B0604020202020204" pitchFamily="34" charset="0"/>
              </a:rPr>
              <a:t>The ON clause</a:t>
            </a:r>
          </a:p>
          <a:p>
            <a:r>
              <a:rPr lang="en-IN" dirty="0">
                <a:latin typeface="Palatino Linotype" panose="02040502050505030304" pitchFamily="18" charset="0"/>
                <a:cs typeface="Arial" panose="020B0604020202020204" pitchFamily="34" charset="0"/>
              </a:rPr>
              <a:t>The ON clause is used to join tables where the column names don’t match in both tables.</a:t>
            </a:r>
          </a:p>
        </p:txBody>
      </p:sp>
      <p:grpSp>
        <p:nvGrpSpPr>
          <p:cNvPr id="6" name="Group 22"/>
          <p:cNvGrpSpPr/>
          <p:nvPr/>
        </p:nvGrpSpPr>
        <p:grpSpPr>
          <a:xfrm>
            <a:off x="2285702" y="1600200"/>
            <a:ext cx="7938295" cy="1524000"/>
            <a:chOff x="988180" y="1676400"/>
            <a:chExt cx="7778900" cy="1524000"/>
          </a:xfrm>
        </p:grpSpPr>
        <p:grpSp>
          <p:nvGrpSpPr>
            <p:cNvPr id="7"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1867826"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 name="Group 6"/>
          <p:cNvGrpSpPr/>
          <p:nvPr/>
        </p:nvGrpSpPr>
        <p:grpSpPr>
          <a:xfrm>
            <a:off x="5087094" y="4797152"/>
            <a:ext cx="6929341" cy="1590324"/>
            <a:chOff x="1474065" y="4581876"/>
            <a:chExt cx="7399217" cy="1590324"/>
          </a:xfrm>
        </p:grpSpPr>
        <p:grpSp>
          <p:nvGrpSpPr>
            <p:cNvPr id="9" name="Group 13"/>
            <p:cNvGrpSpPr/>
            <p:nvPr/>
          </p:nvGrpSpPr>
          <p:grpSpPr>
            <a:xfrm>
              <a:off x="4553705" y="4581876"/>
              <a:ext cx="4319577" cy="1590324"/>
              <a:chOff x="4748223" y="4572000"/>
              <a:chExt cx="4319577"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00600" y="4572000"/>
                <a:ext cx="4267200" cy="1571861"/>
              </a:xfrm>
              <a:prstGeom prst="rect">
                <a:avLst/>
              </a:prstGeom>
            </p:spPr>
          </p:pic>
          <p:sp>
            <p:nvSpPr>
              <p:cNvPr id="12" name="Rectangle 11"/>
              <p:cNvSpPr/>
              <p:nvPr/>
            </p:nvSpPr>
            <p:spPr>
              <a:xfrm>
                <a:off x="4748223" y="5628924"/>
                <a:ext cx="3481377"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474065" y="5708254"/>
              <a:ext cx="1906347"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450772"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7" name="Picture 16">
            <a:extLst>
              <a:ext uri="{FF2B5EF4-FFF2-40B4-BE49-F238E27FC236}">
                <a16:creationId xmlns:a16="http://schemas.microsoft.com/office/drawing/2014/main" id="{7CD09EBA-2576-4BC4-9CFB-E80100C3305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1" name="Footer Placeholder 2">
            <a:extLst>
              <a:ext uri="{FF2B5EF4-FFF2-40B4-BE49-F238E27FC236}">
                <a16:creationId xmlns:a16="http://schemas.microsoft.com/office/drawing/2014/main" id="{5A3457CF-49AF-4A72-A61B-4A5782D3E18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45627268"/>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1047606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Inner Join with ON</a:t>
            </a:r>
            <a:endParaRPr lang="en-IN" sz="3200" b="1" i="1" dirty="0">
              <a:latin typeface="Arial" pitchFamily="34" charset="0"/>
              <a:cs typeface="Arial" pitchFamily="34" charset="0"/>
            </a:endParaRPr>
          </a:p>
        </p:txBody>
      </p:sp>
      <p:sp>
        <p:nvSpPr>
          <p:cNvPr id="7" name="Rectangle 6"/>
          <p:cNvSpPr/>
          <p:nvPr/>
        </p:nvSpPr>
        <p:spPr>
          <a:xfrm>
            <a:off x="190550" y="1124744"/>
            <a:ext cx="11809312" cy="646331"/>
          </a:xfrm>
          <a:prstGeom prst="rect">
            <a:avLst/>
          </a:prstGeom>
        </p:spPr>
        <p:txBody>
          <a:bodyPr wrap="square">
            <a:spAutoFit/>
          </a:bodyPr>
          <a:lstStyle/>
          <a:p>
            <a:r>
              <a:rPr lang="en-US" dirty="0">
                <a:solidFill>
                  <a:srgbClr val="0077AA"/>
                </a:solidFill>
                <a:latin typeface="Segoe UI" panose="020B0502040204020203" pitchFamily="34" charset="0"/>
                <a:cs typeface="Segoe UI" panose="020B0502040204020203" pitchFamily="34" charset="0"/>
              </a:rPr>
              <a:t>SELECT column-list from &lt;table_references</a:t>
            </a:r>
            <a:r>
              <a:rPr lang="en-US" dirty="0">
                <a:solidFill>
                  <a:srgbClr val="0077AA"/>
                </a:solidFill>
                <a:uFill>
                  <a:solidFill>
                    <a:srgbClr val="FF0000"/>
                  </a:solidFill>
                </a:uFill>
                <a:latin typeface="Segoe UI" panose="020B0502040204020203" pitchFamily="34" charset="0"/>
                <a:cs typeface="Segoe UI" panose="020B0502040204020203" pitchFamily="34" charset="0"/>
              </a:rPr>
              <a:t>&gt; [INNER] JOIN </a:t>
            </a:r>
            <a:r>
              <a:rPr lang="en-US" dirty="0">
                <a:solidFill>
                  <a:srgbClr val="0077AA"/>
                </a:solidFill>
                <a:latin typeface="Segoe UI" panose="020B0502040204020203" pitchFamily="34" charset="0"/>
                <a:cs typeface="Segoe UI" panose="020B0502040204020203" pitchFamily="34" charset="0"/>
              </a:rPr>
              <a:t>&lt;table_references&gt; </a:t>
            </a:r>
            <a:r>
              <a:rPr lang="en-US" dirty="0">
                <a:solidFill>
                  <a:srgbClr val="0077AA"/>
                </a:solidFill>
                <a:uFill>
                  <a:solidFill>
                    <a:srgbClr val="FF0000"/>
                  </a:solidFill>
                </a:uFill>
                <a:latin typeface="Segoe UI" panose="020B0502040204020203" pitchFamily="34" charset="0"/>
                <a:cs typeface="Segoe UI" panose="020B0502040204020203" pitchFamily="34" charset="0"/>
              </a:rPr>
              <a:t>ON</a:t>
            </a:r>
            <a:r>
              <a:rPr lang="en-US" dirty="0">
                <a:solidFill>
                  <a:srgbClr val="0077AA"/>
                </a:solidFill>
                <a:latin typeface="Segoe UI" panose="020B0502040204020203" pitchFamily="34" charset="0"/>
                <a:cs typeface="Segoe UI" panose="020B0502040204020203" pitchFamily="34" charset="0"/>
              </a:rPr>
              <a:t> table1.column-name = table2.column-name</a:t>
            </a:r>
          </a:p>
        </p:txBody>
      </p:sp>
      <p:sp>
        <p:nvSpPr>
          <p:cNvPr id="12" name="Rectangle 11"/>
          <p:cNvSpPr/>
          <p:nvPr/>
        </p:nvSpPr>
        <p:spPr>
          <a:xfrm>
            <a:off x="118542" y="778407"/>
            <a:ext cx="8262366" cy="369332"/>
          </a:xfrm>
          <a:prstGeom prst="rect">
            <a:avLst/>
          </a:prstGeom>
          <a:solidFill>
            <a:schemeClr val="bg1"/>
          </a:solidFill>
        </p:spPr>
        <p:txBody>
          <a:bodyPr wrap="square">
            <a:spAutoFit/>
          </a:bodyPr>
          <a:lstStyle/>
          <a:p>
            <a:r>
              <a:rPr lang="en-IN" dirty="0">
                <a:solidFill>
                  <a:schemeClr val="tx1">
                    <a:lumMod val="75000"/>
                    <a:lumOff val="25000"/>
                  </a:schemeClr>
                </a:solidFill>
                <a:latin typeface="Palatino Linotype" panose="02040502050505030304" pitchFamily="18" charset="0"/>
              </a:rPr>
              <a:t>Inner join returns rows when there is at least one match in both tables.</a:t>
            </a:r>
          </a:p>
        </p:txBody>
      </p:sp>
      <p:sp>
        <p:nvSpPr>
          <p:cNvPr id="3" name="Rectangle 2"/>
          <p:cNvSpPr/>
          <p:nvPr/>
        </p:nvSpPr>
        <p:spPr>
          <a:xfrm>
            <a:off x="190550" y="1988840"/>
            <a:ext cx="1180931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a:t>
            </a:r>
            <a:r>
              <a:rPr lang="en-IN" dirty="0">
                <a:latin typeface="Liberation Mono"/>
              </a:rPr>
              <a:t>student s</a:t>
            </a:r>
            <a:r>
              <a:rPr lang="en-US"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INNER</a:t>
            </a:r>
            <a:r>
              <a:rPr lang="en-IN" b="1"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JOIN</a:t>
            </a:r>
            <a:r>
              <a:rPr lang="en-US" b="1" dirty="0">
                <a:latin typeface="Liberation Mono"/>
                <a:cs typeface="Arial" panose="020B0604020202020204" pitchFamily="34" charset="0"/>
              </a:rPr>
              <a:t> </a:t>
            </a:r>
            <a:r>
              <a:rPr lang="en-IN" dirty="0">
                <a:latin typeface="Liberation Mono"/>
              </a:rPr>
              <a:t>student_</a:t>
            </a:r>
            <a:r>
              <a:rPr lang="en-US" dirty="0">
                <a:latin typeface="Liberation Mono"/>
                <a:cs typeface="Arial" panose="020B0604020202020204" pitchFamily="34" charset="0"/>
              </a:rPr>
              <a:t>qualifications q </a:t>
            </a:r>
            <a:r>
              <a:rPr lang="en-IN" dirty="0">
                <a:solidFill>
                  <a:srgbClr val="0077AA"/>
                </a:solidFill>
                <a:latin typeface="Liberation Mono"/>
                <a:ea typeface="Times New Roman" panose="02020603050405020304" pitchFamily="18" charset="0"/>
                <a:cs typeface="Times New Roman" panose="02020603050405020304" pitchFamily="18" charset="0"/>
              </a:rPr>
              <a:t>ON</a:t>
            </a:r>
            <a:r>
              <a:rPr lang="en-US" dirty="0">
                <a:latin typeface="Liberation Mono"/>
                <a:cs typeface="Arial" panose="020B0604020202020204" pitchFamily="34" charset="0"/>
              </a:rPr>
              <a:t> s.ID = q.</a:t>
            </a:r>
            <a:r>
              <a:rPr lang="en-IN" dirty="0">
                <a:latin typeface="Liberation Mono"/>
              </a:rPr>
              <a:t>student</a:t>
            </a:r>
            <a:r>
              <a:rPr lang="en-US" dirty="0">
                <a:latin typeface="Liberation Mono"/>
                <a:cs typeface="Arial" panose="020B0604020202020204" pitchFamily="34" charset="0"/>
              </a:rPr>
              <a:t>ID;</a:t>
            </a:r>
          </a:p>
        </p:txBody>
      </p:sp>
      <p:pic>
        <p:nvPicPr>
          <p:cNvPr id="5" name="Picture 4">
            <a:extLst>
              <a:ext uri="{FF2B5EF4-FFF2-40B4-BE49-F238E27FC236}">
                <a16:creationId xmlns:a16="http://schemas.microsoft.com/office/drawing/2014/main" id="{35DAB157-A6CA-4E3A-B6F8-960BC6CCCB7B}"/>
              </a:ext>
            </a:extLst>
          </p:cNvPr>
          <p:cNvPicPr>
            <a:picLocks noChangeAspect="1"/>
          </p:cNvPicPr>
          <p:nvPr/>
        </p:nvPicPr>
        <p:blipFill>
          <a:blip r:embed="rId3" cstate="print"/>
          <a:stretch>
            <a:fillRect/>
          </a:stretch>
        </p:blipFill>
        <p:spPr>
          <a:xfrm>
            <a:off x="-1" y="2532966"/>
            <a:ext cx="12190413" cy="4280410"/>
          </a:xfrm>
          <a:prstGeom prst="rect">
            <a:avLst/>
          </a:prstGeom>
        </p:spPr>
      </p:pic>
      <p:pic>
        <p:nvPicPr>
          <p:cNvPr id="8" name="Picture 7">
            <a:extLst>
              <a:ext uri="{FF2B5EF4-FFF2-40B4-BE49-F238E27FC236}">
                <a16:creationId xmlns:a16="http://schemas.microsoft.com/office/drawing/2014/main" id="{0F9CE1C2-C3EE-4C9B-8F08-A833D4695BF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95181206"/>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90550" y="857191"/>
            <a:ext cx="11593288" cy="369332"/>
          </a:xfrm>
          <a:prstGeom prst="rect">
            <a:avLst/>
          </a:prstGeom>
        </p:spPr>
        <p:txBody>
          <a:bodyPr wrap="square">
            <a:spAutoFit/>
          </a:bodyPr>
          <a:lstStyle/>
          <a:p>
            <a:r>
              <a:rPr lang="en-US" dirty="0">
                <a:solidFill>
                  <a:srgbClr val="0077AA"/>
                </a:solidFill>
                <a:latin typeface="Segoe UI" panose="020B0502040204020203" pitchFamily="34" charset="0"/>
                <a:cs typeface="Segoe UI" panose="020B0502040204020203" pitchFamily="34" charset="0"/>
              </a:rPr>
              <a:t>SELECT column-list from &lt;table_references&gt; </a:t>
            </a:r>
            <a:r>
              <a:rPr lang="en-US" dirty="0">
                <a:solidFill>
                  <a:srgbClr val="0077AA"/>
                </a:solidFill>
                <a:uFill>
                  <a:solidFill>
                    <a:srgbClr val="FF0000"/>
                  </a:solidFill>
                </a:uFill>
                <a:latin typeface="Segoe UI" panose="020B0502040204020203" pitchFamily="34" charset="0"/>
                <a:cs typeface="Segoe UI" panose="020B0502040204020203" pitchFamily="34" charset="0"/>
              </a:rPr>
              <a:t>[INNER] JOIN </a:t>
            </a:r>
            <a:r>
              <a:rPr lang="en-US" dirty="0">
                <a:solidFill>
                  <a:srgbClr val="0077AA"/>
                </a:solidFill>
                <a:latin typeface="Segoe UI" panose="020B0502040204020203" pitchFamily="34" charset="0"/>
                <a:cs typeface="Segoe UI" panose="020B0502040204020203" pitchFamily="34" charset="0"/>
              </a:rPr>
              <a:t>&lt;table_references&gt; </a:t>
            </a:r>
            <a:r>
              <a:rPr lang="en-US" dirty="0">
                <a:solidFill>
                  <a:srgbClr val="0077AA"/>
                </a:solidFill>
                <a:uFill>
                  <a:solidFill>
                    <a:srgbClr val="FF0000"/>
                  </a:solidFill>
                </a:uFill>
                <a:latin typeface="Segoe UI" panose="020B0502040204020203" pitchFamily="34" charset="0"/>
                <a:cs typeface="Segoe UI" panose="020B0502040204020203" pitchFamily="34" charset="0"/>
              </a:rPr>
              <a:t>USING</a:t>
            </a:r>
            <a:r>
              <a:rPr lang="en-US" dirty="0">
                <a:solidFill>
                  <a:srgbClr val="0077AA"/>
                </a:solidFill>
                <a:latin typeface="Segoe UI" panose="020B0502040204020203" pitchFamily="34" charset="0"/>
                <a:cs typeface="Segoe UI" panose="020B0502040204020203" pitchFamily="34" charset="0"/>
              </a:rPr>
              <a:t> (column-name)</a:t>
            </a:r>
          </a:p>
        </p:txBody>
      </p:sp>
      <p:sp>
        <p:nvSpPr>
          <p:cNvPr id="10" name="Rectangle 9"/>
          <p:cNvSpPr/>
          <p:nvPr/>
        </p:nvSpPr>
        <p:spPr>
          <a:xfrm>
            <a:off x="190550" y="1484784"/>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INNER</a:t>
            </a:r>
            <a:r>
              <a:rPr lang="en-US" b="1" dirty="0">
                <a:solidFill>
                  <a:srgbClr val="E0D6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JOIN</a:t>
            </a:r>
            <a:r>
              <a:rPr lang="en-US" b="1" dirty="0">
                <a:solidFill>
                  <a:srgbClr val="E0D612"/>
                </a:solidFill>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USING </a:t>
            </a:r>
            <a:r>
              <a:rPr lang="en-US" dirty="0">
                <a:latin typeface="Liberation Mono"/>
                <a:ea typeface="Times New Roman" panose="02020603050405020304" pitchFamily="18" charset="0"/>
                <a:cs typeface="Arial" panose="020B0604020202020204" pitchFamily="34" charset="0"/>
              </a:rPr>
              <a:t>(custID);</a:t>
            </a:r>
          </a:p>
        </p:txBody>
      </p:sp>
      <p:sp>
        <p:nvSpPr>
          <p:cNvPr id="13" name="Rectangle 12">
            <a:extLst>
              <a:ext uri="{FF2B5EF4-FFF2-40B4-BE49-F238E27FC236}">
                <a16:creationId xmlns:a16="http://schemas.microsoft.com/office/drawing/2014/main" id="{A56054AE-5D1E-48DB-ABB3-0A309D226B1B}"/>
              </a:ext>
            </a:extLst>
          </p:cNvPr>
          <p:cNvSpPr/>
          <p:nvPr/>
        </p:nvSpPr>
        <p:spPr>
          <a:xfrm>
            <a:off x="1523802" y="2"/>
            <a:ext cx="1047606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Inner Join with USING</a:t>
            </a:r>
            <a:endParaRPr lang="en-IN" sz="32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A31B4EEE-2385-4FE7-8D5E-A9B4CB1337F7}"/>
              </a:ext>
            </a:extLst>
          </p:cNvPr>
          <p:cNvPicPr>
            <a:picLocks noChangeAspect="1"/>
          </p:cNvPicPr>
          <p:nvPr/>
        </p:nvPicPr>
        <p:blipFill>
          <a:blip r:embed="rId3" cstate="print"/>
          <a:stretch>
            <a:fillRect/>
          </a:stretch>
        </p:blipFill>
        <p:spPr>
          <a:xfrm>
            <a:off x="-1" y="1976425"/>
            <a:ext cx="12190413" cy="4881573"/>
          </a:xfrm>
          <a:prstGeom prst="rect">
            <a:avLst/>
          </a:prstGeom>
        </p:spPr>
      </p:pic>
      <p:pic>
        <p:nvPicPr>
          <p:cNvPr id="6" name="Picture 5">
            <a:extLst>
              <a:ext uri="{FF2B5EF4-FFF2-40B4-BE49-F238E27FC236}">
                <a16:creationId xmlns:a16="http://schemas.microsoft.com/office/drawing/2014/main" id="{DAEDF3D2-4C50-4ED4-9031-305D749577B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56599924"/>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10404052"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Natural Join</a:t>
            </a:r>
            <a:endParaRPr lang="en-IN" sz="3200" b="1" i="1" dirty="0">
              <a:latin typeface="Arial" pitchFamily="34" charset="0"/>
              <a:cs typeface="Arial" pitchFamily="34" charset="0"/>
            </a:endParaRPr>
          </a:p>
        </p:txBody>
      </p:sp>
      <p:sp>
        <p:nvSpPr>
          <p:cNvPr id="5" name="Rectangle 4"/>
          <p:cNvSpPr/>
          <p:nvPr/>
        </p:nvSpPr>
        <p:spPr>
          <a:xfrm>
            <a:off x="152380" y="1098132"/>
            <a:ext cx="11631458"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a:t>
            </a:r>
            <a:r>
              <a:rPr lang="en-IN" sz="2000" dirty="0">
                <a:solidFill>
                  <a:srgbClr val="C74C49"/>
                </a:solidFill>
                <a:latin typeface="Palatino Linotype" panose="02040502050505030304" pitchFamily="18" charset="0"/>
                <a:cs typeface="Arial" panose="020B0604020202020204" pitchFamily="34" charset="0"/>
              </a:rPr>
              <a:t>NATURAL JOIN </a:t>
            </a:r>
            <a:r>
              <a:rPr lang="en-IN" sz="2000" dirty="0">
                <a:latin typeface="Palatino Linotype" panose="02040502050505030304" pitchFamily="18" charset="0"/>
                <a:cs typeface="Arial" panose="020B0604020202020204" pitchFamily="34" charset="0"/>
              </a:rPr>
              <a:t>is such a join that performs the same task as an </a:t>
            </a:r>
            <a:r>
              <a:rPr lang="en-IN" sz="2000" dirty="0">
                <a:solidFill>
                  <a:srgbClr val="C74C49"/>
                </a:solidFill>
                <a:latin typeface="Palatino Linotype" panose="02040502050505030304" pitchFamily="18" charset="0"/>
                <a:cs typeface="Arial" panose="020B0604020202020204" pitchFamily="34" charset="0"/>
              </a:rPr>
              <a:t>INNER JOIN</a:t>
            </a:r>
            <a:r>
              <a:rPr lang="en-IN" sz="2000" dirty="0">
                <a:latin typeface="Palatino Linotype" panose="02040502050505030304" pitchFamily="18" charset="0"/>
                <a:cs typeface="Arial" panose="020B0604020202020204" pitchFamily="34" charset="0"/>
              </a:rPr>
              <a:t>.</a:t>
            </a:r>
          </a:p>
        </p:txBody>
      </p:sp>
      <p:sp>
        <p:nvSpPr>
          <p:cNvPr id="7" name="Rectangle 6"/>
          <p:cNvSpPr/>
          <p:nvPr/>
        </p:nvSpPr>
        <p:spPr>
          <a:xfrm>
            <a:off x="184979" y="1556594"/>
            <a:ext cx="11820454" cy="369332"/>
          </a:xfrm>
          <a:prstGeom prst="rect">
            <a:avLst/>
          </a:prstGeom>
        </p:spPr>
        <p:txBody>
          <a:bodyPr wrap="square">
            <a:spAutoFit/>
          </a:bodyPr>
          <a:lstStyle/>
          <a:p>
            <a:r>
              <a:rPr lang="en-US" dirty="0">
                <a:solidFill>
                  <a:srgbClr val="0077AA"/>
                </a:solidFill>
                <a:latin typeface="Segoe UI" panose="020B0502040204020203" pitchFamily="34" charset="0"/>
                <a:cs typeface="Segoe UI" panose="020B0502040204020203" pitchFamily="34" charset="0"/>
              </a:rPr>
              <a:t>SELECT column-list from &lt;table_references&gt; </a:t>
            </a:r>
            <a:r>
              <a:rPr lang="en-US" dirty="0">
                <a:solidFill>
                  <a:srgbClr val="0077AA"/>
                </a:solidFill>
                <a:uFill>
                  <a:solidFill>
                    <a:srgbClr val="FF0000"/>
                  </a:solidFill>
                </a:uFill>
                <a:latin typeface="Segoe UI" panose="020B0502040204020203" pitchFamily="34" charset="0"/>
                <a:cs typeface="Segoe UI" panose="020B0502040204020203" pitchFamily="34" charset="0"/>
              </a:rPr>
              <a:t>NATURAL JOIN </a:t>
            </a:r>
            <a:r>
              <a:rPr lang="en-US" dirty="0">
                <a:solidFill>
                  <a:srgbClr val="0077AA"/>
                </a:solidFill>
                <a:latin typeface="Segoe UI" panose="020B0502040204020203" pitchFamily="34" charset="0"/>
                <a:cs typeface="Segoe UI" panose="020B0502040204020203" pitchFamily="34" charset="0"/>
              </a:rPr>
              <a:t>&lt;table_references&gt;</a:t>
            </a:r>
          </a:p>
        </p:txBody>
      </p:sp>
      <p:sp>
        <p:nvSpPr>
          <p:cNvPr id="8" name="Rectangle 7"/>
          <p:cNvSpPr/>
          <p:nvPr/>
        </p:nvSpPr>
        <p:spPr>
          <a:xfrm>
            <a:off x="179408" y="2221171"/>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Arial" panose="020B0604020202020204" pitchFamily="34" charset="0"/>
              </a:rPr>
              <a:t>NATURAL</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IN" sz="2000"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dept;</a:t>
            </a:r>
          </a:p>
        </p:txBody>
      </p:sp>
      <p:sp>
        <p:nvSpPr>
          <p:cNvPr id="11" name="Rectangle 10"/>
          <p:cNvSpPr/>
          <p:nvPr/>
        </p:nvSpPr>
        <p:spPr>
          <a:xfrm>
            <a:off x="152380" y="2737090"/>
            <a:ext cx="11775474" cy="163121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The associated tables have one or more pairs of identical column-names.</a:t>
            </a: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The columns must be of the same name.</a:t>
            </a: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Don't use ON / USING clause in a NATURAL JOIN.</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262559" y="4381941"/>
            <a:ext cx="7128792" cy="2431435"/>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endParaRPr lang="en-IN" sz="8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If the column-names are not same, then NATURAL JOIN will work as CROSS JOIN.</a:t>
            </a:r>
          </a:p>
          <a:p>
            <a:endParaRPr lang="en-IN" sz="8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200" dirty="0">
                <a:latin typeface="Palatino Linotype" panose="02040502050505030304" pitchFamily="18" charset="0"/>
                <a:cs typeface="Arial" pitchFamily="34" charset="0"/>
              </a:rPr>
              <a:t>A NATURAL JOIN can be used with a LEFT OUTER join, or a RIGHT OUTER join.</a:t>
            </a:r>
          </a:p>
          <a:p>
            <a:endParaRPr lang="en-IN" sz="2400" dirty="0">
              <a:latin typeface="Palatino Linotype" panose="02040502050505030304" pitchFamily="18" charset="0"/>
              <a:cs typeface="Arial" panose="020B0604020202020204" pitchFamily="34"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8969" y="4773794"/>
            <a:ext cx="4176464" cy="1104663"/>
          </a:xfrm>
          <a:prstGeom prst="rect">
            <a:avLst/>
          </a:prstGeom>
        </p:spPr>
      </p:pic>
      <p:pic>
        <p:nvPicPr>
          <p:cNvPr id="10" name="Picture 9">
            <a:extLst>
              <a:ext uri="{FF2B5EF4-FFF2-40B4-BE49-F238E27FC236}">
                <a16:creationId xmlns:a16="http://schemas.microsoft.com/office/drawing/2014/main" id="{048BD748-B206-47BA-A66B-CE75AF07276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5FB08BE4-C3B1-4781-BC6A-C3A3C630CD9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0190726"/>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92300"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INNER JOIN Vs NATURAL JOIN</a:t>
            </a:r>
            <a:endParaRPr lang="en-IN" sz="3200" b="1" i="1" dirty="0">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2076283228"/>
              </p:ext>
            </p:extLst>
          </p:nvPr>
        </p:nvGraphicFramePr>
        <p:xfrm>
          <a:off x="119320" y="1432599"/>
          <a:ext cx="11951772" cy="3783269"/>
        </p:xfrm>
        <a:graphic>
          <a:graphicData uri="http://schemas.openxmlformats.org/drawingml/2006/table">
            <a:tbl>
              <a:tblPr>
                <a:tableStyleId>{BDBED569-4797-4DF1-A0F4-6AAB3CD982D8}</a:tableStyleId>
              </a:tblPr>
              <a:tblGrid>
                <a:gridCol w="6327445">
                  <a:extLst>
                    <a:ext uri="{9D8B030D-6E8A-4147-A177-3AD203B41FA5}">
                      <a16:colId xmlns:a16="http://schemas.microsoft.com/office/drawing/2014/main" val="422065344"/>
                    </a:ext>
                  </a:extLst>
                </a:gridCol>
                <a:gridCol w="5624327">
                  <a:extLst>
                    <a:ext uri="{9D8B030D-6E8A-4147-A177-3AD203B41FA5}">
                      <a16:colId xmlns:a16="http://schemas.microsoft.com/office/drawing/2014/main" val="279659465"/>
                    </a:ext>
                  </a:extLst>
                </a:gridCol>
              </a:tblGrid>
              <a:tr h="570485">
                <a:tc>
                  <a:txBody>
                    <a:bodyPr/>
                    <a:lstStyle/>
                    <a:p>
                      <a:pPr algn="ctr" fontAlgn="ctr"/>
                      <a:r>
                        <a:rPr lang="en-IN" sz="1800" b="1" cap="all" dirty="0">
                          <a:effectLst/>
                          <a:latin typeface="Palatino Linotype" panose="02040502050505030304" pitchFamily="18" charset="0"/>
                        </a:rPr>
                        <a:t>INNER JOIN</a:t>
                      </a:r>
                    </a:p>
                  </a:txBody>
                  <a:tcPr marL="53597" marR="53597" marT="53597" marB="53597" anchor="ctr"/>
                </a:tc>
                <a:tc>
                  <a:txBody>
                    <a:bodyPr/>
                    <a:lstStyle/>
                    <a:p>
                      <a:pPr algn="ctr" fontAlgn="ctr"/>
                      <a:r>
                        <a:rPr lang="en-IN" sz="1800" b="1" cap="all" dirty="0">
                          <a:effectLst/>
                          <a:latin typeface="Palatino Linotype" panose="02040502050505030304" pitchFamily="18" charset="0"/>
                        </a:rPr>
                        <a:t>NATURAL JOIN</a:t>
                      </a:r>
                    </a:p>
                  </a:txBody>
                  <a:tcPr marL="53597" marR="53597" marT="53597" marB="53597" anchor="ctr"/>
                </a:tc>
                <a:extLst>
                  <a:ext uri="{0D108BD9-81ED-4DB2-BD59-A6C34878D82A}">
                    <a16:rowId xmlns:a16="http://schemas.microsoft.com/office/drawing/2014/main" val="2493218137"/>
                  </a:ext>
                </a:extLst>
              </a:tr>
              <a:tr h="637837">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a:t>
                      </a:r>
                      <a:r>
                        <a:rPr lang="en-US" sz="1800" b="0">
                          <a:latin typeface="Palatino Linotype" pitchFamily="18" charset="0"/>
                        </a:rPr>
                        <a:t>the ON/USING </a:t>
                      </a:r>
                      <a:r>
                        <a:rPr lang="en-US" sz="1800" b="0" dirty="0">
                          <a:latin typeface="Palatino Linotype" pitchFamily="18" charset="0"/>
                        </a:rPr>
                        <a:t>clause.</a:t>
                      </a:r>
                    </a:p>
                  </a:txBody>
                  <a:tcPr marL="89267" marR="89267" marT="44634" marB="44634"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67" marR="89267" marT="44634" marB="44634" anchor="ctr"/>
                </a:tc>
                <a:extLst>
                  <a:ext uri="{0D108BD9-81ED-4DB2-BD59-A6C34878D82A}">
                    <a16:rowId xmlns:a16="http://schemas.microsoft.com/office/drawing/2014/main" val="853356393"/>
                  </a:ext>
                </a:extLst>
              </a:tr>
              <a:tr h="912121">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67" marR="89267" marT="44634" marB="44634"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67" marR="89267" marT="44634" marB="44634" anchor="ctr"/>
                </a:tc>
                <a:extLst>
                  <a:ext uri="{0D108BD9-81ED-4DB2-BD59-A6C34878D82A}">
                    <a16:rowId xmlns:a16="http://schemas.microsoft.com/office/drawing/2014/main" val="588869355"/>
                  </a:ext>
                </a:extLst>
              </a:tr>
              <a:tr h="75042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67" marR="89267" marT="44634" marB="44634"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67" marR="89267" marT="44634" marB="44634" anchor="ctr"/>
                </a:tc>
                <a:extLst>
                  <a:ext uri="{0D108BD9-81ED-4DB2-BD59-A6C34878D82A}">
                    <a16:rowId xmlns:a16="http://schemas.microsoft.com/office/drawing/2014/main" val="2820917763"/>
                  </a:ext>
                </a:extLst>
              </a:tr>
              <a:tr h="912121">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b="0" dirty="0">
                          <a:latin typeface="Palatino Linotype" panose="02040502050505030304" pitchFamily="18" charset="0"/>
                        </a:rPr>
                        <a:t>SELECT * FROM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anose="02040502050505030304" pitchFamily="18" charset="0"/>
                        </a:rPr>
                        <a:t> INNER JOIN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anose="02040502050505030304" pitchFamily="18" charset="0"/>
                        </a:rPr>
                        <a:t> ON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anose="02040502050505030304" pitchFamily="18" charset="0"/>
                        </a:rPr>
                        <a:t>.</a:t>
                      </a:r>
                      <a:r>
                        <a:rPr lang="en-US" sz="1800" b="1" dirty="0">
                          <a:latin typeface="Palatino Linotype" panose="02040502050505030304" pitchFamily="18" charset="0"/>
                        </a:rPr>
                        <a:t>A</a:t>
                      </a:r>
                      <a:r>
                        <a:rPr lang="en-US" sz="1800" b="0" baseline="-25000" dirty="0">
                          <a:solidFill>
                            <a:schemeClr val="tx1"/>
                          </a:solidFill>
                          <a:latin typeface="Palatino Linotype" panose="02040502050505030304" pitchFamily="18" charset="0"/>
                        </a:rPr>
                        <a:t>1</a:t>
                      </a:r>
                      <a:r>
                        <a:rPr lang="en-US" sz="1800" b="0" dirty="0">
                          <a:latin typeface="Palatino Linotype" panose="02040502050505030304" pitchFamily="18" charset="0"/>
                        </a:rPr>
                        <a:t> =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anose="02040502050505030304" pitchFamily="18" charset="0"/>
                        </a:rPr>
                        <a:t>.</a:t>
                      </a:r>
                      <a:r>
                        <a:rPr lang="en-US" sz="1800" b="1" dirty="0">
                          <a:latin typeface="Palatino Linotype" panose="02040502050505030304" pitchFamily="18" charset="0"/>
                        </a:rPr>
                        <a:t>A</a:t>
                      </a:r>
                      <a:r>
                        <a:rPr lang="en-US" sz="1800" b="0" baseline="-25000" dirty="0">
                          <a:latin typeface="Palatino Linotype" panose="02040502050505030304" pitchFamily="18" charset="0"/>
                        </a:rPr>
                        <a:t>1</a:t>
                      </a:r>
                      <a:r>
                        <a:rPr lang="en-US" sz="1800" b="0" dirty="0">
                          <a:latin typeface="Palatino Linotype" pitchFamily="18" charset="0"/>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b="0" dirty="0">
                          <a:latin typeface="Palatino Linotype" pitchFamily="18" charset="0"/>
                        </a:rPr>
                        <a:t>SELECT * FROM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itchFamily="18" charset="0"/>
                        </a:rPr>
                        <a:t> INNER JOIN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itchFamily="18" charset="0"/>
                        </a:rPr>
                        <a:t> USING(</a:t>
                      </a:r>
                      <a:r>
                        <a:rPr lang="en-US" sz="1800" b="1" dirty="0">
                          <a:latin typeface="Palatino Linotype" panose="02040502050505030304" pitchFamily="18" charset="0"/>
                        </a:rPr>
                        <a:t>A</a:t>
                      </a:r>
                      <a:r>
                        <a:rPr lang="en-US" sz="1800" b="0" baseline="-25000" dirty="0">
                          <a:solidFill>
                            <a:schemeClr val="tx1"/>
                          </a:solidFill>
                          <a:latin typeface="Palatino Linotype" panose="02040502050505030304" pitchFamily="18" charset="0"/>
                        </a:rPr>
                        <a:t>1</a:t>
                      </a:r>
                      <a:r>
                        <a:rPr lang="en-US" sz="1800" b="0" baseline="0" dirty="0">
                          <a:solidFill>
                            <a:schemeClr val="tx1"/>
                          </a:solidFill>
                          <a:latin typeface="Palatino Linotype" panose="02040502050505030304" pitchFamily="18" charset="0"/>
                        </a:rPr>
                        <a:t>,</a:t>
                      </a:r>
                      <a:r>
                        <a:rPr lang="en-US" sz="1800" b="0" dirty="0">
                          <a:latin typeface="Palatino Linotype" pitchFamily="18" charset="0"/>
                        </a:rPr>
                        <a:t> [</a:t>
                      </a:r>
                      <a:r>
                        <a:rPr lang="en-US" sz="1800" b="1">
                          <a:latin typeface="Palatino Linotype" panose="02040502050505030304" pitchFamily="18" charset="0"/>
                        </a:rPr>
                        <a:t>A</a:t>
                      </a:r>
                      <a:r>
                        <a:rPr lang="en-US" sz="1800" b="0" baseline="-25000">
                          <a:latin typeface="Palatino Linotype" panose="02040502050505030304" pitchFamily="18" charset="0"/>
                        </a:rPr>
                        <a:t>2</a:t>
                      </a:r>
                      <a:r>
                        <a:rPr lang="en-US" sz="1800" b="0" baseline="0">
                          <a:latin typeface="Palatino Linotype" panose="02040502050505030304" pitchFamily="18" charset="0"/>
                        </a:rPr>
                        <a:t>])</a:t>
                      </a:r>
                      <a:r>
                        <a:rPr lang="en-US" sz="1800" b="0">
                          <a:latin typeface="Palatino Linotype" pitchFamily="18" charset="0"/>
                        </a:rPr>
                        <a:t>;</a:t>
                      </a:r>
                      <a:endParaRPr lang="en-US" sz="1800" b="0" dirty="0">
                        <a:latin typeface="Palatino Linotype" pitchFamily="18" charset="0"/>
                      </a:endParaRPr>
                    </a:p>
                  </a:txBody>
                  <a:tcPr marL="89267" marR="89267" marT="44634" marB="44634"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b="0" dirty="0">
                          <a:latin typeface="Palatino Linotype" panose="02040502050505030304" pitchFamily="18" charset="0"/>
                        </a:rPr>
                        <a:t>SELECT * FROM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anose="02040502050505030304" pitchFamily="18" charset="0"/>
                        </a:rPr>
                        <a:t> NATURAL JOIN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itchFamily="18" charset="0"/>
                        </a:rPr>
                        <a:t>;</a:t>
                      </a:r>
                    </a:p>
                  </a:txBody>
                  <a:tcPr marL="89267" marR="89267" marT="44634" marB="44634"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20" y="261242"/>
            <a:ext cx="4679911" cy="863802"/>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173719"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653401"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Simple Join</a:t>
            </a:r>
            <a:endParaRPr lang="en-IN" sz="3200" b="1" i="1" dirty="0">
              <a:latin typeface="Arial" pitchFamily="34" charset="0"/>
              <a:cs typeface="Arial" pitchFamily="34" charset="0"/>
            </a:endParaRPr>
          </a:p>
        </p:txBody>
      </p:sp>
      <p:sp>
        <p:nvSpPr>
          <p:cNvPr id="5" name="Rectangle 4"/>
          <p:cNvSpPr/>
          <p:nvPr/>
        </p:nvSpPr>
        <p:spPr>
          <a:xfrm>
            <a:off x="694606" y="764704"/>
            <a:ext cx="989581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a:t>
            </a:r>
            <a:r>
              <a:rPr lang="en-IN" sz="2000" dirty="0">
                <a:solidFill>
                  <a:srgbClr val="C74C49"/>
                </a:solidFill>
                <a:latin typeface="Palatino Linotype" panose="02040502050505030304" pitchFamily="18" charset="0"/>
                <a:cs typeface="Arial" panose="020B0604020202020204" pitchFamily="34" charset="0"/>
              </a:rPr>
              <a:t>SIMPLE</a:t>
            </a:r>
            <a:r>
              <a:rPr lang="en-IN" sz="2000" dirty="0">
                <a:latin typeface="Palatino Linotype" panose="02040502050505030304" pitchFamily="18" charset="0"/>
                <a:cs typeface="Arial" panose="020B0604020202020204" pitchFamily="34" charset="0"/>
              </a:rPr>
              <a:t> </a:t>
            </a:r>
            <a:r>
              <a:rPr lang="en-IN" sz="2000" dirty="0">
                <a:solidFill>
                  <a:srgbClr val="C74C49"/>
                </a:solidFill>
                <a:latin typeface="Palatino Linotype" panose="02040502050505030304" pitchFamily="18" charset="0"/>
                <a:cs typeface="Arial" panose="020B0604020202020204" pitchFamily="34" charset="0"/>
              </a:rPr>
              <a:t>JOIN</a:t>
            </a:r>
            <a:r>
              <a:rPr lang="en-IN" sz="2000" dirty="0">
                <a:latin typeface="Palatino Linotype" panose="02040502050505030304" pitchFamily="18" charset="0"/>
                <a:cs typeface="Arial" panose="020B0604020202020204" pitchFamily="34" charset="0"/>
              </a:rPr>
              <a:t> is such a join that performs the same task as an </a:t>
            </a:r>
            <a:r>
              <a:rPr lang="en-IN" sz="2000" dirty="0">
                <a:solidFill>
                  <a:srgbClr val="C74C49"/>
                </a:solidFill>
                <a:latin typeface="Palatino Linotype" panose="02040502050505030304" pitchFamily="18" charset="0"/>
                <a:cs typeface="Arial" panose="020B0604020202020204" pitchFamily="34" charset="0"/>
              </a:rPr>
              <a:t>INNER</a:t>
            </a:r>
            <a:r>
              <a:rPr lang="en-IN" sz="2000" dirty="0">
                <a:latin typeface="Palatino Linotype" panose="02040502050505030304" pitchFamily="18" charset="0"/>
                <a:cs typeface="Arial" panose="020B0604020202020204" pitchFamily="34" charset="0"/>
              </a:rPr>
              <a:t> </a:t>
            </a:r>
            <a:r>
              <a:rPr lang="en-IN" sz="2000" dirty="0">
                <a:solidFill>
                  <a:srgbClr val="C74C49"/>
                </a:solidFill>
                <a:latin typeface="Palatino Linotype" panose="02040502050505030304" pitchFamily="18" charset="0"/>
                <a:cs typeface="Arial" panose="020B0604020202020204" pitchFamily="34" charset="0"/>
              </a:rPr>
              <a:t>JOIN</a:t>
            </a:r>
            <a:r>
              <a:rPr lang="en-IN" sz="2000" dirty="0">
                <a:latin typeface="Palatino Linotype" panose="02040502050505030304" pitchFamily="18" charset="0"/>
                <a:cs typeface="Arial" panose="020B0604020202020204" pitchFamily="34" charset="0"/>
              </a:rPr>
              <a:t>.</a:t>
            </a:r>
          </a:p>
        </p:txBody>
      </p:sp>
      <p:sp>
        <p:nvSpPr>
          <p:cNvPr id="7" name="Rectangle 6"/>
          <p:cNvSpPr/>
          <p:nvPr/>
        </p:nvSpPr>
        <p:spPr>
          <a:xfrm>
            <a:off x="694606" y="1307068"/>
            <a:ext cx="10801200" cy="369332"/>
          </a:xfrm>
          <a:prstGeom prst="rect">
            <a:avLst/>
          </a:prstGeom>
        </p:spPr>
        <p:txBody>
          <a:bodyPr wrap="square">
            <a:spAutoFit/>
          </a:bodyPr>
          <a:lstStyle/>
          <a:p>
            <a:r>
              <a:rPr lang="en-US" dirty="0">
                <a:solidFill>
                  <a:srgbClr val="0077AA"/>
                </a:solidFill>
                <a:latin typeface="Segoe UI" panose="020B0502040204020203" pitchFamily="34" charset="0"/>
                <a:cs typeface="Segoe UI" panose="020B0502040204020203" pitchFamily="34" charset="0"/>
              </a:rPr>
              <a:t>SELECT column-list from &lt;table_references&gt; </a:t>
            </a:r>
            <a:r>
              <a:rPr lang="en-US" dirty="0">
                <a:solidFill>
                  <a:srgbClr val="0077AA"/>
                </a:solidFill>
                <a:uFill>
                  <a:solidFill>
                    <a:srgbClr val="FF0000"/>
                  </a:solidFill>
                </a:uFill>
                <a:latin typeface="Segoe UI" panose="020B0502040204020203" pitchFamily="34" charset="0"/>
                <a:cs typeface="Segoe UI" panose="020B0502040204020203" pitchFamily="34" charset="0"/>
              </a:rPr>
              <a:t>SIMPLE JOIN </a:t>
            </a:r>
            <a:r>
              <a:rPr lang="en-US" dirty="0">
                <a:solidFill>
                  <a:srgbClr val="0077AA"/>
                </a:solidFill>
                <a:latin typeface="Segoe UI" panose="020B0502040204020203" pitchFamily="34" charset="0"/>
                <a:cs typeface="Segoe UI" panose="020B0502040204020203" pitchFamily="34" charset="0"/>
              </a:rPr>
              <a:t>&lt;table_references&gt; </a:t>
            </a:r>
            <a:r>
              <a:rPr lang="en-US" dirty="0">
                <a:solidFill>
                  <a:srgbClr val="0077AA"/>
                </a:solidFill>
                <a:uFill>
                  <a:solidFill>
                    <a:srgbClr val="FF0000"/>
                  </a:solidFill>
                </a:uFill>
                <a:latin typeface="Segoe UI" panose="020B0502040204020203" pitchFamily="34" charset="0"/>
                <a:cs typeface="Segoe UI" panose="020B0502040204020203" pitchFamily="34" charset="0"/>
              </a:rPr>
              <a:t>USING</a:t>
            </a:r>
            <a:r>
              <a:rPr lang="en-US" dirty="0">
                <a:solidFill>
                  <a:srgbClr val="0077AA"/>
                </a:solidFill>
                <a:latin typeface="Segoe UI" panose="020B0502040204020203" pitchFamily="34" charset="0"/>
                <a:cs typeface="Segoe UI" panose="020B0502040204020203" pitchFamily="34" charset="0"/>
              </a:rPr>
              <a:t> (column-list)</a:t>
            </a:r>
          </a:p>
        </p:txBody>
      </p:sp>
      <p:sp>
        <p:nvSpPr>
          <p:cNvPr id="8" name="Rectangle 7"/>
          <p:cNvSpPr/>
          <p:nvPr/>
        </p:nvSpPr>
        <p:spPr>
          <a:xfrm>
            <a:off x="694606" y="2133600"/>
            <a:ext cx="10513168"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Arial" panose="020B0604020202020204" pitchFamily="34" charset="0"/>
              </a:rPr>
              <a:t>SIMPLE</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IN"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838622" y="3011706"/>
            <a:ext cx="6840760" cy="2548354"/>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1906347" cy="338554"/>
            </a:xfrm>
            <a:prstGeom prst="rect">
              <a:avLst/>
            </a:prstGeom>
            <a:noFill/>
          </p:spPr>
          <p:txBody>
            <a:bodyPr wrap="none" rtlCol="0">
              <a:spAutoFit/>
            </a:bodyPr>
            <a:lstStyle/>
            <a:p>
              <a:r>
                <a:rPr lang="en-IN" sz="1600" dirty="0">
                  <a:solidFill>
                    <a:srgbClr val="0083A2"/>
                  </a:solidFill>
                </a:rPr>
                <a:t>JOINING CONDITION</a:t>
              </a:r>
            </a:p>
          </p:txBody>
        </p:sp>
      </p:grpSp>
      <p:pic>
        <p:nvPicPr>
          <p:cNvPr id="12" name="Picture 11">
            <a:extLst>
              <a:ext uri="{FF2B5EF4-FFF2-40B4-BE49-F238E27FC236}">
                <a16:creationId xmlns:a16="http://schemas.microsoft.com/office/drawing/2014/main" id="{3966FDB1-2DD5-4090-B4A1-63AE7BAD126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FA37A823-69EF-4100-8424-2861C88648E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6575859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15" y="990918"/>
            <a:ext cx="11375783" cy="2061834"/>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Attributes</a:t>
            </a:r>
          </a:p>
        </p:txBody>
      </p:sp>
      <p:pic>
        <p:nvPicPr>
          <p:cNvPr id="3" name="Picture 2">
            <a:extLst>
              <a:ext uri="{FF2B5EF4-FFF2-40B4-BE49-F238E27FC236}">
                <a16:creationId xmlns:a16="http://schemas.microsoft.com/office/drawing/2014/main" id="{1EF2CB1B-48D9-4FFF-A4B3-C61DD210D7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6AF0DEF9-8E41-4D0D-A4A9-2E033E7C35A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22983705"/>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 </a:t>
            </a:r>
            <a:endParaRPr lang="en-IN" sz="3200" b="1" i="1" dirty="0">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1570800" y="2924944"/>
            <a:ext cx="9095812" cy="1695884"/>
          </a:xfrm>
          <a:prstGeom prst="rect">
            <a:avLst/>
          </a:prstGeom>
        </p:spPr>
      </p:pic>
      <p:sp>
        <p:nvSpPr>
          <p:cNvPr id="42" name="Rectangle 41"/>
          <p:cNvSpPr/>
          <p:nvPr/>
        </p:nvSpPr>
        <p:spPr>
          <a:xfrm>
            <a:off x="190550" y="838200"/>
            <a:ext cx="11737304"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a:t>
            </a:r>
            <a:r>
              <a:rPr lang="en-IN" dirty="0">
                <a:solidFill>
                  <a:srgbClr val="C74C49"/>
                </a:solidFill>
                <a:latin typeface="Palatino Linotype" panose="02040502050505030304" pitchFamily="18" charset="0"/>
                <a:cs typeface="Arial" panose="020B0604020202020204" pitchFamily="34" charset="0"/>
              </a:rPr>
              <a:t>LEFT</a:t>
            </a:r>
            <a:r>
              <a:rPr lang="en-IN" dirty="0">
                <a:latin typeface="Palatino Linotype" panose="02040502050505030304" pitchFamily="18" charset="0"/>
                <a:cs typeface="Arial" panose="020B0604020202020204" pitchFamily="34" charset="0"/>
              </a:rPr>
              <a:t> </a:t>
            </a:r>
            <a:r>
              <a:rPr lang="en-IN" dirty="0">
                <a:solidFill>
                  <a:srgbClr val="C74C49"/>
                </a:solidFill>
                <a:latin typeface="Palatino Linotype" panose="02040502050505030304" pitchFamily="18" charset="0"/>
                <a:cs typeface="Arial" panose="020B0604020202020204" pitchFamily="34" charset="0"/>
              </a:rPr>
              <a:t>JOIN</a:t>
            </a:r>
            <a:r>
              <a:rPr lang="en-IN" dirty="0">
                <a:latin typeface="Palatino Linotype" panose="02040502050505030304" pitchFamily="18"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43" name="Rectangle 42"/>
          <p:cNvSpPr/>
          <p:nvPr/>
        </p:nvSpPr>
        <p:spPr>
          <a:xfrm>
            <a:off x="190550" y="1737954"/>
            <a:ext cx="11737304" cy="646331"/>
          </a:xfrm>
          <a:prstGeom prst="rect">
            <a:avLst/>
          </a:prstGeom>
        </p:spPr>
        <p:txBody>
          <a:bodyPr wrap="square">
            <a:spAutoFit/>
          </a:bodyPr>
          <a:lstStyle/>
          <a:p>
            <a:r>
              <a:rPr lang="en-US" dirty="0">
                <a:solidFill>
                  <a:srgbClr val="0077AA"/>
                </a:solidFill>
                <a:latin typeface="Segoe UI" panose="020B0502040204020203" pitchFamily="34" charset="0"/>
                <a:ea typeface="Verdana" panose="020B0604030504040204" pitchFamily="34" charset="0"/>
                <a:cs typeface="Segoe UI" panose="020B0502040204020203" pitchFamily="34" charset="0"/>
              </a:rPr>
              <a:t>SELECT column-list from &lt;table_references&gt; </a:t>
            </a:r>
            <a:r>
              <a:rPr lang="en-US" dirty="0">
                <a:solidFill>
                  <a:srgbClr val="0077AA"/>
                </a:solidFill>
                <a:uFill>
                  <a:solidFill>
                    <a:srgbClr val="FF0000"/>
                  </a:solidFill>
                </a:uFill>
                <a:latin typeface="Segoe UI" panose="020B0502040204020203" pitchFamily="34" charset="0"/>
                <a:ea typeface="Verdana" panose="020B0604030504040204" pitchFamily="34" charset="0"/>
                <a:cs typeface="Segoe UI" panose="020B0502040204020203" pitchFamily="34" charset="0"/>
              </a:rPr>
              <a:t>LEFT [OUTER ] JOIN </a:t>
            </a:r>
            <a:r>
              <a:rPr lang="en-US" dirty="0">
                <a:solidFill>
                  <a:srgbClr val="0077AA"/>
                </a:solidFill>
                <a:latin typeface="Segoe UI" panose="020B0502040204020203" pitchFamily="34" charset="0"/>
                <a:ea typeface="Verdana" panose="020B0604030504040204" pitchFamily="34" charset="0"/>
                <a:cs typeface="Segoe UI" panose="020B0502040204020203" pitchFamily="34" charset="0"/>
              </a:rPr>
              <a:t>&lt;table_references&gt; </a:t>
            </a:r>
            <a:r>
              <a:rPr lang="en-US" dirty="0">
                <a:solidFill>
                  <a:srgbClr val="0077AA"/>
                </a:solidFill>
                <a:uFill>
                  <a:solidFill>
                    <a:srgbClr val="FF0000"/>
                  </a:solidFill>
                </a:uFill>
                <a:latin typeface="Segoe UI" panose="020B0502040204020203" pitchFamily="34" charset="0"/>
                <a:ea typeface="Verdana" panose="020B0604030504040204" pitchFamily="34" charset="0"/>
                <a:cs typeface="Segoe UI" panose="020B0502040204020203" pitchFamily="34" charset="0"/>
              </a:rPr>
              <a:t>ON</a:t>
            </a:r>
            <a:r>
              <a:rPr lang="en-US" dirty="0">
                <a:solidFill>
                  <a:srgbClr val="0077AA"/>
                </a:solidFill>
                <a:latin typeface="Segoe UI" panose="020B0502040204020203" pitchFamily="34" charset="0"/>
                <a:ea typeface="Verdana" panose="020B0604030504040204" pitchFamily="34" charset="0"/>
                <a:cs typeface="Segoe UI" panose="020B0502040204020203" pitchFamily="34" charset="0"/>
              </a:rPr>
              <a:t> table1.column-name = table2.column-name</a:t>
            </a:r>
          </a:p>
        </p:txBody>
      </p:sp>
      <p:pic>
        <p:nvPicPr>
          <p:cNvPr id="6" name="Picture 5">
            <a:extLst>
              <a:ext uri="{FF2B5EF4-FFF2-40B4-BE49-F238E27FC236}">
                <a16:creationId xmlns:a16="http://schemas.microsoft.com/office/drawing/2014/main" id="{192A96C5-0050-4530-92A9-C7F891CB11F6}"/>
              </a:ext>
            </a:extLst>
          </p:cNvPr>
          <p:cNvPicPr>
            <a:picLocks noChangeAspect="1"/>
          </p:cNvPicPr>
          <p:nvPr/>
        </p:nvPicPr>
        <p:blipFill>
          <a:blip r:embed="rId3" cstate="print"/>
          <a:stretch>
            <a:fillRect/>
          </a:stretch>
        </p:blipFill>
        <p:spPr>
          <a:xfrm>
            <a:off x="1554439" y="4809753"/>
            <a:ext cx="9105900" cy="1695450"/>
          </a:xfrm>
          <a:prstGeom prst="rect">
            <a:avLst/>
          </a:prstGeom>
        </p:spPr>
      </p:pic>
      <p:pic>
        <p:nvPicPr>
          <p:cNvPr id="7" name="Picture 6">
            <a:extLst>
              <a:ext uri="{FF2B5EF4-FFF2-40B4-BE49-F238E27FC236}">
                <a16:creationId xmlns:a16="http://schemas.microsoft.com/office/drawing/2014/main" id="{673C5F90-0D53-4822-96AD-E561FE02295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1A25237-EAF2-44A9-AD9F-3B42445F3C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10990177"/>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41323" y="660862"/>
            <a:ext cx="11571449" cy="92321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SQL left outer join returns all rows in the left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all the matching rows found in the right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means the result of the SQL left join always contains the rows in the left table. . </a:t>
            </a:r>
            <a:r>
              <a:rPr lang="en-US" b="1" dirty="0">
                <a:latin typeface="Palatino Linotype" panose="02040502050505030304" pitchFamily="18" charset="0"/>
              </a:rPr>
              <a:t>If no matching rows found in the right table, NULL are displayed.</a:t>
            </a:r>
          </a:p>
        </p:txBody>
      </p:sp>
      <p:sp>
        <p:nvSpPr>
          <p:cNvPr id="36" name="Rectangle 35"/>
          <p:cNvSpPr/>
          <p:nvPr/>
        </p:nvSpPr>
        <p:spPr>
          <a:xfrm>
            <a:off x="309482" y="1629035"/>
            <a:ext cx="11571449" cy="646247"/>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14" y="2502975"/>
            <a:ext cx="11145115" cy="4237962"/>
          </a:xfrm>
          <a:prstGeom prst="rect">
            <a:avLst/>
          </a:prstGeom>
        </p:spPr>
      </p:pic>
      <p:sp>
        <p:nvSpPr>
          <p:cNvPr id="6" name="Rectangle 5">
            <a:extLst>
              <a:ext uri="{FF2B5EF4-FFF2-40B4-BE49-F238E27FC236}">
                <a16:creationId xmlns:a16="http://schemas.microsoft.com/office/drawing/2014/main" id="{1CE9C1DB-CF56-40FA-ADA4-97E61274116D}"/>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 </a:t>
            </a:r>
            <a:endParaRPr lang="en-IN" sz="32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F2CB962B-5F2B-4611-B8FC-C3DB4B61AE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03472850"/>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a:t>
            </a:r>
            <a:endParaRPr lang="en-IN" sz="3200" b="1" i="1" dirty="0">
              <a:latin typeface="Arial" pitchFamily="34" charset="0"/>
              <a:cs typeface="Arial" pitchFamily="34" charset="0"/>
            </a:endParaRPr>
          </a:p>
        </p:txBody>
      </p:sp>
      <p:sp>
        <p:nvSpPr>
          <p:cNvPr id="9" name="Rectangle 8"/>
          <p:cNvSpPr/>
          <p:nvPr/>
        </p:nvSpPr>
        <p:spPr>
          <a:xfrm>
            <a:off x="308037" y="620688"/>
            <a:ext cx="1130525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rPr>
              <a:t> FROM </a:t>
            </a:r>
            <a:r>
              <a:rPr lang="en-IN" dirty="0">
                <a:latin typeface="Liberation Mono"/>
                <a:cs typeface="Arial" panose="020B0604020202020204" pitchFamily="34" charset="0"/>
              </a:rPr>
              <a:t>student_order</a:t>
            </a:r>
            <a:r>
              <a:rPr lang="en-US" dirty="0">
                <a:solidFill>
                  <a:srgbClr val="0077AA"/>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o</a:t>
            </a:r>
            <a:r>
              <a:rPr lang="en-US" dirty="0">
                <a:solidFill>
                  <a:srgbClr val="0077AA"/>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Arial" panose="020B0604020202020204" pitchFamily="34" charset="0"/>
              </a:rPr>
              <a:t>LEFT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OUTER</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US" b="1"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student s </a:t>
            </a:r>
            <a:r>
              <a:rPr lang="en-IN" dirty="0">
                <a:solidFill>
                  <a:srgbClr val="0077AA"/>
                </a:solidFill>
                <a:latin typeface="Liberation Mono"/>
                <a:ea typeface="Times New Roman" panose="02020603050405020304" pitchFamily="18" charset="0"/>
                <a:cs typeface="Arial" panose="020B0604020202020204" pitchFamily="34" charset="0"/>
              </a:rPr>
              <a:t>ON</a:t>
            </a:r>
            <a:r>
              <a:rPr lang="en-IN" dirty="0">
                <a:latin typeface="Liberation Mono"/>
                <a:cs typeface="Arial" panose="020B0604020202020204" pitchFamily="34" charset="0"/>
              </a:rPr>
              <a:t> s.ID = o.studentID;</a:t>
            </a:r>
            <a:endParaRPr lang="en-IN" dirty="0">
              <a:solidFill>
                <a:srgbClr val="0077AA"/>
              </a:solidFill>
              <a:latin typeface="Liberation Mono"/>
              <a:ea typeface="Times New Roman" panose="02020603050405020304" pitchFamily="18" charset="0"/>
            </a:endParaRPr>
          </a:p>
        </p:txBody>
      </p:sp>
      <p:sp>
        <p:nvSpPr>
          <p:cNvPr id="12" name="Rectangle 11">
            <a:extLst>
              <a:ext uri="{FF2B5EF4-FFF2-40B4-BE49-F238E27FC236}">
                <a16:creationId xmlns:a16="http://schemas.microsoft.com/office/drawing/2014/main" id="{C7C55C3B-4134-4C2F-A6A7-893805FD1001}"/>
              </a:ext>
            </a:extLst>
          </p:cNvPr>
          <p:cNvSpPr/>
          <p:nvPr/>
        </p:nvSpPr>
        <p:spPr>
          <a:xfrm>
            <a:off x="308037" y="6156012"/>
            <a:ext cx="1173730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cs typeface="Arial" panose="020B0604020202020204" pitchFamily="34" charset="0"/>
              </a:rPr>
              <a:t>* </a:t>
            </a:r>
            <a:r>
              <a:rPr lang="en-US" dirty="0">
                <a:solidFill>
                  <a:srgbClr val="0077AA"/>
                </a:solidFill>
                <a:latin typeface="Liberation Mono"/>
              </a:rPr>
              <a:t>FROM </a:t>
            </a:r>
            <a:r>
              <a:rPr lang="en-US" dirty="0">
                <a:latin typeface="Liberation Mono"/>
                <a:cs typeface="Arial" panose="020B0604020202020204" pitchFamily="34" charset="0"/>
              </a:rPr>
              <a:t>student_order o</a:t>
            </a:r>
            <a:r>
              <a:rPr lang="en-US" dirty="0">
                <a:solidFill>
                  <a:srgbClr val="0077AA"/>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LEFT</a:t>
            </a:r>
            <a:r>
              <a:rPr lang="en-US" b="1" dirty="0">
                <a:solidFill>
                  <a:srgbClr val="E0D6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OUTER</a:t>
            </a:r>
            <a:r>
              <a:rPr lang="en-US" b="1" dirty="0">
                <a:solidFill>
                  <a:srgbClr val="E0D6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JOIN</a:t>
            </a:r>
            <a:r>
              <a:rPr lang="en-US" b="1" dirty="0">
                <a:solidFill>
                  <a:srgbClr val="E0D612"/>
                </a:solidFill>
                <a:latin typeface="Liberation Mono"/>
                <a:cs typeface="Arial" panose="020B0604020202020204" pitchFamily="34" charset="0"/>
              </a:rPr>
              <a:t> </a:t>
            </a:r>
            <a:r>
              <a:rPr lang="en-US" dirty="0">
                <a:latin typeface="Liberation Mono"/>
                <a:cs typeface="Arial" panose="020B0604020202020204" pitchFamily="34" charset="0"/>
              </a:rPr>
              <a:t>student s</a:t>
            </a:r>
            <a:r>
              <a:rPr lang="en-US" dirty="0">
                <a:solidFill>
                  <a:srgbClr val="0077AA"/>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ON</a:t>
            </a:r>
            <a:r>
              <a:rPr lang="en-US" dirty="0">
                <a:solidFill>
                  <a:srgbClr val="0077AA"/>
                </a:solidFill>
                <a:latin typeface="Liberation Mono"/>
              </a:rPr>
              <a:t> </a:t>
            </a:r>
            <a:r>
              <a:rPr lang="en-US" dirty="0">
                <a:latin typeface="Liberation Mono"/>
                <a:cs typeface="Arial" panose="020B0604020202020204" pitchFamily="34" charset="0"/>
              </a:rPr>
              <a:t>s.ID = o.studentID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6">
                    <a:lumMod val="50000"/>
                  </a:schemeClr>
                </a:solidFill>
                <a:latin typeface="Liberation Mono"/>
                <a:cs typeface="Arial" panose="020B0604020202020204" pitchFamily="34" charset="0"/>
              </a:rPr>
              <a:t>s.ID IS NULL</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44DF3108-CC48-488E-A5B7-8B15B028B18E}"/>
              </a:ext>
            </a:extLst>
          </p:cNvPr>
          <p:cNvPicPr>
            <a:picLocks noChangeAspect="1"/>
          </p:cNvPicPr>
          <p:nvPr/>
        </p:nvPicPr>
        <p:blipFill>
          <a:blip r:embed="rId3" cstate="print"/>
          <a:stretch>
            <a:fillRect/>
          </a:stretch>
        </p:blipFill>
        <p:spPr>
          <a:xfrm>
            <a:off x="-1" y="1161943"/>
            <a:ext cx="12190413" cy="4976729"/>
          </a:xfrm>
          <a:prstGeom prst="rect">
            <a:avLst/>
          </a:prstGeom>
        </p:spPr>
      </p:pic>
      <p:sp>
        <p:nvSpPr>
          <p:cNvPr id="6" name="Rectangle 5">
            <a:extLst>
              <a:ext uri="{FF2B5EF4-FFF2-40B4-BE49-F238E27FC236}">
                <a16:creationId xmlns:a16="http://schemas.microsoft.com/office/drawing/2014/main" id="{451E54B8-34CF-4198-ACCA-AC6F3DC2B615}"/>
              </a:ext>
            </a:extLst>
          </p:cNvPr>
          <p:cNvSpPr/>
          <p:nvPr/>
        </p:nvSpPr>
        <p:spPr>
          <a:xfrm>
            <a:off x="381100" y="4314279"/>
            <a:ext cx="11402737" cy="134083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F0E81A2D-6C18-4079-9FB3-8419490C5E7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2056EEA1-BB4E-43AC-916D-A030AD4B05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29649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6" grpId="0" animBg="1"/>
    </p:bldLst>
  </p:timing>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a:t>
            </a:r>
            <a:endParaRPr lang="en-IN" sz="3200" b="1" i="1" dirty="0">
              <a:latin typeface="Arial" pitchFamily="34" charset="0"/>
              <a:cs typeface="Arial" pitchFamily="34" charset="0"/>
            </a:endParaRPr>
          </a:p>
        </p:txBody>
      </p:sp>
      <p:sp>
        <p:nvSpPr>
          <p:cNvPr id="10" name="Rectangle 9"/>
          <p:cNvSpPr/>
          <p:nvPr/>
        </p:nvSpPr>
        <p:spPr>
          <a:xfrm>
            <a:off x="118542" y="692696"/>
            <a:ext cx="11953328" cy="369332"/>
          </a:xfrm>
          <a:prstGeom prst="rect">
            <a:avLst/>
          </a:prstGeom>
        </p:spPr>
        <p:txBody>
          <a:bodyPr wrap="square">
            <a:spAutoFit/>
          </a:bodyPr>
          <a:lstStyle/>
          <a:p>
            <a:r>
              <a:rPr lang="en-US" dirty="0">
                <a:solidFill>
                  <a:srgbClr val="0077AA"/>
                </a:solidFill>
                <a:latin typeface="Segoe UI" panose="020B0502040204020203" pitchFamily="34" charset="0"/>
                <a:cs typeface="Segoe UI" panose="020B0502040204020203" pitchFamily="34" charset="0"/>
              </a:rPr>
              <a:t>SELECT column-list from &lt;table_references&gt; </a:t>
            </a:r>
            <a:r>
              <a:rPr lang="en-US" dirty="0">
                <a:solidFill>
                  <a:srgbClr val="0077AA"/>
                </a:solidFill>
                <a:uFill>
                  <a:solidFill>
                    <a:srgbClr val="FF0000"/>
                  </a:solidFill>
                </a:uFill>
                <a:latin typeface="Segoe UI" panose="020B0502040204020203" pitchFamily="34" charset="0"/>
                <a:cs typeface="Segoe UI" panose="020B0502040204020203" pitchFamily="34" charset="0"/>
              </a:rPr>
              <a:t>LEFT [OUTER ] JOIN </a:t>
            </a:r>
            <a:r>
              <a:rPr lang="en-US" dirty="0">
                <a:solidFill>
                  <a:srgbClr val="0077AA"/>
                </a:solidFill>
                <a:latin typeface="Segoe UI" panose="020B0502040204020203" pitchFamily="34" charset="0"/>
                <a:cs typeface="Segoe UI" panose="020B0502040204020203" pitchFamily="34" charset="0"/>
              </a:rPr>
              <a:t>&lt;table_references&gt; </a:t>
            </a:r>
            <a:r>
              <a:rPr lang="en-US" dirty="0">
                <a:solidFill>
                  <a:srgbClr val="0077AA"/>
                </a:solidFill>
                <a:uFill>
                  <a:solidFill>
                    <a:srgbClr val="FF0000"/>
                  </a:solidFill>
                </a:uFill>
                <a:latin typeface="Segoe UI" panose="020B0502040204020203" pitchFamily="34" charset="0"/>
                <a:cs typeface="Segoe UI" panose="020B0502040204020203" pitchFamily="34" charset="0"/>
              </a:rPr>
              <a:t>USING</a:t>
            </a:r>
            <a:r>
              <a:rPr lang="en-US" dirty="0">
                <a:solidFill>
                  <a:srgbClr val="0077AA"/>
                </a:solidFill>
                <a:latin typeface="Segoe UI" panose="020B0502040204020203" pitchFamily="34" charset="0"/>
                <a:cs typeface="Segoe UI" panose="020B0502040204020203" pitchFamily="34" charset="0"/>
              </a:rPr>
              <a:t> (column-name)</a:t>
            </a:r>
          </a:p>
        </p:txBody>
      </p:sp>
      <p:sp>
        <p:nvSpPr>
          <p:cNvPr id="11" name="Rectangle 10"/>
          <p:cNvSpPr/>
          <p:nvPr/>
        </p:nvSpPr>
        <p:spPr>
          <a:xfrm>
            <a:off x="118542" y="1156682"/>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Arial" panose="020B0604020202020204" pitchFamily="34" charset="0"/>
              </a:rPr>
              <a:t>LEFT</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OUTER</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IN" sz="2000"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12" name="Rectangle 11"/>
          <p:cNvSpPr/>
          <p:nvPr/>
        </p:nvSpPr>
        <p:spPr>
          <a:xfrm>
            <a:off x="118542" y="6093296"/>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Arial" panose="020B0604020202020204" pitchFamily="34" charset="0"/>
              </a:rPr>
              <a:t>NATURAL</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LEFT</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OUTER</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IN" sz="2000"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a:t>
            </a:r>
          </a:p>
        </p:txBody>
      </p:sp>
      <p:sp>
        <p:nvSpPr>
          <p:cNvPr id="13" name="Rectangle 12"/>
          <p:cNvSpPr/>
          <p:nvPr/>
        </p:nvSpPr>
        <p:spPr>
          <a:xfrm>
            <a:off x="118542" y="5589240"/>
            <a:ext cx="11593288" cy="400110"/>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NATURAL LEFT [OUTER ] JOIN </a:t>
            </a:r>
            <a:r>
              <a:rPr lang="en-US" sz="2000" dirty="0">
                <a:solidFill>
                  <a:srgbClr val="0077AA"/>
                </a:solidFill>
                <a:latin typeface="Liberation Mono"/>
              </a:rPr>
              <a:t>&lt;table_references&gt;</a:t>
            </a:r>
          </a:p>
        </p:txBody>
      </p:sp>
      <p:pic>
        <p:nvPicPr>
          <p:cNvPr id="2" name="Picture 1">
            <a:extLst>
              <a:ext uri="{FF2B5EF4-FFF2-40B4-BE49-F238E27FC236}">
                <a16:creationId xmlns:a16="http://schemas.microsoft.com/office/drawing/2014/main" id="{0E945141-7F66-4310-811C-274761DE7B40}"/>
              </a:ext>
            </a:extLst>
          </p:cNvPr>
          <p:cNvPicPr>
            <a:picLocks noChangeAspect="1"/>
          </p:cNvPicPr>
          <p:nvPr/>
        </p:nvPicPr>
        <p:blipFill>
          <a:blip r:embed="rId2" cstate="print"/>
          <a:stretch>
            <a:fillRect/>
          </a:stretch>
        </p:blipFill>
        <p:spPr>
          <a:xfrm>
            <a:off x="0" y="1620366"/>
            <a:ext cx="12190413" cy="3752850"/>
          </a:xfrm>
          <a:prstGeom prst="rect">
            <a:avLst/>
          </a:prstGeom>
        </p:spPr>
      </p:pic>
      <p:sp>
        <p:nvSpPr>
          <p:cNvPr id="9" name="Rectangle 8">
            <a:extLst>
              <a:ext uri="{FF2B5EF4-FFF2-40B4-BE49-F238E27FC236}">
                <a16:creationId xmlns:a16="http://schemas.microsoft.com/office/drawing/2014/main" id="{6A14AAA4-6E22-4722-A858-E4EE27C085F1}"/>
              </a:ext>
            </a:extLst>
          </p:cNvPr>
          <p:cNvSpPr/>
          <p:nvPr/>
        </p:nvSpPr>
        <p:spPr>
          <a:xfrm>
            <a:off x="298562" y="5115370"/>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4" name="Picture 13">
            <a:extLst>
              <a:ext uri="{FF2B5EF4-FFF2-40B4-BE49-F238E27FC236}">
                <a16:creationId xmlns:a16="http://schemas.microsoft.com/office/drawing/2014/main" id="{8C87D437-7C9D-4AFD-BABE-CFA38701CFD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5" name="Footer Placeholder 2">
            <a:extLst>
              <a:ext uri="{FF2B5EF4-FFF2-40B4-BE49-F238E27FC236}">
                <a16:creationId xmlns:a16="http://schemas.microsoft.com/office/drawing/2014/main" id="{944B3BCB-9A9B-45A3-A087-ACC8B2D8DBA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78361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P spid="9" grpId="0" animBg="1"/>
    </p:bldLst>
  </p:timing>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1599992" y="2924944"/>
            <a:ext cx="9066620" cy="1714500"/>
          </a:xfrm>
          <a:prstGeom prst="rect">
            <a:avLst/>
          </a:prstGeom>
        </p:spPr>
      </p:pic>
      <p:sp>
        <p:nvSpPr>
          <p:cNvPr id="34" name="Rectangle 33"/>
          <p:cNvSpPr/>
          <p:nvPr/>
        </p:nvSpPr>
        <p:spPr>
          <a:xfrm>
            <a:off x="190550" y="838200"/>
            <a:ext cx="1188132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a:t>
            </a:r>
            <a:r>
              <a:rPr lang="en-IN" dirty="0">
                <a:solidFill>
                  <a:srgbClr val="C74C49"/>
                </a:solidFill>
                <a:latin typeface="Palatino Linotype" panose="02040502050505030304" pitchFamily="18" charset="0"/>
                <a:cs typeface="Arial" panose="020B0604020202020204" pitchFamily="34" charset="0"/>
              </a:rPr>
              <a:t>RIGHT</a:t>
            </a:r>
            <a:r>
              <a:rPr lang="en-IN" dirty="0">
                <a:latin typeface="Palatino Linotype" panose="02040502050505030304" pitchFamily="18" charset="0"/>
                <a:cs typeface="Arial" panose="020B0604020202020204" pitchFamily="34" charset="0"/>
              </a:rPr>
              <a:t> </a:t>
            </a:r>
            <a:r>
              <a:rPr lang="en-IN" dirty="0">
                <a:solidFill>
                  <a:srgbClr val="C74C49"/>
                </a:solidFill>
                <a:latin typeface="Palatino Linotype" panose="02040502050505030304" pitchFamily="18" charset="0"/>
                <a:cs typeface="Arial" panose="020B0604020202020204" pitchFamily="34" charset="0"/>
              </a:rPr>
              <a:t>JOIN</a:t>
            </a:r>
            <a:r>
              <a:rPr lang="en-IN" dirty="0">
                <a:latin typeface="Palatino Linotype" panose="02040502050505030304" pitchFamily="18" charset="0"/>
                <a:cs typeface="Arial" panose="020B0604020202020204" pitchFamily="34" charset="0"/>
              </a:rPr>
              <a:t> keyword returns all rows from the right table (table2), with the matching rows in the left table (table1). The result is NULL in the left side when there is no match.</a:t>
            </a:r>
          </a:p>
        </p:txBody>
      </p:sp>
      <p:sp>
        <p:nvSpPr>
          <p:cNvPr id="35" name="Rectangle 34"/>
          <p:cNvSpPr/>
          <p:nvPr/>
        </p:nvSpPr>
        <p:spPr>
          <a:xfrm>
            <a:off x="211590" y="1844582"/>
            <a:ext cx="11716263" cy="646331"/>
          </a:xfrm>
          <a:prstGeom prst="rect">
            <a:avLst/>
          </a:prstGeom>
        </p:spPr>
        <p:txBody>
          <a:bodyPr wrap="square">
            <a:spAutoFit/>
          </a:bodyPr>
          <a:lstStyle/>
          <a:p>
            <a:r>
              <a:rPr lang="en-US" dirty="0">
                <a:solidFill>
                  <a:srgbClr val="0077AA"/>
                </a:solidFill>
                <a:latin typeface="Segoe UI" panose="020B0502040204020203" pitchFamily="34" charset="0"/>
                <a:cs typeface="Segoe UI" panose="020B0502040204020203" pitchFamily="34" charset="0"/>
              </a:rPr>
              <a:t>SELECT column-list from &lt;table_references&gt; </a:t>
            </a:r>
            <a:r>
              <a:rPr lang="en-US" dirty="0">
                <a:solidFill>
                  <a:srgbClr val="0077AA"/>
                </a:solidFill>
                <a:uFill>
                  <a:solidFill>
                    <a:srgbClr val="FF0000"/>
                  </a:solidFill>
                </a:uFill>
                <a:latin typeface="Segoe UI" panose="020B0502040204020203" pitchFamily="34" charset="0"/>
                <a:cs typeface="Segoe UI" panose="020B0502040204020203" pitchFamily="34" charset="0"/>
              </a:rPr>
              <a:t>RIGHT [OUTER ] JOIN </a:t>
            </a:r>
            <a:r>
              <a:rPr lang="en-US" dirty="0">
                <a:solidFill>
                  <a:srgbClr val="0077AA"/>
                </a:solidFill>
                <a:latin typeface="Segoe UI" panose="020B0502040204020203" pitchFamily="34" charset="0"/>
                <a:cs typeface="Segoe UI" panose="020B0502040204020203" pitchFamily="34" charset="0"/>
              </a:rPr>
              <a:t>&lt;table_references&gt; </a:t>
            </a:r>
            <a:r>
              <a:rPr lang="en-US" dirty="0">
                <a:solidFill>
                  <a:srgbClr val="0077AA"/>
                </a:solidFill>
                <a:uFill>
                  <a:solidFill>
                    <a:srgbClr val="FF0000"/>
                  </a:solidFill>
                </a:uFill>
                <a:latin typeface="Segoe UI" panose="020B0502040204020203" pitchFamily="34" charset="0"/>
                <a:cs typeface="Segoe UI" panose="020B0502040204020203" pitchFamily="34" charset="0"/>
              </a:rPr>
              <a:t>ON</a:t>
            </a:r>
            <a:r>
              <a:rPr lang="en-US" dirty="0">
                <a:solidFill>
                  <a:srgbClr val="0077AA"/>
                </a:solidFill>
                <a:latin typeface="Segoe UI" panose="020B0502040204020203" pitchFamily="34" charset="0"/>
                <a:cs typeface="Segoe UI" panose="020B0502040204020203" pitchFamily="34" charset="0"/>
              </a:rPr>
              <a:t> table1.column-name = table2.column-name</a:t>
            </a:r>
          </a:p>
        </p:txBody>
      </p:sp>
      <p:pic>
        <p:nvPicPr>
          <p:cNvPr id="2" name="Picture 1">
            <a:extLst>
              <a:ext uri="{FF2B5EF4-FFF2-40B4-BE49-F238E27FC236}">
                <a16:creationId xmlns:a16="http://schemas.microsoft.com/office/drawing/2014/main" id="{4B8F9754-DCA9-462D-AF27-495F17ADA730}"/>
              </a:ext>
            </a:extLst>
          </p:cNvPr>
          <p:cNvPicPr>
            <a:picLocks noChangeAspect="1"/>
          </p:cNvPicPr>
          <p:nvPr/>
        </p:nvPicPr>
        <p:blipFill>
          <a:blip r:embed="rId3" cstate="print"/>
          <a:stretch>
            <a:fillRect/>
          </a:stretch>
        </p:blipFill>
        <p:spPr>
          <a:xfrm>
            <a:off x="1561306" y="4792768"/>
            <a:ext cx="9067800" cy="1714500"/>
          </a:xfrm>
          <a:prstGeom prst="rect">
            <a:avLst/>
          </a:prstGeom>
        </p:spPr>
      </p:pic>
      <p:pic>
        <p:nvPicPr>
          <p:cNvPr id="7" name="Picture 6">
            <a:extLst>
              <a:ext uri="{FF2B5EF4-FFF2-40B4-BE49-F238E27FC236}">
                <a16:creationId xmlns:a16="http://schemas.microsoft.com/office/drawing/2014/main" id="{09BC3450-AA35-49AC-835F-AD0371AC796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A00BB9F-BA4C-4D2C-831C-35C6CF284EC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06185651"/>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09482" y="664590"/>
            <a:ext cx="11571449" cy="92321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Right outer join returns all rows in the right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all the matching rows found in the left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It means the result of the SQL right join always contains the rows in the right table. . </a:t>
            </a:r>
            <a:r>
              <a:rPr lang="en-US" b="1" dirty="0">
                <a:latin typeface="Palatino Linotype" panose="02040502050505030304" pitchFamily="18" charset="0"/>
              </a:rPr>
              <a:t>If no matching rows found in the left table, NULL are displayed.</a:t>
            </a:r>
          </a:p>
        </p:txBody>
      </p:sp>
      <p:sp>
        <p:nvSpPr>
          <p:cNvPr id="36" name="Rectangle 35"/>
          <p:cNvSpPr/>
          <p:nvPr/>
        </p:nvSpPr>
        <p:spPr>
          <a:xfrm>
            <a:off x="317662" y="1636349"/>
            <a:ext cx="11571449" cy="646247"/>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551312" y="2297108"/>
            <a:ext cx="11144149" cy="4454215"/>
          </a:xfrm>
          <a:prstGeom prst="rect">
            <a:avLst/>
          </a:prstGeom>
          <a:noFill/>
          <a:ln w="9525">
            <a:noFill/>
            <a:miter lim="800000"/>
            <a:headEnd/>
            <a:tailEnd/>
          </a:ln>
          <a:effectLst/>
        </p:spPr>
      </p:pic>
      <p:sp>
        <p:nvSpPr>
          <p:cNvPr id="6" name="Rectangle 5">
            <a:extLst>
              <a:ext uri="{FF2B5EF4-FFF2-40B4-BE49-F238E27FC236}">
                <a16:creationId xmlns:a16="http://schemas.microsoft.com/office/drawing/2014/main" id="{301A5AA7-EBB1-44FF-B40F-B407D0E59864}"/>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pic>
        <p:nvPicPr>
          <p:cNvPr id="8" name="Picture 7">
            <a:extLst>
              <a:ext uri="{FF2B5EF4-FFF2-40B4-BE49-F238E27FC236}">
                <a16:creationId xmlns:a16="http://schemas.microsoft.com/office/drawing/2014/main" id="{E745EFA0-9194-42E5-972F-039BA5CC186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56711724"/>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991827" y="3873638"/>
            <a:ext cx="8598595" cy="2230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20" y="765051"/>
            <a:ext cx="11519780" cy="646247"/>
          </a:xfrm>
          <a:prstGeom prst="rect">
            <a:avLst/>
          </a:prstGeom>
        </p:spPr>
        <p:txBody>
          <a:bodyPr wrap="square">
            <a:spAutoFit/>
          </a:bodyPr>
          <a:lstStyle/>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IS 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15" y="1701033"/>
            <a:ext cx="11231785" cy="4895906"/>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7757" y="1715097"/>
            <a:ext cx="3911906" cy="488184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a:extLst>
              <a:ext uri="{FF2B5EF4-FFF2-40B4-BE49-F238E27FC236}">
                <a16:creationId xmlns:a16="http://schemas.microsoft.com/office/drawing/2014/main" id="{7E6BA00D-542B-4912-8F7D-12D552DCA980}"/>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pic>
        <p:nvPicPr>
          <p:cNvPr id="9" name="Picture 8">
            <a:extLst>
              <a:ext uri="{FF2B5EF4-FFF2-40B4-BE49-F238E27FC236}">
                <a16:creationId xmlns:a16="http://schemas.microsoft.com/office/drawing/2014/main" id="{AD88E46C-67E7-4BD6-8C75-F8D7ED629AE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15166831"/>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sp>
        <p:nvSpPr>
          <p:cNvPr id="6" name="Rectangle 5">
            <a:extLst>
              <a:ext uri="{FF2B5EF4-FFF2-40B4-BE49-F238E27FC236}">
                <a16:creationId xmlns:a16="http://schemas.microsoft.com/office/drawing/2014/main" id="{3B2472D5-A689-451A-A491-FBEC94FE17A8}"/>
              </a:ext>
            </a:extLst>
          </p:cNvPr>
          <p:cNvSpPr/>
          <p:nvPr/>
        </p:nvSpPr>
        <p:spPr>
          <a:xfrm>
            <a:off x="164021" y="5795972"/>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rPr>
              <a:t> FROM </a:t>
            </a:r>
            <a:r>
              <a:rPr lang="en-IN" dirty="0">
                <a:latin typeface="Liberation Mono"/>
                <a:cs typeface="Arial" panose="020B0604020202020204" pitchFamily="34" charset="0"/>
              </a:rPr>
              <a:t>student_order</a:t>
            </a:r>
            <a:r>
              <a:rPr lang="en-US" dirty="0">
                <a:solidFill>
                  <a:srgbClr val="0077AA"/>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o</a:t>
            </a:r>
            <a:r>
              <a:rPr lang="en-US" dirty="0">
                <a:solidFill>
                  <a:srgbClr val="0077AA"/>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RIGHT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OUTER</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JOIN</a:t>
            </a:r>
            <a:r>
              <a:rPr lang="en-US" b="1"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student s </a:t>
            </a:r>
            <a:r>
              <a:rPr lang="en-IN" dirty="0">
                <a:solidFill>
                  <a:srgbClr val="0077AA"/>
                </a:solidFill>
                <a:latin typeface="Liberation Mono"/>
                <a:ea typeface="Times New Roman" panose="02020603050405020304" pitchFamily="18" charset="0"/>
              </a:rPr>
              <a:t>ON</a:t>
            </a:r>
            <a:r>
              <a:rPr lang="en-IN" dirty="0">
                <a:latin typeface="Liberation Mono"/>
                <a:cs typeface="Arial" panose="020B0604020202020204" pitchFamily="34" charset="0"/>
              </a:rPr>
              <a:t> s.ID = o.studentID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o.studentID IS NULL</a:t>
            </a:r>
            <a:r>
              <a:rPr lang="en-IN" dirty="0">
                <a:latin typeface="Liberation Mono"/>
                <a:cs typeface="Arial" panose="020B0604020202020204" pitchFamily="34" charset="0"/>
              </a:rPr>
              <a:t>;</a:t>
            </a:r>
            <a:endParaRPr lang="en-IN" dirty="0">
              <a:solidFill>
                <a:srgbClr val="0077AA"/>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1CFE6CC2-6060-4010-BC66-2450203564B4}"/>
              </a:ext>
            </a:extLst>
          </p:cNvPr>
          <p:cNvSpPr/>
          <p:nvPr/>
        </p:nvSpPr>
        <p:spPr>
          <a:xfrm>
            <a:off x="308037" y="620688"/>
            <a:ext cx="1130525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rPr>
              <a:t> FROM </a:t>
            </a:r>
            <a:r>
              <a:rPr lang="en-IN" dirty="0">
                <a:latin typeface="Liberation Mono"/>
                <a:cs typeface="Arial" panose="020B0604020202020204" pitchFamily="34" charset="0"/>
              </a:rPr>
              <a:t>student_order</a:t>
            </a:r>
            <a:r>
              <a:rPr lang="en-US" dirty="0">
                <a:solidFill>
                  <a:srgbClr val="0077AA"/>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o</a:t>
            </a:r>
            <a:r>
              <a:rPr lang="en-US" dirty="0">
                <a:solidFill>
                  <a:srgbClr val="0077AA"/>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RIGHT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OUTER</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JOIN</a:t>
            </a:r>
            <a:r>
              <a:rPr lang="en-US" b="1"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student s </a:t>
            </a:r>
            <a:r>
              <a:rPr lang="en-IN" dirty="0">
                <a:solidFill>
                  <a:srgbClr val="0077AA"/>
                </a:solidFill>
                <a:latin typeface="Liberation Mono"/>
                <a:ea typeface="Times New Roman" panose="02020603050405020304" pitchFamily="18" charset="0"/>
              </a:rPr>
              <a:t>ON</a:t>
            </a:r>
            <a:r>
              <a:rPr lang="en-IN" dirty="0">
                <a:latin typeface="Liberation Mono"/>
                <a:cs typeface="Arial" panose="020B0604020202020204" pitchFamily="34" charset="0"/>
              </a:rPr>
              <a:t> s.ID = o.studentID;</a:t>
            </a:r>
            <a:endParaRPr lang="en-IN" dirty="0">
              <a:solidFill>
                <a:srgbClr val="0077AA"/>
              </a:solidFill>
              <a:latin typeface="Liberation Mono"/>
              <a:ea typeface="Times New Roman" panose="02020603050405020304" pitchFamily="18" charset="0"/>
            </a:endParaRPr>
          </a:p>
        </p:txBody>
      </p:sp>
      <p:pic>
        <p:nvPicPr>
          <p:cNvPr id="3" name="Picture 2">
            <a:extLst>
              <a:ext uri="{FF2B5EF4-FFF2-40B4-BE49-F238E27FC236}">
                <a16:creationId xmlns:a16="http://schemas.microsoft.com/office/drawing/2014/main" id="{BB11074E-1F0C-4556-86FA-672065ABDDCF}"/>
              </a:ext>
            </a:extLst>
          </p:cNvPr>
          <p:cNvPicPr>
            <a:picLocks noChangeAspect="1"/>
          </p:cNvPicPr>
          <p:nvPr/>
        </p:nvPicPr>
        <p:blipFill>
          <a:blip r:embed="rId3" cstate="print"/>
          <a:stretch>
            <a:fillRect/>
          </a:stretch>
        </p:blipFill>
        <p:spPr>
          <a:xfrm>
            <a:off x="-1" y="1061550"/>
            <a:ext cx="12190413" cy="4527690"/>
          </a:xfrm>
          <a:prstGeom prst="rect">
            <a:avLst/>
          </a:prstGeom>
        </p:spPr>
      </p:pic>
      <p:sp>
        <p:nvSpPr>
          <p:cNvPr id="12" name="Rectangle 11">
            <a:extLst>
              <a:ext uri="{FF2B5EF4-FFF2-40B4-BE49-F238E27FC236}">
                <a16:creationId xmlns:a16="http://schemas.microsoft.com/office/drawing/2014/main" id="{C9142EC5-EA1E-4BEE-9F33-DA20EF69BBBB}"/>
              </a:ext>
            </a:extLst>
          </p:cNvPr>
          <p:cNvSpPr/>
          <p:nvPr/>
        </p:nvSpPr>
        <p:spPr>
          <a:xfrm>
            <a:off x="298561" y="2852936"/>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64AD09B5-10FD-4E18-8529-F6CC82B15C4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2D76065-8589-4D98-872D-F21C9FA2485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55153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2" grpId="0" animBg="1"/>
    </p:bldLst>
  </p:timing>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sp>
        <p:nvSpPr>
          <p:cNvPr id="12" name="Rectangle 11">
            <a:extLst>
              <a:ext uri="{FF2B5EF4-FFF2-40B4-BE49-F238E27FC236}">
                <a16:creationId xmlns:a16="http://schemas.microsoft.com/office/drawing/2014/main" id="{CCCE7BF8-C257-4928-ACCA-567B327B7E09}"/>
              </a:ext>
            </a:extLst>
          </p:cNvPr>
          <p:cNvSpPr/>
          <p:nvPr/>
        </p:nvSpPr>
        <p:spPr>
          <a:xfrm>
            <a:off x="118541" y="692696"/>
            <a:ext cx="12071871" cy="369332"/>
          </a:xfrm>
          <a:prstGeom prst="rect">
            <a:avLst/>
          </a:prstGeom>
        </p:spPr>
        <p:txBody>
          <a:bodyPr wrap="square">
            <a:spAutoFit/>
          </a:bodyPr>
          <a:lstStyle/>
          <a:p>
            <a:r>
              <a:rPr lang="en-US" dirty="0">
                <a:solidFill>
                  <a:srgbClr val="0077AA"/>
                </a:solidFill>
                <a:latin typeface="Segoe UI" panose="020B0502040204020203" pitchFamily="34" charset="0"/>
                <a:cs typeface="Segoe UI" panose="020B0502040204020203" pitchFamily="34" charset="0"/>
              </a:rPr>
              <a:t>SELECT column-list from &lt;table_references&gt; </a:t>
            </a:r>
            <a:r>
              <a:rPr lang="en-US" dirty="0">
                <a:solidFill>
                  <a:srgbClr val="0077AA"/>
                </a:solidFill>
                <a:uFill>
                  <a:solidFill>
                    <a:srgbClr val="FF0000"/>
                  </a:solidFill>
                </a:uFill>
                <a:latin typeface="Segoe UI" panose="020B0502040204020203" pitchFamily="34" charset="0"/>
                <a:cs typeface="Segoe UI" panose="020B0502040204020203" pitchFamily="34" charset="0"/>
              </a:rPr>
              <a:t>RIGHT [OUTER ] JOIN </a:t>
            </a:r>
            <a:r>
              <a:rPr lang="en-US" dirty="0">
                <a:solidFill>
                  <a:srgbClr val="0077AA"/>
                </a:solidFill>
                <a:latin typeface="Segoe UI" panose="020B0502040204020203" pitchFamily="34" charset="0"/>
                <a:cs typeface="Segoe UI" panose="020B0502040204020203" pitchFamily="34" charset="0"/>
              </a:rPr>
              <a:t>&lt;table_references&gt; </a:t>
            </a:r>
            <a:r>
              <a:rPr lang="en-US" dirty="0">
                <a:solidFill>
                  <a:srgbClr val="0077AA"/>
                </a:solidFill>
                <a:uFill>
                  <a:solidFill>
                    <a:srgbClr val="FF0000"/>
                  </a:solidFill>
                </a:uFill>
                <a:latin typeface="Segoe UI" panose="020B0502040204020203" pitchFamily="34" charset="0"/>
                <a:cs typeface="Segoe UI" panose="020B0502040204020203" pitchFamily="34" charset="0"/>
              </a:rPr>
              <a:t>USING</a:t>
            </a:r>
            <a:r>
              <a:rPr lang="en-US" dirty="0">
                <a:solidFill>
                  <a:srgbClr val="0077AA"/>
                </a:solidFill>
                <a:latin typeface="Segoe UI" panose="020B0502040204020203" pitchFamily="34" charset="0"/>
                <a:cs typeface="Segoe UI" panose="020B0502040204020203" pitchFamily="34" charset="0"/>
              </a:rPr>
              <a:t> (column-name)</a:t>
            </a:r>
          </a:p>
        </p:txBody>
      </p:sp>
      <p:sp>
        <p:nvSpPr>
          <p:cNvPr id="13" name="Rectangle 12">
            <a:extLst>
              <a:ext uri="{FF2B5EF4-FFF2-40B4-BE49-F238E27FC236}">
                <a16:creationId xmlns:a16="http://schemas.microsoft.com/office/drawing/2014/main" id="{055CA5ED-7A07-487B-9FEA-C30CC20D19AF}"/>
              </a:ext>
            </a:extLst>
          </p:cNvPr>
          <p:cNvSpPr/>
          <p:nvPr/>
        </p:nvSpPr>
        <p:spPr>
          <a:xfrm>
            <a:off x="118541" y="1259370"/>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RIGHT</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OUTER</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JOIN</a:t>
            </a:r>
            <a:r>
              <a:rPr lang="en-IN"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A4C87FD-3FBC-434C-80C4-BD9113ACED2C}"/>
              </a:ext>
            </a:extLst>
          </p:cNvPr>
          <p:cNvSpPr/>
          <p:nvPr/>
        </p:nvSpPr>
        <p:spPr>
          <a:xfrm>
            <a:off x="118542" y="6093296"/>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NATURAL</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RIGHT</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OUTER</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JOIN</a:t>
            </a:r>
            <a:r>
              <a:rPr lang="en-IN"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dept;</a:t>
            </a:r>
          </a:p>
        </p:txBody>
      </p:sp>
      <p:sp>
        <p:nvSpPr>
          <p:cNvPr id="15" name="Rectangle 14">
            <a:extLst>
              <a:ext uri="{FF2B5EF4-FFF2-40B4-BE49-F238E27FC236}">
                <a16:creationId xmlns:a16="http://schemas.microsoft.com/office/drawing/2014/main" id="{92C03C4C-C739-485B-93A1-3F05089B9C53}"/>
              </a:ext>
            </a:extLst>
          </p:cNvPr>
          <p:cNvSpPr/>
          <p:nvPr/>
        </p:nvSpPr>
        <p:spPr>
          <a:xfrm>
            <a:off x="118542" y="5609290"/>
            <a:ext cx="11593288"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NATURAL RIGHT [OUTER ] JOIN </a:t>
            </a:r>
            <a:r>
              <a:rPr lang="en-US" sz="2000" dirty="0">
                <a:solidFill>
                  <a:srgbClr val="0077AA"/>
                </a:solidFill>
                <a:latin typeface="Liberation Mono"/>
              </a:rPr>
              <a:t>&lt;table_references&gt;</a:t>
            </a:r>
          </a:p>
        </p:txBody>
      </p:sp>
      <p:pic>
        <p:nvPicPr>
          <p:cNvPr id="2" name="Picture 1">
            <a:extLst>
              <a:ext uri="{FF2B5EF4-FFF2-40B4-BE49-F238E27FC236}">
                <a16:creationId xmlns:a16="http://schemas.microsoft.com/office/drawing/2014/main" id="{41F6CB06-D8F1-4E99-9A0D-8278F4F91D15}"/>
              </a:ext>
            </a:extLst>
          </p:cNvPr>
          <p:cNvPicPr>
            <a:picLocks noChangeAspect="1"/>
          </p:cNvPicPr>
          <p:nvPr/>
        </p:nvPicPr>
        <p:blipFill>
          <a:blip r:embed="rId2" cstate="print"/>
          <a:stretch>
            <a:fillRect/>
          </a:stretch>
        </p:blipFill>
        <p:spPr>
          <a:xfrm>
            <a:off x="0" y="1659480"/>
            <a:ext cx="12071871" cy="3855461"/>
          </a:xfrm>
          <a:prstGeom prst="rect">
            <a:avLst/>
          </a:prstGeom>
        </p:spPr>
      </p:pic>
      <p:sp>
        <p:nvSpPr>
          <p:cNvPr id="16" name="Rectangle 15">
            <a:extLst>
              <a:ext uri="{FF2B5EF4-FFF2-40B4-BE49-F238E27FC236}">
                <a16:creationId xmlns:a16="http://schemas.microsoft.com/office/drawing/2014/main" id="{588CA4E0-B496-4C5D-B2B9-7AA6A74B996D}"/>
              </a:ext>
            </a:extLst>
          </p:cNvPr>
          <p:cNvSpPr/>
          <p:nvPr/>
        </p:nvSpPr>
        <p:spPr>
          <a:xfrm>
            <a:off x="298562" y="5240696"/>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9" name="Picture 8">
            <a:extLst>
              <a:ext uri="{FF2B5EF4-FFF2-40B4-BE49-F238E27FC236}">
                <a16:creationId xmlns:a16="http://schemas.microsoft.com/office/drawing/2014/main" id="{E76D3237-3D80-4D7F-A648-A3E80D3012F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FABF11CD-385A-401C-96D9-609934D74BD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14184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5" grpId="0"/>
      <p:bldP spid="16" grpId="0" animBg="1"/>
    </p:bldLst>
  </p:timing>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LEFT JOIN Vs RIGHT JOIN</a:t>
            </a:r>
            <a:endParaRPr lang="en-IN" sz="3200" b="1" i="1" dirty="0">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20" y="261242"/>
            <a:ext cx="4964152" cy="863802"/>
            <a:chOff x="119336" y="188822"/>
            <a:chExt cx="4964798"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707519"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1968809"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3266774187"/>
              </p:ext>
            </p:extLst>
          </p:nvPr>
        </p:nvGraphicFramePr>
        <p:xfrm>
          <a:off x="47321" y="1512255"/>
          <a:ext cx="12024549" cy="2787678"/>
        </p:xfrm>
        <a:graphic>
          <a:graphicData uri="http://schemas.openxmlformats.org/drawingml/2006/table">
            <a:tbl>
              <a:tblPr>
                <a:tableStyleId>{BDBED569-4797-4DF1-A0F4-6AAB3CD982D8}</a:tableStyleId>
              </a:tblPr>
              <a:tblGrid>
                <a:gridCol w="4008183">
                  <a:extLst>
                    <a:ext uri="{9D8B030D-6E8A-4147-A177-3AD203B41FA5}">
                      <a16:colId xmlns:a16="http://schemas.microsoft.com/office/drawing/2014/main" val="3114213069"/>
                    </a:ext>
                  </a:extLst>
                </a:gridCol>
                <a:gridCol w="4008183">
                  <a:extLst>
                    <a:ext uri="{9D8B030D-6E8A-4147-A177-3AD203B41FA5}">
                      <a16:colId xmlns:a16="http://schemas.microsoft.com/office/drawing/2014/main" val="987736521"/>
                    </a:ext>
                  </a:extLst>
                </a:gridCol>
                <a:gridCol w="4008183">
                  <a:extLst>
                    <a:ext uri="{9D8B030D-6E8A-4147-A177-3AD203B41FA5}">
                      <a16:colId xmlns:a16="http://schemas.microsoft.com/office/drawing/2014/main" val="932097034"/>
                    </a:ext>
                  </a:extLst>
                </a:gridCol>
              </a:tblGrid>
              <a:tr h="380550">
                <a:tc>
                  <a:txBody>
                    <a:bodyPr/>
                    <a:lstStyle/>
                    <a:p>
                      <a:pPr algn="ctr" fontAlgn="ctr"/>
                      <a:r>
                        <a:rPr lang="en-IN" sz="1800" b="1" cap="all" dirty="0">
                          <a:effectLst/>
                          <a:latin typeface="Palatino Linotype" panose="02040502050505030304" pitchFamily="18" charset="0"/>
                        </a:rPr>
                        <a:t>LEFT OUTER JOIN</a:t>
                      </a:r>
                    </a:p>
                  </a:txBody>
                  <a:tcPr marL="53133" marR="53133" marT="53133" marB="53133" anchor="ctr"/>
                </a:tc>
                <a:tc>
                  <a:txBody>
                    <a:bodyPr/>
                    <a:lstStyle/>
                    <a:p>
                      <a:pPr algn="ctr" fontAlgn="ctr"/>
                      <a:r>
                        <a:rPr lang="en-IN" sz="1800" b="1" cap="all" dirty="0">
                          <a:effectLst/>
                          <a:latin typeface="Palatino Linotype" panose="02040502050505030304" pitchFamily="18" charset="0"/>
                        </a:rPr>
                        <a:t>RIGHT OUTER JOIN</a:t>
                      </a:r>
                    </a:p>
                  </a:txBody>
                  <a:tcPr marL="53133" marR="53133" marT="53133" marB="53133" anchor="ctr"/>
                </a:tc>
                <a:tc>
                  <a:txBody>
                    <a:bodyPr/>
                    <a:lstStyle/>
                    <a:p>
                      <a:pPr algn="ctr" fontAlgn="ctr"/>
                      <a:r>
                        <a:rPr lang="en-IN" sz="1800" b="1" cap="all" dirty="0">
                          <a:effectLst/>
                          <a:latin typeface="Palatino Linotype" panose="02040502050505030304" pitchFamily="18" charset="0"/>
                        </a:rPr>
                        <a:t>FULL OUTER JOIN</a:t>
                      </a:r>
                    </a:p>
                  </a:txBody>
                  <a:tcPr marL="53133" marR="53133" marT="53133" marB="53133" anchor="ctr"/>
                </a:tc>
                <a:extLst>
                  <a:ext uri="{0D108BD9-81ED-4DB2-BD59-A6C34878D82A}">
                    <a16:rowId xmlns:a16="http://schemas.microsoft.com/office/drawing/2014/main" val="2727218345"/>
                  </a:ext>
                </a:extLst>
              </a:tr>
              <a:tr h="654835">
                <a:tc>
                  <a:txBody>
                    <a:bodyPr/>
                    <a:lstStyle/>
                    <a:p>
                      <a:pPr algn="l" fontAlgn="t"/>
                      <a:r>
                        <a:rPr lang="en-US" sz="1800" dirty="0">
                          <a:effectLst/>
                          <a:latin typeface="Palatino Linotype" panose="02040502050505030304" pitchFamily="18" charset="0"/>
                        </a:rPr>
                        <a:t>All the tuples of the left table remain in the result.</a:t>
                      </a:r>
                    </a:p>
                  </a:txBody>
                  <a:tcPr marL="53133" marR="53133" marT="53133" marB="53133"/>
                </a:tc>
                <a:tc>
                  <a:txBody>
                    <a:bodyPr/>
                    <a:lstStyle/>
                    <a:p>
                      <a:pPr algn="l" fontAlgn="t"/>
                      <a:r>
                        <a:rPr lang="en-US" sz="1800" dirty="0">
                          <a:effectLst/>
                          <a:latin typeface="Palatino Linotype" panose="02040502050505030304" pitchFamily="18" charset="0"/>
                        </a:rPr>
                        <a:t>All the tuples of the right table remain in the result.</a:t>
                      </a:r>
                    </a:p>
                  </a:txBody>
                  <a:tcPr marL="53133" marR="53133" marT="53133" marB="53133"/>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33" marR="53133" marT="53133" marB="53133"/>
                </a:tc>
                <a:extLst>
                  <a:ext uri="{0D108BD9-81ED-4DB2-BD59-A6C34878D82A}">
                    <a16:rowId xmlns:a16="http://schemas.microsoft.com/office/drawing/2014/main" val="2533890279"/>
                  </a:ext>
                </a:extLst>
              </a:tr>
              <a:tr h="1751972">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33" marR="53133" marT="53133" marB="53133"/>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33" marR="53133" marT="53133" marB="53133"/>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33" marR="53133" marT="53133" marB="53133"/>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pic>
        <p:nvPicPr>
          <p:cNvPr id="4" name="Picture 3">
            <a:extLst>
              <a:ext uri="{FF2B5EF4-FFF2-40B4-BE49-F238E27FC236}">
                <a16:creationId xmlns:a16="http://schemas.microsoft.com/office/drawing/2014/main" id="{645EE7DF-10AC-498F-A624-9DD033A3129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F2352AA3-D9C9-4EA3-91F4-6F99301EC7F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TextBox 4">
            <a:extLst>
              <a:ext uri="{FF2B5EF4-FFF2-40B4-BE49-F238E27FC236}">
                <a16:creationId xmlns:a16="http://schemas.microsoft.com/office/drawing/2014/main" id="{532CC314-9029-4C8E-BDAB-9270E5032D32}"/>
              </a:ext>
            </a:extLst>
          </p:cNvPr>
          <p:cNvSpPr txBox="1"/>
          <p:nvPr/>
        </p:nvSpPr>
        <p:spPr>
          <a:xfrm>
            <a:off x="10631119" y="156723"/>
            <a:ext cx="1552470" cy="400058"/>
          </a:xfrm>
          <a:prstGeom prst="rect">
            <a:avLst/>
          </a:prstGeom>
          <a:noFill/>
          <a:ln w="12700">
            <a:solidFill>
              <a:schemeClr val="accent2"/>
            </a:solidFill>
          </a:ln>
        </p:spPr>
        <p:txBody>
          <a:bodyPr wrap="square">
            <a:spAutoFit/>
          </a:bodyPr>
          <a:lstStyle>
            <a:defPPr>
              <a:defRPr lang="en-US"/>
            </a:defPPr>
            <a:lvl1pPr>
              <a:defRPr sz="2000" b="1" i="0">
                <a:solidFill>
                  <a:srgbClr val="000000"/>
                </a:solidFill>
                <a:effectLst/>
                <a:latin typeface="Times New Roman" panose="02020603050405020304" pitchFamily="18" charset="0"/>
              </a:defRPr>
            </a:lvl1pPr>
          </a:lstStyle>
          <a:p>
            <a:r>
              <a:rPr lang="en-IN" dirty="0">
                <a:solidFill>
                  <a:schemeClr val="bg1"/>
                </a:solidFill>
              </a:rPr>
              <a:t>erdplus.com</a:t>
            </a:r>
          </a:p>
        </p:txBody>
      </p:sp>
    </p:spTree>
    <p:extLst>
      <p:ext uri="{BB962C8B-B14F-4D97-AF65-F5344CB8AC3E}">
        <p14:creationId xmlns:p14="http://schemas.microsoft.com/office/powerpoint/2010/main" val="3683071548"/>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Self Join</a:t>
            </a:r>
            <a:endParaRPr lang="en-IN" sz="3200" b="1" i="1" dirty="0">
              <a:latin typeface="Arial" pitchFamily="34" charset="0"/>
              <a:cs typeface="Arial" pitchFamily="34" charset="0"/>
            </a:endParaRPr>
          </a:p>
        </p:txBody>
      </p:sp>
      <p:sp>
        <p:nvSpPr>
          <p:cNvPr id="5" name="Rectangle 4"/>
          <p:cNvSpPr/>
          <p:nvPr/>
        </p:nvSpPr>
        <p:spPr>
          <a:xfrm>
            <a:off x="298562" y="838200"/>
            <a:ext cx="1134126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a:t>
            </a:r>
            <a:r>
              <a:rPr lang="en-IN" dirty="0">
                <a:solidFill>
                  <a:srgbClr val="C74C49"/>
                </a:solidFill>
                <a:latin typeface="Palatino Linotype" panose="02040502050505030304" pitchFamily="18" charset="0"/>
                <a:cs typeface="Arial" panose="020B0604020202020204" pitchFamily="34" charset="0"/>
              </a:rPr>
              <a:t>SELF</a:t>
            </a:r>
            <a:r>
              <a:rPr lang="en-IN" dirty="0">
                <a:latin typeface="Palatino Linotype" panose="02040502050505030304" pitchFamily="18" charset="0"/>
                <a:cs typeface="Arial" panose="020B0604020202020204" pitchFamily="34" charset="0"/>
              </a:rPr>
              <a:t> </a:t>
            </a:r>
            <a:r>
              <a:rPr lang="en-IN" dirty="0">
                <a:solidFill>
                  <a:srgbClr val="C74C49"/>
                </a:solidFill>
                <a:latin typeface="Palatino Linotype" panose="02040502050505030304" pitchFamily="18" charset="0"/>
                <a:cs typeface="Arial" panose="020B0604020202020204" pitchFamily="34" charset="0"/>
              </a:rPr>
              <a:t>JOIN</a:t>
            </a:r>
            <a:r>
              <a:rPr lang="en-IN" dirty="0">
                <a:latin typeface="Palatino Linotype" panose="02040502050505030304" pitchFamily="18"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315585" y="1508737"/>
            <a:ext cx="8990430" cy="646331"/>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SELECT a.column_name, b.column_name... FROM table1 a, table1 b  WHERE a.common_name = b.common_name;</a:t>
            </a:r>
            <a:endParaRPr lang="en-US" dirty="0">
              <a:solidFill>
                <a:srgbClr val="0077AA"/>
              </a:solidFill>
              <a:latin typeface="Segoe UI" panose="020B0502040204020203" pitchFamily="34" charset="0"/>
              <a:cs typeface="Segoe UI" panose="020B0502040204020203" pitchFamily="34" charset="0"/>
            </a:endParaRPr>
          </a:p>
        </p:txBody>
      </p:sp>
      <p:pic>
        <p:nvPicPr>
          <p:cNvPr id="6" name="Picture 5">
            <a:extLst>
              <a:ext uri="{FF2B5EF4-FFF2-40B4-BE49-F238E27FC236}">
                <a16:creationId xmlns:a16="http://schemas.microsoft.com/office/drawing/2014/main" id="{72231224-3888-4A58-800F-DA5A07CF5DB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2FDC05E9-4C3A-4C3E-BD9C-778021F0A237}"/>
              </a:ext>
            </a:extLst>
          </p:cNvPr>
          <p:cNvSpPr/>
          <p:nvPr/>
        </p:nvSpPr>
        <p:spPr>
          <a:xfrm>
            <a:off x="298562" y="2342490"/>
            <a:ext cx="11593288" cy="3385542"/>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FF0000"/>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with their managers name.</a:t>
            </a:r>
            <a:endParaRPr lang="en-IN" dirty="0">
              <a:solidFill>
                <a:srgbClr val="FF0000"/>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ea typeface="Times New Roman" panose="02020603050405020304" pitchFamily="18" charset="0"/>
              </a:rPr>
              <a:t> m.ename, e.ename </a:t>
            </a:r>
            <a:r>
              <a:rPr lang="en-IN" dirty="0">
                <a:solidFill>
                  <a:srgbClr val="0077AA"/>
                </a:solidFill>
                <a:latin typeface="Liberation Mono"/>
              </a:rPr>
              <a:t>FROM</a:t>
            </a:r>
            <a:r>
              <a:rPr lang="en-IN" dirty="0">
                <a:latin typeface="Liberation Mono"/>
                <a:ea typeface="Times New Roman" panose="02020603050405020304" pitchFamily="18" charset="0"/>
              </a:rPr>
              <a:t> emp m, emp e </a:t>
            </a:r>
            <a:r>
              <a:rPr lang="en-IN" dirty="0">
                <a:solidFill>
                  <a:srgbClr val="0077AA"/>
                </a:solidFill>
                <a:latin typeface="Liberation Mono"/>
              </a:rPr>
              <a:t>WHERE</a:t>
            </a:r>
            <a:r>
              <a:rPr lang="en-IN" dirty="0">
                <a:latin typeface="Liberation Mono"/>
                <a:ea typeface="Times New Roman" panose="02020603050405020304" pitchFamily="18" charset="0"/>
              </a:rPr>
              <a:t> m.empno = e.mgr;</a:t>
            </a:r>
          </a:p>
          <a:p>
            <a:endParaRPr lang="en-IN" sz="800" dirty="0">
              <a:solidFill>
                <a:srgbClr val="0077AA"/>
              </a:solidFill>
              <a:latin typeface="Liberation Mono"/>
              <a:ea typeface="Times New Roman" panose="02020603050405020304" pitchFamily="18" charset="0"/>
            </a:endParaRPr>
          </a:p>
          <a:p>
            <a:r>
              <a:rPr lang="en-US" dirty="0">
                <a:latin typeface="Arial" panose="020B0604020202020204" pitchFamily="34" charset="0"/>
              </a:rPr>
              <a:t>Write a query to get all students with same DOB.</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student </a:t>
            </a:r>
            <a:r>
              <a:rPr lang="en-IN" dirty="0">
                <a:solidFill>
                  <a:srgbClr val="0077AA"/>
                </a:solidFill>
                <a:latin typeface="Liberation Mono"/>
              </a:rPr>
              <a:t>WHERE</a:t>
            </a:r>
            <a:r>
              <a:rPr lang="en-IN" dirty="0">
                <a:latin typeface="Liberation Mono"/>
                <a:cs typeface="Arial" panose="020B0604020202020204" pitchFamily="34" charset="0"/>
              </a:rPr>
              <a:t> dob in (</a:t>
            </a:r>
            <a:r>
              <a:rPr lang="en-IN" dirty="0">
                <a:solidFill>
                  <a:srgbClr val="0077AA"/>
                </a:solidFill>
                <a:latin typeface="Liberation Mono"/>
              </a:rPr>
              <a:t>SELECT</a:t>
            </a:r>
            <a:r>
              <a:rPr lang="en-IN" dirty="0">
                <a:latin typeface="Liberation Mono"/>
                <a:cs typeface="Arial" panose="020B0604020202020204" pitchFamily="34" charset="0"/>
              </a:rPr>
              <a:t> s1.dob </a:t>
            </a:r>
            <a:r>
              <a:rPr lang="en-IN" dirty="0">
                <a:solidFill>
                  <a:srgbClr val="0077AA"/>
                </a:solidFill>
                <a:latin typeface="Liberation Mono"/>
              </a:rPr>
              <a:t>FROM</a:t>
            </a:r>
            <a:r>
              <a:rPr lang="en-IN" dirty="0">
                <a:latin typeface="Liberation Mono"/>
                <a:cs typeface="Arial" panose="020B0604020202020204" pitchFamily="34" charset="0"/>
              </a:rPr>
              <a:t> student s1, student s2 </a:t>
            </a:r>
            <a:r>
              <a:rPr lang="en-IN" dirty="0">
                <a:solidFill>
                  <a:srgbClr val="0077AA"/>
                </a:solidFill>
                <a:latin typeface="Liberation Mono"/>
              </a:rPr>
              <a:t>WHERE</a:t>
            </a:r>
            <a:r>
              <a:rPr lang="en-IN" dirty="0">
                <a:latin typeface="Liberation Mono"/>
                <a:cs typeface="Arial" panose="020B0604020202020204" pitchFamily="34" charset="0"/>
              </a:rPr>
              <a:t> S1.ID &lt;&gt; s2.ID and s1.dob = s2.dob);</a:t>
            </a:r>
          </a:p>
          <a:p>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Write a query to get all records who are in then same batch (use BATCH_STUDENTS Table).</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b1.batchID, b1.studentID, b2.studentID </a:t>
            </a:r>
            <a:r>
              <a:rPr lang="en-IN" dirty="0">
                <a:solidFill>
                  <a:srgbClr val="0077AA"/>
                </a:solidFill>
                <a:latin typeface="Liberation Mono"/>
              </a:rPr>
              <a:t>FROM</a:t>
            </a:r>
            <a:r>
              <a:rPr lang="en-IN" dirty="0">
                <a:latin typeface="Liberation Mono"/>
                <a:cs typeface="Arial" panose="020B0604020202020204" pitchFamily="34" charset="0"/>
              </a:rPr>
              <a:t> batch_students b1, batch_students b2 </a:t>
            </a:r>
            <a:r>
              <a:rPr lang="en-IN" dirty="0">
                <a:solidFill>
                  <a:srgbClr val="0077AA"/>
                </a:solidFill>
                <a:latin typeface="Liberation Mono"/>
              </a:rPr>
              <a:t>WHERE</a:t>
            </a:r>
            <a:r>
              <a:rPr lang="en-IN" dirty="0">
                <a:latin typeface="Liberation Mono"/>
                <a:cs typeface="Arial" panose="020B0604020202020204" pitchFamily="34" charset="0"/>
              </a:rPr>
              <a:t> b1.studentID &lt;&gt; b2.studentID and b1.batchID = b2.batchID </a:t>
            </a:r>
            <a:r>
              <a:rPr lang="en-IN" dirty="0">
                <a:solidFill>
                  <a:srgbClr val="0077AA"/>
                </a:solidFill>
                <a:latin typeface="Liberation Mono"/>
              </a:rPr>
              <a:t>ORDER</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b1.batchID;</a:t>
            </a:r>
          </a:p>
          <a:p>
            <a:endParaRPr lang="en-IN" dirty="0">
              <a:latin typeface="Arial" panose="020B0604020202020204" pitchFamily="34" charset="0"/>
              <a:cs typeface="Arial" panose="020B0604020202020204" pitchFamily="34" charset="0"/>
            </a:endParaRPr>
          </a:p>
        </p:txBody>
      </p:sp>
      <p:sp>
        <p:nvSpPr>
          <p:cNvPr id="9" name="Footer Placeholder 2">
            <a:extLst>
              <a:ext uri="{FF2B5EF4-FFF2-40B4-BE49-F238E27FC236}">
                <a16:creationId xmlns:a16="http://schemas.microsoft.com/office/drawing/2014/main" id="{EA6D2939-CADA-4743-955A-9E00266AB3E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723620"/>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10</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3F2A3047-1BA3-4DAE-B201-1A8ED52EEDA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49CFE4C6-0857-40EC-AF70-E5311B50D4F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6501990"/>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80942" y="1162024"/>
            <a:ext cx="4571405" cy="1442574"/>
          </a:xfrm>
          <a:prstGeom prst="rect">
            <a:avLst/>
          </a:prstGeom>
        </p:spPr>
        <p:txBody>
          <a:bodyPr>
            <a:spAutoFit/>
          </a:bodyPr>
          <a:lstStyle/>
          <a:p>
            <a:pPr marL="342900" indent="-342900">
              <a:lnSpc>
                <a:spcPct val="107000"/>
              </a:lnSpc>
              <a:buFont typeface="Symbol" panose="05050102010706020507" pitchFamily="18" charset="2"/>
              <a:buChar char=""/>
            </a:pPr>
            <a:r>
              <a:rPr lang="en-IN" b="1" dirty="0">
                <a:latin typeface="Palatino Linotype" panose="02040502050505030304" pitchFamily="18" charset="0"/>
                <a:ea typeface="Calibri" panose="020F0502020204030204" pitchFamily="34" charset="0"/>
                <a:cs typeface="Times New Roman" panose="02020603050405020304" pitchFamily="18" charset="0"/>
              </a:rPr>
              <a:t>Set Operators</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UNION</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UNION ALL</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INTERSECT</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MINUS</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0E5BC43D-E755-4EE6-B9E6-580531ACF1B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C8ED3F6-C8A8-463D-BA7D-FD6308B414E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90425896"/>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2856"/>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sp>
        <p:nvSpPr>
          <p:cNvPr id="6" name="Rectangle 5"/>
          <p:cNvSpPr/>
          <p:nvPr/>
        </p:nvSpPr>
        <p:spPr>
          <a:xfrm>
            <a:off x="262558" y="3611844"/>
            <a:ext cx="11305256" cy="212365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b="1"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(SELECT …) UNION (SELECT …)</a:t>
            </a:r>
          </a:p>
        </p:txBody>
      </p:sp>
      <p:pic>
        <p:nvPicPr>
          <p:cNvPr id="12" name="Picture 11">
            <a:extLst>
              <a:ext uri="{FF2B5EF4-FFF2-40B4-BE49-F238E27FC236}">
                <a16:creationId xmlns:a16="http://schemas.microsoft.com/office/drawing/2014/main" id="{9AFEDDD0-19F5-4147-9424-8B2EFCAA038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3B8EC626-1727-47A8-97FE-2E04F76E5D79}"/>
              </a:ext>
            </a:extLst>
          </p:cNvPr>
          <p:cNvSpPr/>
          <p:nvPr/>
        </p:nvSpPr>
        <p:spPr>
          <a:xfrm>
            <a:off x="252928" y="764704"/>
            <a:ext cx="1037878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We are going to see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rPr>
              <a:t>UNION, UNION ALL</a:t>
            </a:r>
            <a:r>
              <a:rPr lang="en-IN" dirty="0">
                <a:highlight>
                  <a:srgbClr val="FFFF00"/>
                </a:highlight>
                <a:latin typeface="Palatino Linotype" panose="02040502050505030304" pitchFamily="18" charset="0"/>
              </a:rPr>
              <a:t>, INTERSECT</a:t>
            </a:r>
            <a:r>
              <a:rPr lang="en-IN" dirty="0">
                <a:latin typeface="Palatino Linotype" panose="02040502050505030304" pitchFamily="18" charset="0"/>
              </a:rPr>
              <a:t>, and </a:t>
            </a:r>
            <a:r>
              <a:rPr lang="en-IN" dirty="0">
                <a:highlight>
                  <a:srgbClr val="FFFF00"/>
                </a:highlight>
                <a:latin typeface="Palatino Linotype" panose="02040502050505030304" pitchFamily="18" charset="0"/>
              </a:rPr>
              <a:t>MINUS</a:t>
            </a:r>
          </a:p>
        </p:txBody>
      </p:sp>
      <p:sp>
        <p:nvSpPr>
          <p:cNvPr id="7" name="Rectangle 6">
            <a:extLst>
              <a:ext uri="{FF2B5EF4-FFF2-40B4-BE49-F238E27FC236}">
                <a16:creationId xmlns:a16="http://schemas.microsoft.com/office/drawing/2014/main" id="{0F40D61B-A2A3-4E38-B2CE-9BAC5FD29A28}"/>
              </a:ext>
            </a:extLst>
          </p:cNvPr>
          <p:cNvSpPr/>
          <p:nvPr/>
        </p:nvSpPr>
        <p:spPr>
          <a:xfrm>
            <a:off x="1761457" y="2917898"/>
            <a:ext cx="8667497" cy="369332"/>
          </a:xfrm>
          <a:prstGeom prst="rect">
            <a:avLst/>
          </a:prstGeom>
        </p:spPr>
        <p:txBody>
          <a:bodyPr wrap="square">
            <a:spAutoFit/>
          </a:bodyPr>
          <a:lstStyle/>
          <a:p>
            <a:r>
              <a:rPr lang="en-US" b="1" dirty="0">
                <a:solidFill>
                  <a:srgbClr val="222222"/>
                </a:solidFill>
                <a:latin typeface="arial" panose="020B0604020202020204" pitchFamily="34" charset="0"/>
              </a:rPr>
              <a:t>Set operators</a:t>
            </a:r>
            <a:r>
              <a:rPr lang="en-US" dirty="0">
                <a:solidFill>
                  <a:srgbClr val="222222"/>
                </a:solidFill>
                <a:latin typeface="arial" panose="020B0604020202020204" pitchFamily="34" charset="0"/>
              </a:rPr>
              <a:t> are used to join the results of two (or more) SELECT statements. ...</a:t>
            </a:r>
            <a:endParaRPr lang="en-IN" dirty="0"/>
          </a:p>
        </p:txBody>
      </p:sp>
      <p:sp>
        <p:nvSpPr>
          <p:cNvPr id="8" name="Footer Placeholder 2">
            <a:extLst>
              <a:ext uri="{FF2B5EF4-FFF2-40B4-BE49-F238E27FC236}">
                <a16:creationId xmlns:a16="http://schemas.microsoft.com/office/drawing/2014/main" id="{86EF2405-A1BC-4762-A1EE-9D9ED887E60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92173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4" end="4"/>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a:t>
            </a:r>
            <a:endParaRPr lang="en-IN" sz="3200" b="1" i="1" dirty="0">
              <a:latin typeface="Arial" pitchFamily="34" charset="0"/>
              <a:cs typeface="Arial" pitchFamily="34" charset="0"/>
            </a:endParaRPr>
          </a:p>
        </p:txBody>
      </p:sp>
      <p:sp>
        <p:nvSpPr>
          <p:cNvPr id="5" name="Rectangle 4"/>
          <p:cNvSpPr/>
          <p:nvPr/>
        </p:nvSpPr>
        <p:spPr>
          <a:xfrm>
            <a:off x="334566" y="2744341"/>
            <a:ext cx="11377264" cy="1692771"/>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SELECT statement within the UNION operator must have the same number of columns in the result sets.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default behaviour for UNION is that duplicate rows are removed from the result.</a:t>
            </a:r>
          </a:p>
        </p:txBody>
      </p:sp>
      <p:sp>
        <p:nvSpPr>
          <p:cNvPr id="2" name="Rectangle 1"/>
          <p:cNvSpPr/>
          <p:nvPr/>
        </p:nvSpPr>
        <p:spPr>
          <a:xfrm>
            <a:off x="190550" y="1409581"/>
            <a:ext cx="5328592" cy="646331"/>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SELECT</a:t>
            </a:r>
            <a:r>
              <a:rPr lang="en-IN" dirty="0">
                <a:solidFill>
                  <a:srgbClr val="000000"/>
                </a:solidFill>
                <a:latin typeface="Segoe UI" panose="020B0502040204020203" pitchFamily="34" charset="0"/>
                <a:cs typeface="Segoe UI" panose="020B0502040204020203" pitchFamily="34" charset="0"/>
              </a:rPr>
              <a:t> </a:t>
            </a:r>
            <a:r>
              <a:rPr lang="en-IN" dirty="0">
                <a:solidFill>
                  <a:srgbClr val="99999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UNION</a:t>
            </a:r>
            <a:r>
              <a:rPr lang="en-IN" dirty="0">
                <a:solidFill>
                  <a:srgbClr val="000000"/>
                </a:solidFill>
                <a:latin typeface="Segoe UI" panose="020B0502040204020203" pitchFamily="34" charset="0"/>
                <a:cs typeface="Segoe UI" panose="020B0502040204020203" pitchFamily="34" charset="0"/>
              </a:rPr>
              <a:t> </a:t>
            </a:r>
            <a:r>
              <a:rPr lang="en-IN" dirty="0">
                <a:solidFill>
                  <a:srgbClr val="999999"/>
                </a:solidFill>
                <a:latin typeface="Segoe UI" panose="020B0502040204020203" pitchFamily="34" charset="0"/>
                <a:cs typeface="Segoe UI" panose="020B0502040204020203" pitchFamily="34" charset="0"/>
              </a:rPr>
              <a:t>[</a:t>
            </a:r>
            <a:r>
              <a:rPr lang="en-IN" dirty="0">
                <a:solidFill>
                  <a:srgbClr val="0077AA"/>
                </a:solidFill>
                <a:latin typeface="Segoe UI" panose="020B0502040204020203" pitchFamily="34" charset="0"/>
                <a:cs typeface="Segoe UI" panose="020B0502040204020203" pitchFamily="34" charset="0"/>
              </a:rPr>
              <a:t>ALL</a:t>
            </a:r>
            <a:r>
              <a:rPr lang="en-IN" dirty="0">
                <a:solidFill>
                  <a:srgbClr val="000000"/>
                </a:solidFill>
                <a:latin typeface="Segoe UI" panose="020B0502040204020203" pitchFamily="34" charset="0"/>
                <a:cs typeface="Segoe UI" panose="020B0502040204020203" pitchFamily="34" charset="0"/>
              </a:rPr>
              <a:t> </a:t>
            </a:r>
            <a:r>
              <a:rPr lang="en-IN" dirty="0">
                <a:solidFill>
                  <a:srgbClr val="A67F5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DISTINCT</a:t>
            </a:r>
            <a:r>
              <a:rPr lang="en-IN" dirty="0">
                <a:solidFill>
                  <a:srgbClr val="99999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SELECT</a:t>
            </a:r>
            <a:r>
              <a:rPr lang="en-IN" dirty="0">
                <a:solidFill>
                  <a:srgbClr val="000000"/>
                </a:solidFill>
                <a:latin typeface="Segoe UI" panose="020B0502040204020203" pitchFamily="34" charset="0"/>
                <a:cs typeface="Segoe UI" panose="020B0502040204020203" pitchFamily="34" charset="0"/>
              </a:rPr>
              <a:t> </a:t>
            </a:r>
            <a:r>
              <a:rPr lang="en-IN" dirty="0">
                <a:solidFill>
                  <a:srgbClr val="99999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999999"/>
                </a:solidFill>
                <a:latin typeface="Segoe UI" panose="020B0502040204020203" pitchFamily="34" charset="0"/>
                <a:cs typeface="Segoe UI" panose="020B0502040204020203" pitchFamily="34" charset="0"/>
              </a:rPr>
              <a:t>[</a:t>
            </a:r>
            <a:r>
              <a:rPr lang="en-IN" dirty="0">
                <a:solidFill>
                  <a:srgbClr val="0077AA"/>
                </a:solidFill>
                <a:latin typeface="Segoe UI" panose="020B0502040204020203" pitchFamily="34" charset="0"/>
                <a:cs typeface="Segoe UI" panose="020B0502040204020203" pitchFamily="34" charset="0"/>
              </a:rPr>
              <a:t>UNION</a:t>
            </a:r>
            <a:r>
              <a:rPr lang="en-IN" dirty="0">
                <a:solidFill>
                  <a:srgbClr val="000000"/>
                </a:solidFill>
                <a:latin typeface="Segoe UI" panose="020B0502040204020203" pitchFamily="34" charset="0"/>
                <a:cs typeface="Segoe UI" panose="020B0502040204020203" pitchFamily="34" charset="0"/>
              </a:rPr>
              <a:t> </a:t>
            </a:r>
            <a:r>
              <a:rPr lang="en-IN" dirty="0">
                <a:solidFill>
                  <a:srgbClr val="999999"/>
                </a:solidFill>
                <a:latin typeface="Segoe UI" panose="020B0502040204020203" pitchFamily="34" charset="0"/>
                <a:cs typeface="Segoe UI" panose="020B0502040204020203" pitchFamily="34" charset="0"/>
              </a:rPr>
              <a:t>[</a:t>
            </a:r>
            <a:r>
              <a:rPr lang="en-IN" dirty="0">
                <a:solidFill>
                  <a:srgbClr val="0077AA"/>
                </a:solidFill>
                <a:latin typeface="Segoe UI" panose="020B0502040204020203" pitchFamily="34" charset="0"/>
                <a:cs typeface="Segoe UI" panose="020B0502040204020203" pitchFamily="34" charset="0"/>
              </a:rPr>
              <a:t>ALL</a:t>
            </a:r>
            <a:r>
              <a:rPr lang="en-IN" dirty="0">
                <a:solidFill>
                  <a:srgbClr val="000000"/>
                </a:solidFill>
                <a:latin typeface="Segoe UI" panose="020B0502040204020203" pitchFamily="34" charset="0"/>
                <a:cs typeface="Segoe UI" panose="020B0502040204020203" pitchFamily="34" charset="0"/>
              </a:rPr>
              <a:t> </a:t>
            </a:r>
            <a:r>
              <a:rPr lang="en-IN" dirty="0">
                <a:solidFill>
                  <a:srgbClr val="A67F5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DISTINCT</a:t>
            </a:r>
            <a:r>
              <a:rPr lang="en-IN" dirty="0">
                <a:solidFill>
                  <a:srgbClr val="99999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SELECT</a:t>
            </a:r>
            <a:r>
              <a:rPr lang="en-IN" dirty="0">
                <a:solidFill>
                  <a:srgbClr val="000000"/>
                </a:solidFill>
                <a:latin typeface="Segoe UI" panose="020B0502040204020203" pitchFamily="34" charset="0"/>
                <a:cs typeface="Segoe UI" panose="020B0502040204020203" pitchFamily="34" charset="0"/>
              </a:rPr>
              <a:t> </a:t>
            </a:r>
            <a:r>
              <a:rPr lang="en-IN" dirty="0">
                <a:solidFill>
                  <a:srgbClr val="999999"/>
                </a:solidFill>
                <a:latin typeface="Segoe UI" panose="020B0502040204020203" pitchFamily="34" charset="0"/>
                <a:cs typeface="Segoe UI" panose="020B0502040204020203" pitchFamily="34" charset="0"/>
              </a:rPr>
              <a:t>...]</a:t>
            </a:r>
            <a:endParaRPr lang="en-IN" dirty="0">
              <a:latin typeface="Segoe UI" panose="020B0502040204020203" pitchFamily="34" charset="0"/>
              <a:cs typeface="Segoe UI" panose="020B0502040204020203" pitchFamily="34" charset="0"/>
            </a:endParaRPr>
          </a:p>
        </p:txBody>
      </p:sp>
      <p:pic>
        <p:nvPicPr>
          <p:cNvPr id="8" name="Picture 7">
            <a:extLst>
              <a:ext uri="{FF2B5EF4-FFF2-40B4-BE49-F238E27FC236}">
                <a16:creationId xmlns:a16="http://schemas.microsoft.com/office/drawing/2014/main" id="{38AABE36-C201-4681-8C36-0837B6D751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2FDB2253-836D-468E-A0B5-6DA6EE4B76FE}"/>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Footer Placeholder 2">
            <a:extLst>
              <a:ext uri="{FF2B5EF4-FFF2-40B4-BE49-F238E27FC236}">
                <a16:creationId xmlns:a16="http://schemas.microsoft.com/office/drawing/2014/main" id="{A32638A2-A640-4968-8BA0-7A250EAD60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74658266"/>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a:t>
            </a:r>
            <a:endParaRPr lang="en-IN" sz="3200" b="1" i="1" dirty="0">
              <a:latin typeface="Arial" pitchFamily="34" charset="0"/>
              <a:cs typeface="Arial" pitchFamily="34" charset="0"/>
            </a:endParaRPr>
          </a:p>
        </p:txBody>
      </p:sp>
      <p:sp>
        <p:nvSpPr>
          <p:cNvPr id="2" name="Rectangle 1"/>
          <p:cNvSpPr/>
          <p:nvPr/>
        </p:nvSpPr>
        <p:spPr>
          <a:xfrm>
            <a:off x="190550" y="4191560"/>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UNION</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newbooks;</a:t>
            </a:r>
            <a:endParaRPr lang="en-US" dirty="0">
              <a:latin typeface="Liberation Mono"/>
              <a:cs typeface="Arial" panose="020B0604020202020204" pitchFamily="34" charset="0"/>
            </a:endParaRPr>
          </a:p>
        </p:txBody>
      </p:sp>
      <p:pic>
        <p:nvPicPr>
          <p:cNvPr id="3" name="Picture 2"/>
          <p:cNvPicPr>
            <a:picLocks noChangeAspect="1"/>
          </p:cNvPicPr>
          <p:nvPr/>
        </p:nvPicPr>
        <p:blipFill>
          <a:blip r:embed="rId3" cstate="print"/>
          <a:stretch>
            <a:fillRect/>
          </a:stretch>
        </p:blipFill>
        <p:spPr>
          <a:xfrm>
            <a:off x="7274058" y="5373216"/>
            <a:ext cx="1743482" cy="1065600"/>
          </a:xfrm>
          <a:prstGeom prst="rect">
            <a:avLst/>
          </a:prstGeom>
        </p:spPr>
      </p:pic>
      <p:pic>
        <p:nvPicPr>
          <p:cNvPr id="10" name="Picture 9">
            <a:extLst>
              <a:ext uri="{FF2B5EF4-FFF2-40B4-BE49-F238E27FC236}">
                <a16:creationId xmlns:a16="http://schemas.microsoft.com/office/drawing/2014/main" id="{035C60E9-D666-4660-B7F8-6D1F48E7C12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pSp>
        <p:nvGrpSpPr>
          <p:cNvPr id="18" name="Group 17">
            <a:extLst>
              <a:ext uri="{FF2B5EF4-FFF2-40B4-BE49-F238E27FC236}">
                <a16:creationId xmlns:a16="http://schemas.microsoft.com/office/drawing/2014/main" id="{3986919E-66DD-47A0-91C8-265DC4A4303B}"/>
              </a:ext>
            </a:extLst>
          </p:cNvPr>
          <p:cNvGrpSpPr/>
          <p:nvPr/>
        </p:nvGrpSpPr>
        <p:grpSpPr>
          <a:xfrm>
            <a:off x="190550" y="843281"/>
            <a:ext cx="8010684" cy="3089775"/>
            <a:chOff x="2655928" y="908720"/>
            <a:chExt cx="8010684" cy="3089775"/>
          </a:xfrm>
        </p:grpSpPr>
        <p:pic>
          <p:nvPicPr>
            <p:cNvPr id="16" name="Picture 15">
              <a:extLst>
                <a:ext uri="{FF2B5EF4-FFF2-40B4-BE49-F238E27FC236}">
                  <a16:creationId xmlns:a16="http://schemas.microsoft.com/office/drawing/2014/main" id="{A5FD4BC5-7300-4FD7-B85C-392A279194FC}"/>
                </a:ext>
              </a:extLst>
            </p:cNvPr>
            <p:cNvPicPr>
              <a:picLocks noChangeAspect="1"/>
            </p:cNvPicPr>
            <p:nvPr/>
          </p:nvPicPr>
          <p:blipFill>
            <a:blip r:embed="rId5" cstate="print"/>
            <a:stretch>
              <a:fillRect/>
            </a:stretch>
          </p:blipFill>
          <p:spPr>
            <a:xfrm>
              <a:off x="2655928" y="908720"/>
              <a:ext cx="3888855" cy="3089775"/>
            </a:xfrm>
            <a:prstGeom prst="rect">
              <a:avLst/>
            </a:prstGeom>
          </p:spPr>
        </p:pic>
        <p:pic>
          <p:nvPicPr>
            <p:cNvPr id="17" name="Picture 16">
              <a:extLst>
                <a:ext uri="{FF2B5EF4-FFF2-40B4-BE49-F238E27FC236}">
                  <a16:creationId xmlns:a16="http://schemas.microsoft.com/office/drawing/2014/main" id="{BA75772B-CB3C-43BC-920D-C500883A008D}"/>
                </a:ext>
              </a:extLst>
            </p:cNvPr>
            <p:cNvPicPr>
              <a:picLocks noChangeAspect="1"/>
            </p:cNvPicPr>
            <p:nvPr/>
          </p:nvPicPr>
          <p:blipFill>
            <a:blip r:embed="rId6" cstate="print"/>
            <a:stretch>
              <a:fillRect/>
            </a:stretch>
          </p:blipFill>
          <p:spPr>
            <a:xfrm>
              <a:off x="6701986" y="908720"/>
              <a:ext cx="3964626" cy="3089775"/>
            </a:xfrm>
            <a:prstGeom prst="rect">
              <a:avLst/>
            </a:prstGeom>
          </p:spPr>
        </p:pic>
      </p:grpSp>
      <p:pic>
        <p:nvPicPr>
          <p:cNvPr id="19" name="Picture 18">
            <a:extLst>
              <a:ext uri="{FF2B5EF4-FFF2-40B4-BE49-F238E27FC236}">
                <a16:creationId xmlns:a16="http://schemas.microsoft.com/office/drawing/2014/main" id="{C8ACD8B6-B81E-4CDE-BE31-CFDE791D67C6}"/>
              </a:ext>
            </a:extLst>
          </p:cNvPr>
          <p:cNvPicPr>
            <a:picLocks noChangeAspect="1"/>
          </p:cNvPicPr>
          <p:nvPr/>
        </p:nvPicPr>
        <p:blipFill>
          <a:blip r:embed="rId7" cstate="print"/>
          <a:stretch>
            <a:fillRect/>
          </a:stretch>
        </p:blipFill>
        <p:spPr>
          <a:xfrm>
            <a:off x="9066470" y="1109138"/>
            <a:ext cx="2987077" cy="5704238"/>
          </a:xfrm>
          <a:prstGeom prst="rect">
            <a:avLst/>
          </a:prstGeom>
        </p:spPr>
      </p:pic>
      <p:sp>
        <p:nvSpPr>
          <p:cNvPr id="20" name="Rectangle 19">
            <a:extLst>
              <a:ext uri="{FF2B5EF4-FFF2-40B4-BE49-F238E27FC236}">
                <a16:creationId xmlns:a16="http://schemas.microsoft.com/office/drawing/2014/main" id="{26D3C5D3-6854-4A64-AA64-D5B58ADCFADA}"/>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1" name="Rectangle 20">
            <a:extLst>
              <a:ext uri="{FF2B5EF4-FFF2-40B4-BE49-F238E27FC236}">
                <a16:creationId xmlns:a16="http://schemas.microsoft.com/office/drawing/2014/main" id="{9398C952-A4A1-4C1E-9555-D10C9DB3DCCA}"/>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2" name="Rectangle 21">
            <a:extLst>
              <a:ext uri="{FF2B5EF4-FFF2-40B4-BE49-F238E27FC236}">
                <a16:creationId xmlns:a16="http://schemas.microsoft.com/office/drawing/2014/main" id="{640AB25D-919E-427A-BA33-66480226CDBC}"/>
              </a:ext>
            </a:extLst>
          </p:cNvPr>
          <p:cNvSpPr/>
          <p:nvPr/>
        </p:nvSpPr>
        <p:spPr>
          <a:xfrm>
            <a:off x="8965407" y="75541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23" name="Rectangle 22">
            <a:extLst>
              <a:ext uri="{FF2B5EF4-FFF2-40B4-BE49-F238E27FC236}">
                <a16:creationId xmlns:a16="http://schemas.microsoft.com/office/drawing/2014/main" id="{886A6567-D99E-441B-9115-3DF6B8966894}"/>
              </a:ext>
            </a:extLst>
          </p:cNvPr>
          <p:cNvSpPr/>
          <p:nvPr/>
        </p:nvSpPr>
        <p:spPr>
          <a:xfrm>
            <a:off x="4263942" y="1109138"/>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a:extLst>
              <a:ext uri="{FF2B5EF4-FFF2-40B4-BE49-F238E27FC236}">
                <a16:creationId xmlns:a16="http://schemas.microsoft.com/office/drawing/2014/main" id="{14626C5C-DE4D-4F39-853B-EFDD103F93ED}"/>
              </a:ext>
            </a:extLst>
          </p:cNvPr>
          <p:cNvSpPr/>
          <p:nvPr/>
        </p:nvSpPr>
        <p:spPr>
          <a:xfrm>
            <a:off x="136866" y="4990325"/>
            <a:ext cx="6894444"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15" name="Footer Placeholder 2">
            <a:extLst>
              <a:ext uri="{FF2B5EF4-FFF2-40B4-BE49-F238E27FC236}">
                <a16:creationId xmlns:a16="http://schemas.microsoft.com/office/drawing/2014/main" id="{C6E06524-EB30-484F-9324-5CAF9B42DD0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99317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3" grpId="0" animBg="1"/>
    </p:bldLst>
  </p:timing>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 ALL</a:t>
            </a:r>
            <a:endParaRPr lang="en-IN" sz="3200" b="1" i="1" dirty="0">
              <a:latin typeface="Arial" pitchFamily="34" charset="0"/>
              <a:cs typeface="Arial" pitchFamily="34" charset="0"/>
            </a:endParaRPr>
          </a:p>
        </p:txBody>
      </p:sp>
      <p:pic>
        <p:nvPicPr>
          <p:cNvPr id="2" name="Picture 1"/>
          <p:cNvPicPr>
            <a:picLocks noChangeAspect="1"/>
          </p:cNvPicPr>
          <p:nvPr/>
        </p:nvPicPr>
        <p:blipFill>
          <a:blip r:embed="rId2" cstate="print"/>
          <a:stretch>
            <a:fillRect/>
          </a:stretch>
        </p:blipFill>
        <p:spPr>
          <a:xfrm>
            <a:off x="7031310" y="5373216"/>
            <a:ext cx="1980942" cy="1063977"/>
          </a:xfrm>
          <a:prstGeom prst="rect">
            <a:avLst/>
          </a:prstGeom>
        </p:spPr>
      </p:pic>
      <p:pic>
        <p:nvPicPr>
          <p:cNvPr id="10" name="Picture 9">
            <a:extLst>
              <a:ext uri="{FF2B5EF4-FFF2-40B4-BE49-F238E27FC236}">
                <a16:creationId xmlns:a16="http://schemas.microsoft.com/office/drawing/2014/main" id="{7C15B285-AF2B-479B-A906-2FA1CDEF26C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1" name="Rectangle 20">
            <a:extLst>
              <a:ext uri="{FF2B5EF4-FFF2-40B4-BE49-F238E27FC236}">
                <a16:creationId xmlns:a16="http://schemas.microsoft.com/office/drawing/2014/main" id="{ADCE4F3E-6B42-47A8-BCF6-BB99F0D92E37}"/>
              </a:ext>
            </a:extLst>
          </p:cNvPr>
          <p:cNvSpPr/>
          <p:nvPr/>
        </p:nvSpPr>
        <p:spPr>
          <a:xfrm>
            <a:off x="190550" y="4222829"/>
            <a:ext cx="8821701"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pic>
        <p:nvPicPr>
          <p:cNvPr id="23" name="Picture 22">
            <a:extLst>
              <a:ext uri="{FF2B5EF4-FFF2-40B4-BE49-F238E27FC236}">
                <a16:creationId xmlns:a16="http://schemas.microsoft.com/office/drawing/2014/main" id="{D5F90E89-DE43-483C-9B31-61BBBED6C82B}"/>
              </a:ext>
            </a:extLst>
          </p:cNvPr>
          <p:cNvPicPr>
            <a:picLocks noChangeAspect="1"/>
          </p:cNvPicPr>
          <p:nvPr/>
        </p:nvPicPr>
        <p:blipFill>
          <a:blip r:embed="rId4" cstate="print"/>
          <a:stretch>
            <a:fillRect/>
          </a:stretch>
        </p:blipFill>
        <p:spPr>
          <a:xfrm>
            <a:off x="190550" y="843281"/>
            <a:ext cx="3888855" cy="3089775"/>
          </a:xfrm>
          <a:prstGeom prst="rect">
            <a:avLst/>
          </a:prstGeom>
        </p:spPr>
      </p:pic>
      <p:pic>
        <p:nvPicPr>
          <p:cNvPr id="24" name="Picture 23">
            <a:extLst>
              <a:ext uri="{FF2B5EF4-FFF2-40B4-BE49-F238E27FC236}">
                <a16:creationId xmlns:a16="http://schemas.microsoft.com/office/drawing/2014/main" id="{DFE3C6AB-05C5-49A9-86E5-630E2C555FE2}"/>
              </a:ext>
            </a:extLst>
          </p:cNvPr>
          <p:cNvPicPr>
            <a:picLocks noChangeAspect="1"/>
          </p:cNvPicPr>
          <p:nvPr/>
        </p:nvPicPr>
        <p:blipFill>
          <a:blip r:embed="rId5" cstate="print"/>
          <a:stretch>
            <a:fillRect/>
          </a:stretch>
        </p:blipFill>
        <p:spPr>
          <a:xfrm>
            <a:off x="4236608" y="843281"/>
            <a:ext cx="3964626" cy="3089775"/>
          </a:xfrm>
          <a:prstGeom prst="rect">
            <a:avLst/>
          </a:prstGeom>
        </p:spPr>
      </p:pic>
      <p:sp>
        <p:nvSpPr>
          <p:cNvPr id="5" name="Rectangle 4">
            <a:extLst>
              <a:ext uri="{FF2B5EF4-FFF2-40B4-BE49-F238E27FC236}">
                <a16:creationId xmlns:a16="http://schemas.microsoft.com/office/drawing/2014/main" id="{738E164C-35C2-4E50-AEE3-69A64CAB6FD3}"/>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1038F296-3ED9-4301-8EEB-4F292BB5DE95}"/>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6" name="Rectangle 25">
            <a:extLst>
              <a:ext uri="{FF2B5EF4-FFF2-40B4-BE49-F238E27FC236}">
                <a16:creationId xmlns:a16="http://schemas.microsoft.com/office/drawing/2014/main" id="{FDFB7114-F6D2-40E1-BE31-53CF80176D84}"/>
              </a:ext>
            </a:extLst>
          </p:cNvPr>
          <p:cNvSpPr/>
          <p:nvPr/>
        </p:nvSpPr>
        <p:spPr>
          <a:xfrm>
            <a:off x="9106475"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3" name="Picture 2">
            <a:extLst>
              <a:ext uri="{FF2B5EF4-FFF2-40B4-BE49-F238E27FC236}">
                <a16:creationId xmlns:a16="http://schemas.microsoft.com/office/drawing/2014/main" id="{F7899324-3A22-4D8D-B483-A579FAFDA926}"/>
              </a:ext>
            </a:extLst>
          </p:cNvPr>
          <p:cNvPicPr>
            <a:picLocks noChangeAspect="1"/>
          </p:cNvPicPr>
          <p:nvPr/>
        </p:nvPicPr>
        <p:blipFill>
          <a:blip r:embed="rId6" cstate="print"/>
          <a:stretch>
            <a:fillRect/>
          </a:stretch>
        </p:blipFill>
        <p:spPr>
          <a:xfrm>
            <a:off x="9066468" y="843281"/>
            <a:ext cx="2933393" cy="5898088"/>
          </a:xfrm>
          <a:prstGeom prst="rect">
            <a:avLst/>
          </a:prstGeom>
        </p:spPr>
      </p:pic>
      <p:sp>
        <p:nvSpPr>
          <p:cNvPr id="7" name="Rectangle 6">
            <a:extLst>
              <a:ext uri="{FF2B5EF4-FFF2-40B4-BE49-F238E27FC236}">
                <a16:creationId xmlns:a16="http://schemas.microsoft.com/office/drawing/2014/main" id="{6601D288-E1B4-49E7-94B9-3641D286600E}"/>
              </a:ext>
            </a:extLst>
          </p:cNvPr>
          <p:cNvSpPr/>
          <p:nvPr/>
        </p:nvSpPr>
        <p:spPr>
          <a:xfrm>
            <a:off x="9131990" y="5458872"/>
            <a:ext cx="3031127" cy="12397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rgbClr val="FF0000"/>
                </a:solidFill>
              </a:ln>
            </a:endParaRPr>
          </a:p>
        </p:txBody>
      </p:sp>
      <p:sp>
        <p:nvSpPr>
          <p:cNvPr id="28" name="Rectangle 27">
            <a:extLst>
              <a:ext uri="{FF2B5EF4-FFF2-40B4-BE49-F238E27FC236}">
                <a16:creationId xmlns:a16="http://schemas.microsoft.com/office/drawing/2014/main" id="{76A24F9F-2262-4171-8C5C-0D5C19EABF95}"/>
              </a:ext>
            </a:extLst>
          </p:cNvPr>
          <p:cNvSpPr/>
          <p:nvPr/>
        </p:nvSpPr>
        <p:spPr>
          <a:xfrm>
            <a:off x="9133190" y="2693355"/>
            <a:ext cx="3031127" cy="12397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rgbClr val="FF0000"/>
                </a:solidFill>
              </a:ln>
            </a:endParaRPr>
          </a:p>
        </p:txBody>
      </p:sp>
      <p:sp>
        <p:nvSpPr>
          <p:cNvPr id="29" name="Rectangle 28">
            <a:extLst>
              <a:ext uri="{FF2B5EF4-FFF2-40B4-BE49-F238E27FC236}">
                <a16:creationId xmlns:a16="http://schemas.microsoft.com/office/drawing/2014/main" id="{545DA23C-11E0-48B1-9EEA-5B8BE47BE3A6}"/>
              </a:ext>
            </a:extLst>
          </p:cNvPr>
          <p:cNvSpPr/>
          <p:nvPr/>
        </p:nvSpPr>
        <p:spPr>
          <a:xfrm>
            <a:off x="4263942" y="2477290"/>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0EBF8E6E-2B2D-4930-A6B9-9581E93A08FA}"/>
              </a:ext>
            </a:extLst>
          </p:cNvPr>
          <p:cNvSpPr/>
          <p:nvPr/>
        </p:nvSpPr>
        <p:spPr>
          <a:xfrm>
            <a:off x="219418" y="2477290"/>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Footer Placeholder 2">
            <a:extLst>
              <a:ext uri="{FF2B5EF4-FFF2-40B4-BE49-F238E27FC236}">
                <a16:creationId xmlns:a16="http://schemas.microsoft.com/office/drawing/2014/main" id="{2E576639-606F-4A2E-A830-148860DA96F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33351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7" grpId="0" animBg="1"/>
      <p:bldP spid="28" grpId="0" animBg="1"/>
      <p:bldP spid="29" grpId="0" animBg="1"/>
      <p:bldP spid="16" grpId="0" animBg="1"/>
    </p:bldLst>
  </p:timing>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INTERSECT</a:t>
            </a:r>
            <a:endParaRPr lang="en-IN" sz="3200" b="1" i="1" dirty="0">
              <a:latin typeface="Arial" pitchFamily="34" charset="0"/>
              <a:cs typeface="Arial" pitchFamily="34" charset="0"/>
            </a:endParaRPr>
          </a:p>
        </p:txBody>
      </p:sp>
      <p:sp>
        <p:nvSpPr>
          <p:cNvPr id="5" name="Rectangle 4"/>
          <p:cNvSpPr/>
          <p:nvPr/>
        </p:nvSpPr>
        <p:spPr>
          <a:xfrm>
            <a:off x="406574" y="1037150"/>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An INTERSECT query returns the intersection of 2 or more datasets. If a record exists in both data sets, it will be included in the INTERSECT results.</a:t>
            </a:r>
          </a:p>
        </p:txBody>
      </p:sp>
      <p:sp>
        <p:nvSpPr>
          <p:cNvPr id="7" name="Rectangle 6"/>
          <p:cNvSpPr/>
          <p:nvPr/>
        </p:nvSpPr>
        <p:spPr>
          <a:xfrm>
            <a:off x="406574" y="1930187"/>
            <a:ext cx="11449272" cy="113877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no </a:t>
            </a:r>
            <a:r>
              <a:rPr lang="en-IN" b="1" dirty="0">
                <a:latin typeface="Palatino Linotype" panose="02040502050505030304" pitchFamily="18" charset="0"/>
                <a:cs typeface="Arial" panose="020B0604020202020204" pitchFamily="34" charset="0"/>
              </a:rPr>
              <a:t>INTERSECT</a:t>
            </a:r>
            <a:r>
              <a:rPr lang="en-IN" dirty="0">
                <a:latin typeface="Palatino Linotype" panose="02040502050505030304" pitchFamily="18" charset="0"/>
                <a:cs typeface="Arial" panose="020B0604020202020204" pitchFamily="34" charset="0"/>
              </a:rPr>
              <a:t> operator in MySQL, you can easily simulate this type of query using either the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clause or the </a:t>
            </a:r>
            <a:r>
              <a:rPr lang="en-IN" b="1" dirty="0">
                <a:latin typeface="Palatino Linotype" panose="02040502050505030304" pitchFamily="18" charset="0"/>
                <a:cs typeface="Arial" panose="020B0604020202020204" pitchFamily="34" charset="0"/>
              </a:rPr>
              <a:t>EXISTS</a:t>
            </a:r>
            <a:r>
              <a:rPr lang="en-IN" dirty="0">
                <a:latin typeface="Palatino Linotype" panose="02040502050505030304" pitchFamily="18" charset="0"/>
                <a:cs typeface="Arial" panose="020B0604020202020204" pitchFamily="34" charset="0"/>
              </a:rPr>
              <a:t> clause.</a:t>
            </a:r>
          </a:p>
        </p:txBody>
      </p:sp>
      <p:pic>
        <p:nvPicPr>
          <p:cNvPr id="14" name="Picture 13">
            <a:extLst>
              <a:ext uri="{FF2B5EF4-FFF2-40B4-BE49-F238E27FC236}">
                <a16:creationId xmlns:a16="http://schemas.microsoft.com/office/drawing/2014/main" id="{0A3D3A45-9F2F-4F60-8682-EA17E00890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2A9A3D01-8F45-4F73-86ED-5B59633A97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04389177"/>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INTERSECT</a:t>
            </a:r>
            <a:endParaRPr lang="en-IN" sz="3200" b="1" i="1" dirty="0">
              <a:latin typeface="Arial" pitchFamily="34" charset="0"/>
              <a:cs typeface="Arial" pitchFamily="34" charset="0"/>
            </a:endParaRPr>
          </a:p>
        </p:txBody>
      </p:sp>
      <p:pic>
        <p:nvPicPr>
          <p:cNvPr id="14" name="Picture 13">
            <a:extLst>
              <a:ext uri="{FF2B5EF4-FFF2-40B4-BE49-F238E27FC236}">
                <a16:creationId xmlns:a16="http://schemas.microsoft.com/office/drawing/2014/main" id="{0A3D3A45-9F2F-4F60-8682-EA17E00890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5" name="Rectangle 14">
            <a:extLst>
              <a:ext uri="{FF2B5EF4-FFF2-40B4-BE49-F238E27FC236}">
                <a16:creationId xmlns:a16="http://schemas.microsoft.com/office/drawing/2014/main" id="{BFE43AA0-1450-4090-8504-3482DE1F7A94}"/>
              </a:ext>
            </a:extLst>
          </p:cNvPr>
          <p:cNvSpPr/>
          <p:nvPr/>
        </p:nvSpPr>
        <p:spPr>
          <a:xfrm>
            <a:off x="213698" y="4433315"/>
            <a:ext cx="11683894" cy="92333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pic>
        <p:nvPicPr>
          <p:cNvPr id="17" name="Picture 16">
            <a:extLst>
              <a:ext uri="{FF2B5EF4-FFF2-40B4-BE49-F238E27FC236}">
                <a16:creationId xmlns:a16="http://schemas.microsoft.com/office/drawing/2014/main" id="{E9EE96BB-7950-4D4A-9EF0-79446662D5DE}"/>
              </a:ext>
            </a:extLst>
          </p:cNvPr>
          <p:cNvPicPr>
            <a:picLocks noChangeAspect="1"/>
          </p:cNvPicPr>
          <p:nvPr/>
        </p:nvPicPr>
        <p:blipFill>
          <a:blip r:embed="rId3" cstate="print"/>
          <a:stretch>
            <a:fillRect/>
          </a:stretch>
        </p:blipFill>
        <p:spPr>
          <a:xfrm>
            <a:off x="190550" y="843281"/>
            <a:ext cx="3888855" cy="3089775"/>
          </a:xfrm>
          <a:prstGeom prst="rect">
            <a:avLst/>
          </a:prstGeom>
        </p:spPr>
      </p:pic>
      <p:pic>
        <p:nvPicPr>
          <p:cNvPr id="18" name="Picture 17">
            <a:extLst>
              <a:ext uri="{FF2B5EF4-FFF2-40B4-BE49-F238E27FC236}">
                <a16:creationId xmlns:a16="http://schemas.microsoft.com/office/drawing/2014/main" id="{4F50A5BF-B5A5-4FD9-AECF-77FDA7EB9D30}"/>
              </a:ext>
            </a:extLst>
          </p:cNvPr>
          <p:cNvPicPr>
            <a:picLocks noChangeAspect="1"/>
          </p:cNvPicPr>
          <p:nvPr/>
        </p:nvPicPr>
        <p:blipFill>
          <a:blip r:embed="rId4" cstate="print"/>
          <a:stretch>
            <a:fillRect/>
          </a:stretch>
        </p:blipFill>
        <p:spPr>
          <a:xfrm>
            <a:off x="4236608" y="843281"/>
            <a:ext cx="3964626" cy="3089775"/>
          </a:xfrm>
          <a:prstGeom prst="rect">
            <a:avLst/>
          </a:prstGeom>
        </p:spPr>
      </p:pic>
      <p:sp>
        <p:nvSpPr>
          <p:cNvPr id="19" name="Rectangle 18">
            <a:extLst>
              <a:ext uri="{FF2B5EF4-FFF2-40B4-BE49-F238E27FC236}">
                <a16:creationId xmlns:a16="http://schemas.microsoft.com/office/drawing/2014/main" id="{C6F78F81-51AE-4DD4-BEEA-8D7FF66DF2C0}"/>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0" name="Rectangle 19">
            <a:extLst>
              <a:ext uri="{FF2B5EF4-FFF2-40B4-BE49-F238E27FC236}">
                <a16:creationId xmlns:a16="http://schemas.microsoft.com/office/drawing/2014/main" id="{3A7218D1-CF4D-4022-9E1D-3CDA3885D468}"/>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1" name="Rectangle 20">
            <a:extLst>
              <a:ext uri="{FF2B5EF4-FFF2-40B4-BE49-F238E27FC236}">
                <a16:creationId xmlns:a16="http://schemas.microsoft.com/office/drawing/2014/main" id="{D9C82227-4BBC-4F62-AC85-1A35A3FE1782}"/>
              </a:ext>
            </a:extLst>
          </p:cNvPr>
          <p:cNvSpPr/>
          <p:nvPr/>
        </p:nvSpPr>
        <p:spPr>
          <a:xfrm>
            <a:off x="8687494"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22" name="Rectangle 21">
            <a:extLst>
              <a:ext uri="{FF2B5EF4-FFF2-40B4-BE49-F238E27FC236}">
                <a16:creationId xmlns:a16="http://schemas.microsoft.com/office/drawing/2014/main" id="{37B4F1DE-1D65-4737-846D-953F79F8D041}"/>
              </a:ext>
            </a:extLst>
          </p:cNvPr>
          <p:cNvSpPr/>
          <p:nvPr/>
        </p:nvSpPr>
        <p:spPr>
          <a:xfrm>
            <a:off x="4290858" y="2477290"/>
            <a:ext cx="3937292" cy="13117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21D89625-55C9-4200-959B-00485E79B494}"/>
              </a:ext>
            </a:extLst>
          </p:cNvPr>
          <p:cNvSpPr/>
          <p:nvPr/>
        </p:nvSpPr>
        <p:spPr>
          <a:xfrm>
            <a:off x="213698" y="2477290"/>
            <a:ext cx="3937292" cy="13117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 name="Picture 1">
            <a:extLst>
              <a:ext uri="{FF2B5EF4-FFF2-40B4-BE49-F238E27FC236}">
                <a16:creationId xmlns:a16="http://schemas.microsoft.com/office/drawing/2014/main" id="{073DF13C-773B-42C0-9B80-A1214D9827F0}"/>
              </a:ext>
            </a:extLst>
          </p:cNvPr>
          <p:cNvPicPr>
            <a:picLocks noChangeAspect="1"/>
          </p:cNvPicPr>
          <p:nvPr/>
        </p:nvPicPr>
        <p:blipFill>
          <a:blip r:embed="rId5" cstate="print"/>
          <a:stretch>
            <a:fillRect/>
          </a:stretch>
        </p:blipFill>
        <p:spPr>
          <a:xfrm>
            <a:off x="8687494" y="855650"/>
            <a:ext cx="3294608" cy="2285317"/>
          </a:xfrm>
          <a:prstGeom prst="rect">
            <a:avLst/>
          </a:prstGeom>
        </p:spPr>
      </p:pic>
      <p:sp>
        <p:nvSpPr>
          <p:cNvPr id="13" name="Footer Placeholder 2">
            <a:extLst>
              <a:ext uri="{FF2B5EF4-FFF2-40B4-BE49-F238E27FC236}">
                <a16:creationId xmlns:a16="http://schemas.microsoft.com/office/drawing/2014/main" id="{2B93D934-4E56-407D-8F59-E9679AA6B6C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91733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Lst>
  </p:timing>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MINUS</a:t>
            </a:r>
            <a:endParaRPr lang="en-IN" sz="3200" b="1" i="1" dirty="0">
              <a:latin typeface="Arial" pitchFamily="34" charset="0"/>
              <a:cs typeface="Arial" pitchFamily="34" charset="0"/>
            </a:endParaRPr>
          </a:p>
        </p:txBody>
      </p:sp>
      <p:sp>
        <p:nvSpPr>
          <p:cNvPr id="7" name="Rectangle 6"/>
          <p:cNvSpPr/>
          <p:nvPr/>
        </p:nvSpPr>
        <p:spPr>
          <a:xfrm>
            <a:off x="118542"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pic>
        <p:nvPicPr>
          <p:cNvPr id="16" name="Picture 15">
            <a:extLst>
              <a:ext uri="{FF2B5EF4-FFF2-40B4-BE49-F238E27FC236}">
                <a16:creationId xmlns:a16="http://schemas.microsoft.com/office/drawing/2014/main" id="{2D2A0496-F3D4-4245-A62F-55D75F0999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Rectangle 16">
            <a:extLst>
              <a:ext uri="{FF2B5EF4-FFF2-40B4-BE49-F238E27FC236}">
                <a16:creationId xmlns:a16="http://schemas.microsoft.com/office/drawing/2014/main" id="{505E84F7-849C-461F-9AED-8ECCF4F8532A}"/>
              </a:ext>
            </a:extLst>
          </p:cNvPr>
          <p:cNvSpPr/>
          <p:nvPr/>
        </p:nvSpPr>
        <p:spPr>
          <a:xfrm>
            <a:off x="406574" y="1037150"/>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6574" y="1807841"/>
            <a:ext cx="11449272" cy="113877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no </a:t>
            </a:r>
            <a:r>
              <a:rPr lang="en-IN" b="1" dirty="0">
                <a:latin typeface="Palatino Linotype" panose="02040502050505030304" pitchFamily="18" charset="0"/>
                <a:cs typeface="Arial" panose="020B0604020202020204" pitchFamily="34" charset="0"/>
              </a:rPr>
              <a:t>MINUS</a:t>
            </a:r>
            <a:r>
              <a:rPr lang="en-IN" dirty="0">
                <a:latin typeface="Palatino Linotype" panose="02040502050505030304" pitchFamily="18" charset="0"/>
                <a:cs typeface="Arial" panose="020B0604020202020204" pitchFamily="34" charset="0"/>
              </a:rPr>
              <a:t> operator in MySQL, you can easily simulate this type of query using either the </a:t>
            </a:r>
            <a:r>
              <a:rPr lang="en-IN" b="1" dirty="0">
                <a:latin typeface="Palatino Linotype" panose="02040502050505030304" pitchFamily="18" charset="0"/>
                <a:cs typeface="Arial" panose="020B0604020202020204" pitchFamily="34" charset="0"/>
              </a:rPr>
              <a:t>NOT</a:t>
            </a:r>
            <a:r>
              <a:rPr lang="en-IN" dirty="0">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clause or the </a:t>
            </a:r>
            <a:r>
              <a:rPr lang="en-IN" b="1" dirty="0">
                <a:latin typeface="Palatino Linotype" panose="02040502050505030304" pitchFamily="18" charset="0"/>
                <a:cs typeface="Arial" panose="020B0604020202020204" pitchFamily="34" charset="0"/>
              </a:rPr>
              <a:t>NOT</a:t>
            </a:r>
            <a:r>
              <a:rPr lang="en-IN" dirty="0">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EXISTS</a:t>
            </a:r>
            <a:r>
              <a:rPr lang="en-IN" dirty="0">
                <a:latin typeface="Palatino Linotype" panose="02040502050505030304" pitchFamily="18" charset="0"/>
                <a:cs typeface="Arial" panose="020B0604020202020204" pitchFamily="34" charset="0"/>
              </a:rPr>
              <a:t> clause.</a:t>
            </a:r>
          </a:p>
        </p:txBody>
      </p:sp>
      <p:sp>
        <p:nvSpPr>
          <p:cNvPr id="8" name="Footer Placeholder 2">
            <a:extLst>
              <a:ext uri="{FF2B5EF4-FFF2-40B4-BE49-F238E27FC236}">
                <a16:creationId xmlns:a16="http://schemas.microsoft.com/office/drawing/2014/main" id="{C97361A8-645D-4FB0-B33B-DED692BF95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4495805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344672"/>
            <a:ext cx="8685669" cy="584699"/>
          </a:xfrm>
          <a:prstGeom prst="rect">
            <a:avLst/>
          </a:prstGeom>
          <a:noFill/>
        </p:spPr>
        <p:txBody>
          <a:bodyPr wrap="square">
            <a:spAutoFit/>
          </a:bodyPr>
          <a:lstStyle/>
          <a:p>
            <a:pPr algn="r"/>
            <a:r>
              <a:rPr lang="en-US" sz="3200" b="1" i="1" dirty="0">
                <a:latin typeface="Arial" pitchFamily="34" charset="0"/>
                <a:cs typeface="Arial" pitchFamily="34" charset="0"/>
              </a:rPr>
              <a:t>Entity Relationship Diagram Symbols</a:t>
            </a:r>
          </a:p>
        </p:txBody>
      </p:sp>
      <p:grpSp>
        <p:nvGrpSpPr>
          <p:cNvPr id="4" name="Group 4"/>
          <p:cNvGrpSpPr>
            <a:grpSpLocks/>
          </p:cNvGrpSpPr>
          <p:nvPr/>
        </p:nvGrpSpPr>
        <p:grpSpPr bwMode="auto">
          <a:xfrm>
            <a:off x="1567676" y="5105182"/>
            <a:ext cx="1904752" cy="914281"/>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438" y="3886140"/>
            <a:ext cx="1999990" cy="914281"/>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016" y="1295678"/>
            <a:ext cx="3123793" cy="1599992"/>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438" y="2667099"/>
            <a:ext cx="1999990" cy="914281"/>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295" y="1448058"/>
            <a:ext cx="2152370" cy="914281"/>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1388" y="3429000"/>
            <a:ext cx="1904752" cy="761901"/>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066" y="3429000"/>
            <a:ext cx="1904752" cy="761901"/>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5685" y="4648041"/>
            <a:ext cx="2114275" cy="1295231"/>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1227" y="4648041"/>
            <a:ext cx="2268243" cy="1219041"/>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12" y="1143298"/>
            <a:ext cx="10943791" cy="5120767"/>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40" name="TextBox 39">
            <a:extLst>
              <a:ext uri="{FF2B5EF4-FFF2-40B4-BE49-F238E27FC236}">
                <a16:creationId xmlns:a16="http://schemas.microsoft.com/office/drawing/2014/main" id="{81AEC9FA-4B2F-4D34-80EB-FC7B30AA4ED2}"/>
              </a:ext>
            </a:extLst>
          </p:cNvPr>
          <p:cNvSpPr txBox="1"/>
          <p:nvPr/>
        </p:nvSpPr>
        <p:spPr>
          <a:xfrm>
            <a:off x="10631119" y="156723"/>
            <a:ext cx="1552470" cy="400058"/>
          </a:xfrm>
          <a:prstGeom prst="rect">
            <a:avLst/>
          </a:prstGeom>
          <a:noFill/>
          <a:ln w="12700">
            <a:noFill/>
          </a:ln>
        </p:spPr>
        <p:txBody>
          <a:bodyPr wrap="square">
            <a:spAutoFit/>
          </a:bodyPr>
          <a:lstStyle>
            <a:defPPr>
              <a:defRPr lang="en-US"/>
            </a:defPPr>
            <a:lvl1pPr>
              <a:defRPr sz="2000" b="1" i="0">
                <a:solidFill>
                  <a:srgbClr val="000000"/>
                </a:solidFill>
                <a:effectLst/>
                <a:latin typeface="Times New Roman" panose="02020603050405020304" pitchFamily="18" charset="0"/>
              </a:defRPr>
            </a:lvl1pPr>
          </a:lstStyle>
          <a:p>
            <a:r>
              <a:rPr lang="en-IN" dirty="0">
                <a:solidFill>
                  <a:schemeClr val="bg1"/>
                </a:solidFill>
              </a:rPr>
              <a:t>erdplus.com</a:t>
            </a:r>
          </a:p>
        </p:txBody>
      </p:sp>
      <p:pic>
        <p:nvPicPr>
          <p:cNvPr id="2" name="Picture 1">
            <a:extLst>
              <a:ext uri="{FF2B5EF4-FFF2-40B4-BE49-F238E27FC236}">
                <a16:creationId xmlns:a16="http://schemas.microsoft.com/office/drawing/2014/main" id="{1BEA6A19-CADB-4830-9593-6BAF78F4B90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a16="http://schemas.microsoft.com/office/drawing/2014/main" id="{A9D9F950-48BB-4D7D-905F-223E90B7D37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MINUS</a:t>
            </a:r>
            <a:endParaRPr lang="en-IN" sz="3200" b="1" i="1" dirty="0">
              <a:latin typeface="Arial" pitchFamily="34" charset="0"/>
              <a:cs typeface="Arial" pitchFamily="34" charset="0"/>
            </a:endParaRPr>
          </a:p>
        </p:txBody>
      </p:sp>
      <p:sp>
        <p:nvSpPr>
          <p:cNvPr id="7" name="Rectangle 6"/>
          <p:cNvSpPr/>
          <p:nvPr/>
        </p:nvSpPr>
        <p:spPr>
          <a:xfrm>
            <a:off x="118542"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pic>
        <p:nvPicPr>
          <p:cNvPr id="16" name="Picture 15">
            <a:extLst>
              <a:ext uri="{FF2B5EF4-FFF2-40B4-BE49-F238E27FC236}">
                <a16:creationId xmlns:a16="http://schemas.microsoft.com/office/drawing/2014/main" id="{2D2A0496-F3D4-4245-A62F-55D75F0999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pSp>
        <p:nvGrpSpPr>
          <p:cNvPr id="8" name="Group 7">
            <a:extLst>
              <a:ext uri="{FF2B5EF4-FFF2-40B4-BE49-F238E27FC236}">
                <a16:creationId xmlns:a16="http://schemas.microsoft.com/office/drawing/2014/main" id="{E40BF5DA-DAF1-462D-9C7F-37CF4F8CD212}"/>
              </a:ext>
            </a:extLst>
          </p:cNvPr>
          <p:cNvGrpSpPr/>
          <p:nvPr/>
        </p:nvGrpSpPr>
        <p:grpSpPr>
          <a:xfrm>
            <a:off x="190550" y="843281"/>
            <a:ext cx="8010684" cy="3089775"/>
            <a:chOff x="2655928" y="908720"/>
            <a:chExt cx="8010684" cy="3089775"/>
          </a:xfrm>
        </p:grpSpPr>
        <p:pic>
          <p:nvPicPr>
            <p:cNvPr id="9" name="Picture 8">
              <a:extLst>
                <a:ext uri="{FF2B5EF4-FFF2-40B4-BE49-F238E27FC236}">
                  <a16:creationId xmlns:a16="http://schemas.microsoft.com/office/drawing/2014/main" id="{DCED09C1-33F2-489C-A3C1-ECCBE2829204}"/>
                </a:ext>
              </a:extLst>
            </p:cNvPr>
            <p:cNvPicPr>
              <a:picLocks noChangeAspect="1"/>
            </p:cNvPicPr>
            <p:nvPr/>
          </p:nvPicPr>
          <p:blipFill>
            <a:blip r:embed="rId3" cstate="print"/>
            <a:stretch>
              <a:fillRect/>
            </a:stretch>
          </p:blipFill>
          <p:spPr>
            <a:xfrm>
              <a:off x="2655928" y="908720"/>
              <a:ext cx="3888855" cy="3089775"/>
            </a:xfrm>
            <a:prstGeom prst="rect">
              <a:avLst/>
            </a:prstGeom>
          </p:spPr>
        </p:pic>
        <p:pic>
          <p:nvPicPr>
            <p:cNvPr id="10" name="Picture 9">
              <a:extLst>
                <a:ext uri="{FF2B5EF4-FFF2-40B4-BE49-F238E27FC236}">
                  <a16:creationId xmlns:a16="http://schemas.microsoft.com/office/drawing/2014/main" id="{503C1BF2-86DE-4F86-B44F-AE496597A43E}"/>
                </a:ext>
              </a:extLst>
            </p:cNvPr>
            <p:cNvPicPr>
              <a:picLocks noChangeAspect="1"/>
            </p:cNvPicPr>
            <p:nvPr/>
          </p:nvPicPr>
          <p:blipFill>
            <a:blip r:embed="rId4" cstate="print"/>
            <a:stretch>
              <a:fillRect/>
            </a:stretch>
          </p:blipFill>
          <p:spPr>
            <a:xfrm>
              <a:off x="6701986" y="908720"/>
              <a:ext cx="3964626" cy="3089775"/>
            </a:xfrm>
            <a:prstGeom prst="rect">
              <a:avLst/>
            </a:prstGeom>
          </p:spPr>
        </p:pic>
      </p:grpSp>
      <p:sp>
        <p:nvSpPr>
          <p:cNvPr id="11" name="Rectangle 10">
            <a:extLst>
              <a:ext uri="{FF2B5EF4-FFF2-40B4-BE49-F238E27FC236}">
                <a16:creationId xmlns:a16="http://schemas.microsoft.com/office/drawing/2014/main" id="{8717CEF2-FB93-4F67-BD05-0EB2DEC606E2}"/>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12" name="Rectangle 11">
            <a:extLst>
              <a:ext uri="{FF2B5EF4-FFF2-40B4-BE49-F238E27FC236}">
                <a16:creationId xmlns:a16="http://schemas.microsoft.com/office/drawing/2014/main" id="{71AD7CD1-113B-4079-85D2-2A485396989C}"/>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13" name="Rectangle 12">
            <a:extLst>
              <a:ext uri="{FF2B5EF4-FFF2-40B4-BE49-F238E27FC236}">
                <a16:creationId xmlns:a16="http://schemas.microsoft.com/office/drawing/2014/main" id="{69B6E850-9F8C-41B5-AF55-81BEAC92BF76}"/>
              </a:ext>
            </a:extLst>
          </p:cNvPr>
          <p:cNvSpPr/>
          <p:nvPr/>
        </p:nvSpPr>
        <p:spPr>
          <a:xfrm>
            <a:off x="8807644"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4" name="Rectangle 13">
            <a:extLst>
              <a:ext uri="{FF2B5EF4-FFF2-40B4-BE49-F238E27FC236}">
                <a16:creationId xmlns:a16="http://schemas.microsoft.com/office/drawing/2014/main" id="{36F32844-26C0-4E9F-AC3B-32C212CFD768}"/>
              </a:ext>
            </a:extLst>
          </p:cNvPr>
          <p:cNvSpPr/>
          <p:nvPr/>
        </p:nvSpPr>
        <p:spPr>
          <a:xfrm>
            <a:off x="334566" y="4091472"/>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3FF3DFBA-41F0-4568-AF49-A40D46AFB10F}"/>
              </a:ext>
            </a:extLst>
          </p:cNvPr>
          <p:cNvSpPr/>
          <p:nvPr/>
        </p:nvSpPr>
        <p:spPr>
          <a:xfrm>
            <a:off x="118542" y="4460804"/>
            <a:ext cx="8689102"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41963E5B-EF7A-414B-A525-836BF674209B}"/>
              </a:ext>
            </a:extLst>
          </p:cNvPr>
          <p:cNvPicPr>
            <a:picLocks noChangeAspect="1"/>
          </p:cNvPicPr>
          <p:nvPr/>
        </p:nvPicPr>
        <p:blipFill>
          <a:blip r:embed="rId5" cstate="print"/>
          <a:stretch>
            <a:fillRect/>
          </a:stretch>
        </p:blipFill>
        <p:spPr>
          <a:xfrm>
            <a:off x="8859096" y="4065902"/>
            <a:ext cx="2919446" cy="2104717"/>
          </a:xfrm>
          <a:prstGeom prst="rect">
            <a:avLst/>
          </a:prstGeom>
        </p:spPr>
      </p:pic>
      <p:sp>
        <p:nvSpPr>
          <p:cNvPr id="19" name="Rectangle 18">
            <a:extLst>
              <a:ext uri="{FF2B5EF4-FFF2-40B4-BE49-F238E27FC236}">
                <a16:creationId xmlns:a16="http://schemas.microsoft.com/office/drawing/2014/main" id="{02AEFF05-B311-4076-8303-558EE8F5EF4B}"/>
              </a:ext>
            </a:extLst>
          </p:cNvPr>
          <p:cNvSpPr/>
          <p:nvPr/>
        </p:nvSpPr>
        <p:spPr>
          <a:xfrm>
            <a:off x="8821445" y="371703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3" name="Picture 2">
            <a:extLst>
              <a:ext uri="{FF2B5EF4-FFF2-40B4-BE49-F238E27FC236}">
                <a16:creationId xmlns:a16="http://schemas.microsoft.com/office/drawing/2014/main" id="{D46BFC01-61BE-4DF4-829B-C2EEEE608EB0}"/>
              </a:ext>
            </a:extLst>
          </p:cNvPr>
          <p:cNvPicPr>
            <a:picLocks noChangeAspect="1"/>
          </p:cNvPicPr>
          <p:nvPr/>
        </p:nvPicPr>
        <p:blipFill>
          <a:blip r:embed="rId6" cstate="print"/>
          <a:stretch>
            <a:fillRect/>
          </a:stretch>
        </p:blipFill>
        <p:spPr>
          <a:xfrm>
            <a:off x="8859096" y="956188"/>
            <a:ext cx="2919446" cy="2104717"/>
          </a:xfrm>
          <a:prstGeom prst="rect">
            <a:avLst/>
          </a:prstGeom>
        </p:spPr>
      </p:pic>
      <p:sp>
        <p:nvSpPr>
          <p:cNvPr id="20" name="Rectangle 19">
            <a:extLst>
              <a:ext uri="{FF2B5EF4-FFF2-40B4-BE49-F238E27FC236}">
                <a16:creationId xmlns:a16="http://schemas.microsoft.com/office/drawing/2014/main" id="{37691D7E-3920-46AD-A12B-5FB08968FF5F}"/>
              </a:ext>
            </a:extLst>
          </p:cNvPr>
          <p:cNvSpPr/>
          <p:nvPr/>
        </p:nvSpPr>
        <p:spPr>
          <a:xfrm>
            <a:off x="220715" y="1145702"/>
            <a:ext cx="3858690" cy="14150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Rectangle 20">
            <a:extLst>
              <a:ext uri="{FF2B5EF4-FFF2-40B4-BE49-F238E27FC236}">
                <a16:creationId xmlns:a16="http://schemas.microsoft.com/office/drawing/2014/main" id="{46425F98-2211-47A2-9531-E79B3EDB7703}"/>
              </a:ext>
            </a:extLst>
          </p:cNvPr>
          <p:cNvSpPr/>
          <p:nvPr/>
        </p:nvSpPr>
        <p:spPr>
          <a:xfrm>
            <a:off x="4263942" y="1134251"/>
            <a:ext cx="3937292" cy="14150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Footer Placeholder 2">
            <a:extLst>
              <a:ext uri="{FF2B5EF4-FFF2-40B4-BE49-F238E27FC236}">
                <a16:creationId xmlns:a16="http://schemas.microsoft.com/office/drawing/2014/main" id="{5CA94EE9-A534-4B14-8D27-704880882FA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62720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Lst>
  </p:timing>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11</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1EA4C54D-3628-4D1E-A2BD-C09BBA3A9D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F0296C8-3E14-452F-84EF-AF2AC6A7F67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18134417"/>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Topics to be covered</a:t>
            </a:r>
            <a:endParaRPr lang="en-US" sz="6600" b="1" i="1" dirty="0">
              <a:latin typeface="Arial" pitchFamily="34" charset="0"/>
              <a:cs typeface="Arial" pitchFamily="34" charset="0"/>
            </a:endParaRPr>
          </a:p>
        </p:txBody>
      </p:sp>
      <p:sp>
        <p:nvSpPr>
          <p:cNvPr id="4" name="Rectangle 3"/>
          <p:cNvSpPr/>
          <p:nvPr/>
        </p:nvSpPr>
        <p:spPr>
          <a:xfrm>
            <a:off x="2057132" y="3429000"/>
            <a:ext cx="8304719" cy="369332"/>
          </a:xfrm>
          <a:prstGeom prst="rect">
            <a:avLst/>
          </a:prstGeom>
        </p:spPr>
        <p:txBody>
          <a:bodyPr wrap="square">
            <a:spAutoFit/>
          </a:bodyPr>
          <a:lstStyle/>
          <a:p>
            <a:r>
              <a:rPr lang="en-IN" b="1" dirty="0">
                <a:latin typeface="Palatino Linotype" panose="02040502050505030304" pitchFamily="18" charset="0"/>
                <a:ea typeface="Calibri" panose="020F0502020204030204" pitchFamily="34" charset="0"/>
                <a:cs typeface="Times New Roman" panose="02020603050405020304" pitchFamily="18" charset="0"/>
              </a:rPr>
              <a:t>Sub Queries </a:t>
            </a:r>
            <a:r>
              <a:rPr lang="en-IN" dirty="0">
                <a:latin typeface="Palatino Linotype" panose="02040502050505030304" pitchFamily="18" charset="0"/>
                <a:ea typeface="Calibri" panose="020F0502020204030204" pitchFamily="34" charset="0"/>
                <a:cs typeface="Times New Roman" panose="02020603050405020304" pitchFamily="18" charset="0"/>
              </a:rPr>
              <a:t>-  With select, update, insert and delete statements</a:t>
            </a:r>
            <a:endParaRPr lang="en-US" dirty="0">
              <a:latin typeface="Palatino Linotype" panose="02040502050505030304" pitchFamily="18" charset="0"/>
            </a:endParaRPr>
          </a:p>
        </p:txBody>
      </p:sp>
      <p:pic>
        <p:nvPicPr>
          <p:cNvPr id="5" name="Picture 4">
            <a:extLst>
              <a:ext uri="{FF2B5EF4-FFF2-40B4-BE49-F238E27FC236}">
                <a16:creationId xmlns:a16="http://schemas.microsoft.com/office/drawing/2014/main" id="{5FD8B04A-EE22-4A67-8C89-9F8EDC1DD6A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37D2F16-23D3-4881-9B13-7FCCCFB2E5C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02998717"/>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0803" y="234888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pic>
        <p:nvPicPr>
          <p:cNvPr id="7" name="Picture 6">
            <a:extLst>
              <a:ext uri="{FF2B5EF4-FFF2-40B4-BE49-F238E27FC236}">
                <a16:creationId xmlns:a16="http://schemas.microsoft.com/office/drawing/2014/main" id="{574780EC-126C-4DBA-8CE9-C12BCDC2A1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67B6A8F7-6D36-4117-A176-F62052339CD7}"/>
              </a:ext>
            </a:extLst>
          </p:cNvPr>
          <p:cNvSpPr/>
          <p:nvPr/>
        </p:nvSpPr>
        <p:spPr>
          <a:xfrm>
            <a:off x="2283842" y="3100898"/>
            <a:ext cx="7622728" cy="400110"/>
          </a:xfrm>
          <a:prstGeom prst="rect">
            <a:avLst/>
          </a:prstGeom>
        </p:spPr>
        <p:txBody>
          <a:bodyPr wrap="none">
            <a:spAutoFit/>
          </a:bodyPr>
          <a:lstStyle/>
          <a:p>
            <a:r>
              <a:rPr lang="en-US" sz="2000" b="1" dirty="0">
                <a:solidFill>
                  <a:srgbClr val="222222"/>
                </a:solidFill>
                <a:latin typeface="Palatino Linotype" panose="02040502050505030304" pitchFamily="18" charset="0"/>
              </a:rPr>
              <a:t>A subquery is a SELECT statement within another statement.</a:t>
            </a:r>
            <a:endParaRPr lang="en-IN" sz="2000" dirty="0">
              <a:latin typeface="Palatino Linotype" panose="02040502050505030304" pitchFamily="18" charset="0"/>
            </a:endParaRPr>
          </a:p>
        </p:txBody>
      </p:sp>
      <p:sp>
        <p:nvSpPr>
          <p:cNvPr id="5" name="Footer Placeholder 2">
            <a:extLst>
              <a:ext uri="{FF2B5EF4-FFF2-40B4-BE49-F238E27FC236}">
                <a16:creationId xmlns:a16="http://schemas.microsoft.com/office/drawing/2014/main" id="{A0A943FD-6433-4752-A3CA-E02A5784905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39607989"/>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74780EC-126C-4DBA-8CE9-C12BCDC2A1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BED56E93-6E1E-4EF3-AC8A-FE70499DE3E9}"/>
              </a:ext>
            </a:extLst>
          </p:cNvPr>
          <p:cNvSpPr/>
          <p:nvPr/>
        </p:nvSpPr>
        <p:spPr>
          <a:xfrm>
            <a:off x="335360" y="692696"/>
            <a:ext cx="11521280" cy="4339650"/>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A subquery must be enclosed in parentheses.</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a:t>
            </a:r>
          </a:p>
          <a:p>
            <a:r>
              <a:rPr lang="en-IN"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student </a:t>
            </a:r>
            <a:r>
              <a:rPr lang="en-US" dirty="0">
                <a:solidFill>
                  <a:srgbClr val="0077AA"/>
                </a:solidFill>
                <a:latin typeface="Liberation Mono"/>
              </a:rPr>
              <a:t>WHERE</a:t>
            </a:r>
            <a:r>
              <a:rPr lang="en-US" dirty="0">
                <a:latin typeface="Liberation Mono"/>
                <a:cs typeface="Arial" panose="020B0604020202020204" pitchFamily="34" charset="0"/>
              </a:rPr>
              <a:t> ID = </a:t>
            </a:r>
            <a:r>
              <a:rPr lang="en-US" sz="2400"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ID </a:t>
            </a:r>
            <a:r>
              <a:rPr lang="en-US" dirty="0">
                <a:solidFill>
                  <a:srgbClr val="0077AA"/>
                </a:solidFill>
                <a:latin typeface="Liberation Mono"/>
              </a:rPr>
              <a:t>FROM</a:t>
            </a:r>
            <a:r>
              <a:rPr lang="en-US" dirty="0">
                <a:latin typeface="Liberation Mono"/>
                <a:cs typeface="Arial" panose="020B0604020202020204" pitchFamily="34" charset="0"/>
              </a:rPr>
              <a:t> student </a:t>
            </a:r>
            <a:r>
              <a:rPr lang="en-US" dirty="0">
                <a:solidFill>
                  <a:srgbClr val="0077AA"/>
                </a:solidFill>
                <a:latin typeface="Liberation Mono"/>
              </a:rPr>
              <a:t>WHERE</a:t>
            </a:r>
            <a:r>
              <a:rPr lang="en-US" dirty="0">
                <a:latin typeface="Liberation Mono"/>
                <a:cs typeface="Arial" panose="020B0604020202020204" pitchFamily="34" charset="0"/>
              </a:rPr>
              <a:t> namefirst = 'SALEEL'</a:t>
            </a:r>
            <a:r>
              <a:rPr lang="en-US" sz="2400"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a subquery (inner query) returns a null value to the outer query, the outer query will not return any rows when using certain comparison operators in a WHERE clause.</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a:t>
            </a:r>
          </a:p>
          <a:p>
            <a:r>
              <a:rPr lang="en-IN"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student </a:t>
            </a:r>
            <a:r>
              <a:rPr lang="en-US" dirty="0">
                <a:solidFill>
                  <a:srgbClr val="0077AA"/>
                </a:solidFill>
                <a:latin typeface="Liberation Mono"/>
              </a:rPr>
              <a:t>WHERE</a:t>
            </a:r>
            <a:r>
              <a:rPr lang="en-US" dirty="0">
                <a:latin typeface="Liberation Mono"/>
                <a:cs typeface="Arial" panose="020B0604020202020204" pitchFamily="34" charset="0"/>
              </a:rPr>
              <a:t> ID = </a:t>
            </a:r>
            <a:r>
              <a:rPr lang="en-US" sz="2400"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sz="2400"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null</a:t>
            </a:r>
            <a:r>
              <a:rPr lang="en-US" sz="2400"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ORDER BY occurs within a subquery and also is applied in the outer query, the outermost ORDER BY takes precedence.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LIMIT occurs within a subquery and also is applied in the outer query, the outermost LIMIT takes precedence.</a:t>
            </a:r>
          </a:p>
        </p:txBody>
      </p:sp>
      <p:sp>
        <p:nvSpPr>
          <p:cNvPr id="9" name="Rectangle 8">
            <a:extLst>
              <a:ext uri="{FF2B5EF4-FFF2-40B4-BE49-F238E27FC236}">
                <a16:creationId xmlns:a16="http://schemas.microsoft.com/office/drawing/2014/main" id="{EE284C46-703D-4026-B6C8-80550B652A2B}"/>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a:t>
            </a:r>
            <a:endParaRPr lang="en-IN" sz="3200" b="1" i="1" dirty="0">
              <a:latin typeface="Arial" pitchFamily="34" charset="0"/>
              <a:cs typeface="Arial" pitchFamily="34" charset="0"/>
            </a:endParaRPr>
          </a:p>
        </p:txBody>
      </p:sp>
      <p:sp>
        <p:nvSpPr>
          <p:cNvPr id="10" name="Rectangle 9">
            <a:extLst>
              <a:ext uri="{FF2B5EF4-FFF2-40B4-BE49-F238E27FC236}">
                <a16:creationId xmlns:a16="http://schemas.microsoft.com/office/drawing/2014/main" id="{7F2E3DE8-83D6-401B-8BA7-CD2BFC86EE10}"/>
              </a:ext>
            </a:extLst>
          </p:cNvPr>
          <p:cNvSpPr/>
          <p:nvPr/>
        </p:nvSpPr>
        <p:spPr>
          <a:xfrm>
            <a:off x="369248" y="5301208"/>
            <a:ext cx="11521280" cy="1415772"/>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may use comparison operators such as </a:t>
            </a:r>
            <a:r>
              <a:rPr lang="en-IN" b="1" dirty="0">
                <a:latin typeface="Palatino Linotype" panose="02040502050505030304" pitchFamily="18" charset="0"/>
                <a:cs typeface="Arial" panose="020B0604020202020204" pitchFamily="34" charset="0"/>
              </a:rPr>
              <a:t>&lt;&gt;, &lt;, &gt;, &lt;=, and &gt;= </a:t>
            </a:r>
            <a:r>
              <a:rPr lang="en-IN" dirty="0">
                <a:latin typeface="Palatino Linotype" panose="02040502050505030304" pitchFamily="18"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Multiple row subquery returns one or more rows to the outer SQL statement. You may use the </a:t>
            </a:r>
            <a:r>
              <a:rPr lang="en-IN" b="1" dirty="0">
                <a:latin typeface="Palatino Linotype" panose="02040502050505030304" pitchFamily="18" charset="0"/>
                <a:cs typeface="Arial" panose="020B0604020202020204" pitchFamily="34" charset="0"/>
              </a:rPr>
              <a:t>IN, ANY</a:t>
            </a:r>
            <a:r>
              <a:rPr lang="en-IN" dirty="0">
                <a:latin typeface="Palatino Linotype" panose="02040502050505030304" pitchFamily="18" charset="0"/>
                <a:cs typeface="Arial" panose="020B0604020202020204" pitchFamily="34" charset="0"/>
              </a:rPr>
              <a:t>, or </a:t>
            </a:r>
            <a:r>
              <a:rPr lang="en-IN" b="1" dirty="0">
                <a:latin typeface="Palatino Linotype" panose="02040502050505030304" pitchFamily="18" charset="0"/>
                <a:cs typeface="Arial" panose="020B0604020202020204" pitchFamily="34" charset="0"/>
              </a:rPr>
              <a:t>ALL</a:t>
            </a:r>
            <a:r>
              <a:rPr lang="en-IN" dirty="0">
                <a:latin typeface="Palatino Linotype" panose="02040502050505030304" pitchFamily="18"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2881773742"/>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Single Row Subqueries</a:t>
            </a:r>
            <a:endParaRPr lang="en-IN" sz="3200" b="1" i="1" dirty="0">
              <a:latin typeface="Arial" pitchFamily="34" charset="0"/>
              <a:cs typeface="Arial" pitchFamily="34" charset="0"/>
            </a:endParaRPr>
          </a:p>
        </p:txBody>
      </p:sp>
      <p:sp>
        <p:nvSpPr>
          <p:cNvPr id="6" name="Rectangle 5"/>
          <p:cNvSpPr/>
          <p:nvPr/>
        </p:nvSpPr>
        <p:spPr>
          <a:xfrm>
            <a:off x="1048898" y="1230908"/>
            <a:ext cx="9609896" cy="430887"/>
          </a:xfrm>
          <a:prstGeom prst="rect">
            <a:avLst/>
          </a:prstGeom>
        </p:spPr>
        <p:txBody>
          <a:bodyPr wrap="square">
            <a:spAutoFit/>
          </a:bodyPr>
          <a:lstStyle/>
          <a:p>
            <a:pPr algn="just"/>
            <a:r>
              <a:rPr lang="en-IN" sz="2200" dirty="0">
                <a:latin typeface="Palatino Linotype" panose="02040502050505030304" pitchFamily="18" charset="0"/>
                <a:cs typeface="Arial" panose="020B0604020202020204" pitchFamily="34" charset="0"/>
              </a:rPr>
              <a:t>A single row subquery returns </a:t>
            </a:r>
            <a:r>
              <a:rPr lang="en-IN" sz="2200" b="1" i="1" dirty="0">
                <a:solidFill>
                  <a:srgbClr val="FFC000"/>
                </a:solidFill>
                <a:latin typeface="Palatino Linotype" panose="02040502050505030304" pitchFamily="18" charset="0"/>
                <a:cs typeface="Arial" panose="020B0604020202020204" pitchFamily="34" charset="0"/>
              </a:rPr>
              <a:t>zero or one row </a:t>
            </a:r>
            <a:r>
              <a:rPr lang="en-IN" sz="2200" dirty="0">
                <a:latin typeface="Palatino Linotype" panose="02040502050505030304" pitchFamily="18" charset="0"/>
                <a:cs typeface="Arial" panose="020B0604020202020204" pitchFamily="34" charset="0"/>
              </a:rPr>
              <a:t>to the outer SQL statement</a:t>
            </a:r>
          </a:p>
        </p:txBody>
      </p:sp>
      <p:grpSp>
        <p:nvGrpSpPr>
          <p:cNvPr id="3" name="Group 2"/>
          <p:cNvGrpSpPr/>
          <p:nvPr/>
        </p:nvGrpSpPr>
        <p:grpSpPr>
          <a:xfrm>
            <a:off x="1651993" y="2307927"/>
            <a:ext cx="8915602" cy="2706759"/>
            <a:chOff x="128206" y="2307925"/>
            <a:chExt cx="8916763" cy="2706759"/>
          </a:xfrm>
        </p:grpSpPr>
        <p:sp>
          <p:nvSpPr>
            <p:cNvPr id="11" name="TextBox 10"/>
            <p:cNvSpPr txBox="1"/>
            <p:nvPr/>
          </p:nvSpPr>
          <p:spPr>
            <a:xfrm>
              <a:off x="1018163" y="2307925"/>
              <a:ext cx="1750772"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40155"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0" name="Picture 9">
            <a:extLst>
              <a:ext uri="{FF2B5EF4-FFF2-40B4-BE49-F238E27FC236}">
                <a16:creationId xmlns:a16="http://schemas.microsoft.com/office/drawing/2014/main" id="{C6E0E121-71F6-45B6-9FE6-9C90A744F52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a16="http://schemas.microsoft.com/office/drawing/2014/main" id="{77461EDD-5910-4F05-94F1-2F9433BEFAF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77475506"/>
      </p:ext>
    </p:extLst>
  </p:cSld>
  <p:clrMapOvr>
    <a:masterClrMapping/>
  </p:clrMapOvr>
  <p:transition/>
</p:sld>
</file>

<file path=ppt/slides/slide3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Multiple Row and Column Subqueries</a:t>
            </a:r>
          </a:p>
        </p:txBody>
      </p:sp>
      <p:sp>
        <p:nvSpPr>
          <p:cNvPr id="5" name="Rectangle 4"/>
          <p:cNvSpPr/>
          <p:nvPr/>
        </p:nvSpPr>
        <p:spPr>
          <a:xfrm>
            <a:off x="262558" y="1075383"/>
            <a:ext cx="11737304" cy="1107996"/>
          </a:xfrm>
          <a:prstGeom prst="rect">
            <a:avLst/>
          </a:prstGeom>
        </p:spPr>
        <p:txBody>
          <a:bodyPr wrap="square">
            <a:spAutoFit/>
          </a:bodyPr>
          <a:lstStyle/>
          <a:p>
            <a:pPr algn="just"/>
            <a:r>
              <a:rPr lang="en-IN" sz="2200" dirty="0">
                <a:latin typeface="Palatino Linotype" panose="02040502050505030304" pitchFamily="18" charset="0"/>
                <a:cs typeface="Arial" panose="020B0604020202020204" pitchFamily="34" charset="0"/>
              </a:rPr>
              <a:t>A multiple row subquery returns </a:t>
            </a:r>
            <a:r>
              <a:rPr lang="en-IN" sz="2200" b="1" i="1" dirty="0">
                <a:solidFill>
                  <a:srgbClr val="FFC000"/>
                </a:solidFill>
                <a:latin typeface="Palatino Linotype" panose="02040502050505030304" pitchFamily="18" charset="0"/>
                <a:cs typeface="Arial" panose="020B0604020202020204" pitchFamily="34" charset="0"/>
              </a:rPr>
              <a:t>one or more rows </a:t>
            </a:r>
            <a:r>
              <a:rPr lang="en-IN" sz="2200" dirty="0">
                <a:latin typeface="Palatino Linotype" panose="02040502050505030304" pitchFamily="18" charset="0"/>
                <a:cs typeface="Arial" panose="020B0604020202020204" pitchFamily="34" charset="0"/>
              </a:rPr>
              <a:t>to the outer SQL statement. You may use the </a:t>
            </a:r>
            <a:r>
              <a:rPr lang="en-IN" sz="2200" b="1" i="1" dirty="0">
                <a:solidFill>
                  <a:srgbClr val="C00000"/>
                </a:solidFill>
                <a:latin typeface="Palatino Linotype" panose="02040502050505030304" pitchFamily="18" charset="0"/>
                <a:cs typeface="Arial" panose="020B0604020202020204" pitchFamily="34" charset="0"/>
              </a:rPr>
              <a:t>I</a:t>
            </a:r>
            <a:r>
              <a:rPr lang="en-IN" sz="2200" b="1" i="1" dirty="0">
                <a:solidFill>
                  <a:srgbClr val="C41A1A"/>
                </a:solidFill>
                <a:latin typeface="Palatino Linotype" panose="02040502050505030304" pitchFamily="18" charset="0"/>
                <a:cs typeface="Arial" panose="020B0604020202020204" pitchFamily="34" charset="0"/>
              </a:rPr>
              <a:t>N</a:t>
            </a:r>
            <a:r>
              <a:rPr lang="en-IN" sz="2200" dirty="0">
                <a:latin typeface="Palatino Linotype" panose="02040502050505030304" pitchFamily="18" charset="0"/>
                <a:cs typeface="Arial" panose="020B0604020202020204" pitchFamily="34" charset="0"/>
              </a:rPr>
              <a:t>, </a:t>
            </a:r>
            <a:r>
              <a:rPr lang="en-IN" sz="2200" b="1" i="1" dirty="0">
                <a:solidFill>
                  <a:srgbClr val="C41A1A"/>
                </a:solidFill>
                <a:latin typeface="Palatino Linotype" panose="02040502050505030304" pitchFamily="18" charset="0"/>
                <a:cs typeface="Arial" panose="020B0604020202020204" pitchFamily="34" charset="0"/>
              </a:rPr>
              <a:t>ANY</a:t>
            </a:r>
            <a:r>
              <a:rPr lang="en-IN" sz="2200" dirty="0">
                <a:latin typeface="Palatino Linotype" panose="02040502050505030304" pitchFamily="18" charset="0"/>
                <a:cs typeface="Arial" panose="020B0604020202020204" pitchFamily="34" charset="0"/>
              </a:rPr>
              <a:t>, or </a:t>
            </a:r>
            <a:r>
              <a:rPr lang="en-IN" sz="2200" b="1" i="1" dirty="0">
                <a:solidFill>
                  <a:srgbClr val="C41A1A"/>
                </a:solidFill>
                <a:latin typeface="Palatino Linotype" panose="02040502050505030304" pitchFamily="18" charset="0"/>
                <a:cs typeface="Arial" panose="020B0604020202020204" pitchFamily="34" charset="0"/>
              </a:rPr>
              <a:t>ALL</a:t>
            </a:r>
            <a:r>
              <a:rPr lang="en-IN" sz="2200" dirty="0">
                <a:latin typeface="Palatino Linotype" panose="02040502050505030304" pitchFamily="18" charset="0"/>
                <a:cs typeface="Arial" panose="020B0604020202020204" pitchFamily="34" charset="0"/>
              </a:rPr>
              <a:t> operator in outer query to handle a subquery that returns multiple rows.</a:t>
            </a:r>
          </a:p>
        </p:txBody>
      </p:sp>
      <p:grpSp>
        <p:nvGrpSpPr>
          <p:cNvPr id="2" name="Group 6"/>
          <p:cNvGrpSpPr/>
          <p:nvPr/>
        </p:nvGrpSpPr>
        <p:grpSpPr>
          <a:xfrm>
            <a:off x="1599993" y="2307925"/>
            <a:ext cx="9015731"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750772"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40155"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0" name="Picture 9">
            <a:extLst>
              <a:ext uri="{FF2B5EF4-FFF2-40B4-BE49-F238E27FC236}">
                <a16:creationId xmlns:a16="http://schemas.microsoft.com/office/drawing/2014/main" id="{7160408A-66C2-451E-BBF6-0F3CA9C9554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13A6C1F3-5715-48FE-96FA-7D411154AB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76689461"/>
      </p:ext>
    </p:extLst>
  </p:cSld>
  <p:clrMapOvr>
    <a:masterClrMapping/>
  </p:clrMapOvr>
  <p:transition/>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a:t>
            </a:r>
            <a:endParaRPr lang="en-IN" sz="3200" b="1" i="1" dirty="0">
              <a:latin typeface="Arial" pitchFamily="34" charset="0"/>
              <a:cs typeface="Arial" pitchFamily="34" charset="0"/>
            </a:endParaRPr>
          </a:p>
        </p:txBody>
      </p:sp>
      <p:sp>
        <p:nvSpPr>
          <p:cNvPr id="7" name="Rectangle 6"/>
          <p:cNvSpPr/>
          <p:nvPr/>
        </p:nvSpPr>
        <p:spPr>
          <a:xfrm>
            <a:off x="334566" y="908720"/>
            <a:ext cx="10585176" cy="2472472"/>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  </a:t>
            </a:r>
          </a:p>
          <a:p>
            <a:endParaRPr lang="en-IN" sz="800" b="1" dirty="0">
              <a:solidFill>
                <a:srgbClr val="FF0000"/>
              </a:solidFill>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cs typeface="Arial" panose="020B0604020202020204" pitchFamily="34" charset="0"/>
              </a:rPr>
              <a:t>A subquery may occur in:</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SELECT</a:t>
            </a:r>
            <a:r>
              <a:rPr lang="en-IN" b="1" dirty="0">
                <a:solidFill>
                  <a:srgbClr val="00B0F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FROM</a:t>
            </a:r>
            <a:r>
              <a:rPr lang="en-IN" b="1" dirty="0">
                <a:solidFill>
                  <a:srgbClr val="00B0F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WHERE</a:t>
            </a:r>
            <a:r>
              <a:rPr lang="en-IN" b="1" dirty="0">
                <a:solidFill>
                  <a:srgbClr val="00B0F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 HAVING clause</a:t>
            </a:r>
          </a:p>
        </p:txBody>
      </p:sp>
      <p:pic>
        <p:nvPicPr>
          <p:cNvPr id="9" name="Picture 8">
            <a:extLst>
              <a:ext uri="{FF2B5EF4-FFF2-40B4-BE49-F238E27FC236}">
                <a16:creationId xmlns:a16="http://schemas.microsoft.com/office/drawing/2014/main" id="{4F76A993-F5CF-4D27-85C7-15B856BDF19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0ACFCB24-6937-45BD-B5FA-73C94D1B45F2}"/>
              </a:ext>
            </a:extLst>
          </p:cNvPr>
          <p:cNvSpPr/>
          <p:nvPr/>
        </p:nvSpPr>
        <p:spPr>
          <a:xfrm>
            <a:off x="334566" y="3573016"/>
            <a:ext cx="10585176" cy="2503249"/>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endParaRPr lang="en-IN" sz="800" b="1" dirty="0">
              <a:solidFill>
                <a:srgbClr val="FF0000"/>
              </a:solidFill>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cs typeface="Arial" panose="020B0604020202020204" pitchFamily="34" charset="0"/>
              </a:rPr>
              <a:t>A subquery's outer statement can be any one of :</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SELECT</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INSERT</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UPDATE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DELETE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14886" y="4581128"/>
            <a:ext cx="8114203" cy="1914956"/>
          </a:xfrm>
          <a:prstGeom prst="rect">
            <a:avLst/>
          </a:prstGeom>
        </p:spPr>
      </p:pic>
      <p:sp>
        <p:nvSpPr>
          <p:cNvPr id="11" name="Rectangle 10">
            <a:extLst>
              <a:ext uri="{FF2B5EF4-FFF2-40B4-BE49-F238E27FC236}">
                <a16:creationId xmlns:a16="http://schemas.microsoft.com/office/drawing/2014/main" id="{F6B906D5-CB28-4155-B7AB-665F57C64664}"/>
              </a:ext>
            </a:extLst>
          </p:cNvPr>
          <p:cNvSpPr/>
          <p:nvPr/>
        </p:nvSpPr>
        <p:spPr>
          <a:xfrm>
            <a:off x="3214886" y="584777"/>
            <a:ext cx="7622728" cy="400110"/>
          </a:xfrm>
          <a:prstGeom prst="rect">
            <a:avLst/>
          </a:prstGeom>
        </p:spPr>
        <p:txBody>
          <a:bodyPr wrap="none">
            <a:spAutoFit/>
          </a:bodyPr>
          <a:lstStyle/>
          <a:p>
            <a:r>
              <a:rPr lang="en-US" sz="2000" b="1" dirty="0">
                <a:solidFill>
                  <a:srgbClr val="222222"/>
                </a:solidFill>
                <a:latin typeface="Palatino Linotype" panose="02040502050505030304" pitchFamily="18" charset="0"/>
              </a:rPr>
              <a:t>A subquery is a SELECT statement within another statement.</a:t>
            </a:r>
            <a:endParaRPr lang="en-IN" sz="2000" dirty="0">
              <a:latin typeface="Palatino Linotype" panose="02040502050505030304" pitchFamily="18" charset="0"/>
            </a:endParaRPr>
          </a:p>
        </p:txBody>
      </p:sp>
      <p:sp>
        <p:nvSpPr>
          <p:cNvPr id="12" name="Footer Placeholder 2">
            <a:extLst>
              <a:ext uri="{FF2B5EF4-FFF2-40B4-BE49-F238E27FC236}">
                <a16:creationId xmlns:a16="http://schemas.microsoft.com/office/drawing/2014/main" id="{EC3C72A1-5BEC-4A72-BB33-29A61466FB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61255836"/>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INSERT</a:t>
            </a:r>
            <a:endParaRPr lang="en-IN" sz="3200" b="1" i="1" dirty="0">
              <a:latin typeface="Arial" pitchFamily="34" charset="0"/>
              <a:cs typeface="Arial" pitchFamily="34" charset="0"/>
            </a:endParaRPr>
          </a:p>
        </p:txBody>
      </p:sp>
      <p:sp>
        <p:nvSpPr>
          <p:cNvPr id="5" name="Rectangle 3"/>
          <p:cNvSpPr>
            <a:spLocks noChangeArrowheads="1"/>
          </p:cNvSpPr>
          <p:nvPr/>
        </p:nvSpPr>
        <p:spPr bwMode="auto">
          <a:xfrm>
            <a:off x="334566" y="1453516"/>
            <a:ext cx="11305256"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Segoe UI" panose="020B0502040204020203" pitchFamily="34" charset="0"/>
                <a:cs typeface="Segoe UI" panose="020B0502040204020203" pitchFamily="34" charset="0"/>
              </a:rPr>
              <a:t>INSERT INTO table_name [ (column1 [, column2 ]) ] SELECT [ *|column1 [, column2 ] FROM table1 [, table2 ] [ WHERE VALUE OPERATOR ]; </a:t>
            </a: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0590" y="26883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pic>
        <p:nvPicPr>
          <p:cNvPr id="11" name="Picture 10">
            <a:extLst>
              <a:ext uri="{FF2B5EF4-FFF2-40B4-BE49-F238E27FC236}">
                <a16:creationId xmlns:a16="http://schemas.microsoft.com/office/drawing/2014/main" id="{50A05D5D-96B7-409E-89FD-45AC8FD5D18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Rectangle 11">
            <a:extLst>
              <a:ext uri="{FF2B5EF4-FFF2-40B4-BE49-F238E27FC236}">
                <a16:creationId xmlns:a16="http://schemas.microsoft.com/office/drawing/2014/main" id="{EF098BF8-D89F-42CF-A1AE-8F99CCCB3D3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4" name="Footer Placeholder 2">
            <a:extLst>
              <a:ext uri="{FF2B5EF4-FFF2-40B4-BE49-F238E27FC236}">
                <a16:creationId xmlns:a16="http://schemas.microsoft.com/office/drawing/2014/main" id="{B1A54B3D-D5E3-469C-801D-BB2D879C802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34304229"/>
      </p:ext>
    </p:extLst>
  </p:cSld>
  <p:clrMapOvr>
    <a:masterClrMapping/>
  </p:clrMapOvr>
  <p:transition/>
</p:sld>
</file>

<file path=ppt/slides/slide3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UPDATE</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C4EA531A-A9C8-42FB-BDCE-2E78306B6D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1ECDAC06-F040-4BA4-9E21-503DF0085CD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Footer Placeholder 2">
            <a:extLst>
              <a:ext uri="{FF2B5EF4-FFF2-40B4-BE49-F238E27FC236}">
                <a16:creationId xmlns:a16="http://schemas.microsoft.com/office/drawing/2014/main" id="{BE98E545-0ACF-48D4-BD38-11B083A7BA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3">
            <a:extLst>
              <a:ext uri="{FF2B5EF4-FFF2-40B4-BE49-F238E27FC236}">
                <a16:creationId xmlns:a16="http://schemas.microsoft.com/office/drawing/2014/main" id="{D0597A06-4A4B-4A0F-8623-05469B4AE9E1}"/>
              </a:ext>
            </a:extLst>
          </p:cNvPr>
          <p:cNvSpPr>
            <a:spLocks noChangeArrowheads="1"/>
          </p:cNvSpPr>
          <p:nvPr/>
        </p:nvSpPr>
        <p:spPr bwMode="auto">
          <a:xfrm>
            <a:off x="334566" y="1438128"/>
            <a:ext cx="11233248" cy="369332"/>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solidFill>
                  <a:srgbClr val="0077AA"/>
                </a:solidFill>
                <a:latin typeface="Segoe UI" panose="020B0502040204020203" pitchFamily="34" charset="0"/>
                <a:cs typeface="Segoe UI" panose="020B0502040204020203" pitchFamily="34" charset="0"/>
              </a:rPr>
              <a:t>UPDATE</a:t>
            </a:r>
            <a:r>
              <a:rPr lang="en-US" dirty="0">
                <a:latin typeface="Segoe UI" panose="020B0502040204020203" pitchFamily="34" charset="0"/>
                <a:cs typeface="Segoe UI" panose="020B0502040204020203" pitchFamily="34" charset="0"/>
              </a:rPr>
              <a:t> table_name </a:t>
            </a:r>
            <a:r>
              <a:rPr lang="en-US" dirty="0">
                <a:solidFill>
                  <a:srgbClr val="0077AA"/>
                </a:solidFill>
                <a:latin typeface="Segoe UI" panose="020B0502040204020203" pitchFamily="34" charset="0"/>
                <a:cs typeface="Segoe UI" panose="020B0502040204020203" pitchFamily="34" charset="0"/>
              </a:rPr>
              <a:t>SET</a:t>
            </a:r>
            <a:r>
              <a:rPr lang="en-US" dirty="0">
                <a:latin typeface="Segoe UI" panose="020B0502040204020203" pitchFamily="34" charset="0"/>
                <a:cs typeface="Segoe UI" panose="020B0502040204020203" pitchFamily="34" charset="0"/>
              </a:rPr>
              <a:t> column_name = </a:t>
            </a:r>
            <a:r>
              <a:rPr lang="en-US" dirty="0">
                <a:solidFill>
                  <a:srgbClr val="0077AA"/>
                </a:solidFill>
                <a:latin typeface="Segoe UI" panose="020B0502040204020203" pitchFamily="34" charset="0"/>
                <a:cs typeface="Segoe UI" panose="020B0502040204020203" pitchFamily="34" charset="0"/>
              </a:rPr>
              <a:t>(</a:t>
            </a:r>
            <a:r>
              <a:rPr lang="en-US">
                <a:solidFill>
                  <a:srgbClr val="0077AA"/>
                </a:solidFill>
                <a:latin typeface="Segoe UI" panose="020B0502040204020203" pitchFamily="34" charset="0"/>
                <a:cs typeface="Segoe UI" panose="020B0502040204020203" pitchFamily="34" charset="0"/>
              </a:rPr>
              <a:t>subquery) </a:t>
            </a:r>
            <a:r>
              <a:rPr lang="en-US">
                <a:latin typeface="Segoe UI" panose="020B0502040204020203" pitchFamily="34" charset="0"/>
                <a:cs typeface="Segoe UI" panose="020B0502040204020203" pitchFamily="34" charset="0"/>
              </a:rPr>
              <a:t>[ WHERE ]</a:t>
            </a:r>
            <a:endParaRPr lang="en-US" dirty="0">
              <a:solidFill>
                <a:srgbClr val="0077AA"/>
              </a:solidFill>
              <a:latin typeface="Segoe UI" panose="020B0502040204020203" pitchFamily="34" charset="0"/>
              <a:cs typeface="Segoe UI" panose="020B0502040204020203" pitchFamily="34" charset="0"/>
            </a:endParaRPr>
          </a:p>
        </p:txBody>
      </p:sp>
      <p:sp>
        <p:nvSpPr>
          <p:cNvPr id="3" name="Rectangle 3">
            <a:extLst>
              <a:ext uri="{FF2B5EF4-FFF2-40B4-BE49-F238E27FC236}">
                <a16:creationId xmlns:a16="http://schemas.microsoft.com/office/drawing/2014/main" id="{E66CBF48-F6EE-4202-92C9-AC64788CCD6A}"/>
              </a:ext>
            </a:extLst>
          </p:cNvPr>
          <p:cNvSpPr>
            <a:spLocks noChangeArrowheads="1"/>
          </p:cNvSpPr>
          <p:nvPr/>
        </p:nvSpPr>
        <p:spPr bwMode="auto">
          <a:xfrm>
            <a:off x="451604" y="3786190"/>
            <a:ext cx="11233248" cy="707886"/>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latin typeface="Liberation Mono"/>
                <a:cs typeface="Arial" panose="020B0604020202020204" pitchFamily="34" charset="0"/>
              </a:rPr>
              <a:t>UPDATE table_name SET column_name = new value [ WHERE OPERATOR [ VALUE ] (SELECT column_name FROM table_name) [ WHERE) ] </a:t>
            </a:r>
          </a:p>
        </p:txBody>
      </p:sp>
    </p:spTree>
    <p:extLst>
      <p:ext uri="{BB962C8B-B14F-4D97-AF65-F5344CB8AC3E}">
        <p14:creationId xmlns:p14="http://schemas.microsoft.com/office/powerpoint/2010/main" val="1705078708"/>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98932"/>
            <a:ext cx="8685669" cy="584699"/>
          </a:xfrm>
          <a:prstGeom prst="rect">
            <a:avLst/>
          </a:prstGeom>
          <a:noFill/>
        </p:spPr>
        <p:txBody>
          <a:bodyPr wrap="square">
            <a:spAutoFit/>
          </a:bodyPr>
          <a:lstStyle/>
          <a:p>
            <a:pPr algn="r"/>
            <a:r>
              <a:rPr lang="en-US" sz="3200" b="1" i="1" dirty="0">
                <a:latin typeface="Arial" pitchFamily="34" charset="0"/>
                <a:cs typeface="Arial" pitchFamily="34" charset="0"/>
              </a:rPr>
              <a:t>Entity Relationship Diagram</a:t>
            </a:r>
          </a:p>
        </p:txBody>
      </p:sp>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2971" y="432438"/>
            <a:ext cx="10704470" cy="6380497"/>
          </a:xfrm>
          <a:prstGeom prst="rect">
            <a:avLst/>
          </a:prstGeom>
          <a:noFill/>
        </p:spPr>
      </p:pic>
      <p:sp>
        <p:nvSpPr>
          <p:cNvPr id="2" name="Oval 1">
            <a:extLst>
              <a:ext uri="{FF2B5EF4-FFF2-40B4-BE49-F238E27FC236}">
                <a16:creationId xmlns:a16="http://schemas.microsoft.com/office/drawing/2014/main" id="{7F1C6CBD-DE88-43DC-81F1-E8EF9D7E4C57}"/>
              </a:ext>
            </a:extLst>
          </p:cNvPr>
          <p:cNvSpPr/>
          <p:nvPr/>
        </p:nvSpPr>
        <p:spPr>
          <a:xfrm>
            <a:off x="1813983" y="4796974"/>
            <a:ext cx="1462889" cy="79198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6" name="Picture 5">
            <a:extLst>
              <a:ext uri="{FF2B5EF4-FFF2-40B4-BE49-F238E27FC236}">
                <a16:creationId xmlns:a16="http://schemas.microsoft.com/office/drawing/2014/main" id="{25128D02-956C-4268-9C05-9CB2321BC4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74AFF47F-9397-434C-819D-B1AD05596A74}"/>
              </a:ext>
            </a:extLst>
          </p:cNvPr>
          <p:cNvSpPr txBox="1">
            <a:spLocks/>
          </p:cNvSpPr>
          <p:nvPr/>
        </p:nvSpPr>
        <p:spPr>
          <a:xfrm>
            <a:off x="2854846"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DELETE</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3AE7FDBE-B36B-41A7-A42E-8CE574E336C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014B4058-975E-4DEC-8359-357351836FBF}"/>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Footer Placeholder 2">
            <a:extLst>
              <a:ext uri="{FF2B5EF4-FFF2-40B4-BE49-F238E27FC236}">
                <a16:creationId xmlns:a16="http://schemas.microsoft.com/office/drawing/2014/main" id="{617D736C-0ADE-4963-847C-AA2ADC86488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3">
            <a:extLst>
              <a:ext uri="{FF2B5EF4-FFF2-40B4-BE49-F238E27FC236}">
                <a16:creationId xmlns:a16="http://schemas.microsoft.com/office/drawing/2014/main" id="{322FD73C-4512-471E-96DE-00521216749C}"/>
              </a:ext>
            </a:extLst>
          </p:cNvPr>
          <p:cNvSpPr>
            <a:spLocks noChangeArrowheads="1"/>
          </p:cNvSpPr>
          <p:nvPr/>
        </p:nvSpPr>
        <p:spPr bwMode="auto">
          <a:xfrm>
            <a:off x="237290" y="2643182"/>
            <a:ext cx="11233248" cy="707886"/>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latin typeface="Liberation Mono"/>
                <a:cs typeface="Arial" panose="020B0604020202020204" pitchFamily="34" charset="0"/>
              </a:rPr>
              <a:t>DELETE FROM table_name [ WHERE OPERATOR [ VALUE ] (SELECT column_name FROM table_name) [ WHERE) ]</a:t>
            </a:r>
          </a:p>
        </p:txBody>
      </p:sp>
      <p:sp>
        <p:nvSpPr>
          <p:cNvPr id="3" name="Rectangle 3">
            <a:extLst>
              <a:ext uri="{FF2B5EF4-FFF2-40B4-BE49-F238E27FC236}">
                <a16:creationId xmlns:a16="http://schemas.microsoft.com/office/drawing/2014/main" id="{81AFFEE1-0F86-485B-8E77-51AF14BD27F4}"/>
              </a:ext>
            </a:extLst>
          </p:cNvPr>
          <p:cNvSpPr>
            <a:spLocks noChangeArrowheads="1"/>
          </p:cNvSpPr>
          <p:nvPr/>
        </p:nvSpPr>
        <p:spPr bwMode="auto">
          <a:xfrm>
            <a:off x="334566" y="1438128"/>
            <a:ext cx="11233248" cy="369332"/>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solidFill>
                  <a:srgbClr val="0077AA"/>
                </a:solidFill>
                <a:latin typeface="Segoe UI" panose="020B0502040204020203" pitchFamily="34" charset="0"/>
                <a:cs typeface="Segoe UI" panose="020B0502040204020203" pitchFamily="34" charset="0"/>
              </a:rPr>
              <a:t>DELETE</a:t>
            </a:r>
            <a:r>
              <a:rPr lang="en-US" dirty="0">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FROM</a:t>
            </a:r>
            <a:r>
              <a:rPr lang="en-US" dirty="0">
                <a:latin typeface="Segoe UI" panose="020B0502040204020203" pitchFamily="34" charset="0"/>
                <a:cs typeface="Segoe UI" panose="020B0502040204020203" pitchFamily="34" charset="0"/>
              </a:rPr>
              <a:t> table_name [ WHERE  = </a:t>
            </a:r>
            <a:r>
              <a:rPr lang="en-US" dirty="0">
                <a:solidFill>
                  <a:srgbClr val="0077AA"/>
                </a:solidFill>
                <a:latin typeface="Segoe UI" panose="020B0502040204020203" pitchFamily="34" charset="0"/>
                <a:cs typeface="Segoe UI" panose="020B0502040204020203" pitchFamily="34" charset="0"/>
              </a:rPr>
              <a:t>(subquery)</a:t>
            </a:r>
            <a:r>
              <a:rPr lang="en-US" dirty="0">
                <a:latin typeface="Segoe UI" panose="020B0502040204020203" pitchFamily="34" charset="0"/>
                <a:cs typeface="Segoe UI" panose="020B0502040204020203" pitchFamily="34" charset="0"/>
              </a:rPr>
              <a:t> ]</a:t>
            </a:r>
          </a:p>
        </p:txBody>
      </p:sp>
    </p:spTree>
    <p:extLst>
      <p:ext uri="{BB962C8B-B14F-4D97-AF65-F5344CB8AC3E}">
        <p14:creationId xmlns:p14="http://schemas.microsoft.com/office/powerpoint/2010/main" val="3087056985"/>
      </p:ext>
    </p:extLst>
  </p:cSld>
  <p:clrMapOvr>
    <a:masterClrMapping/>
  </p:clrMapOvr>
  <p:transition/>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Types of Subqueries</a:t>
            </a:r>
            <a:endParaRPr lang="en-IN" sz="3200" b="1" i="1" dirty="0">
              <a:latin typeface="Arial" pitchFamily="34" charset="0"/>
              <a:cs typeface="Arial" pitchFamily="34" charset="0"/>
            </a:endParaRPr>
          </a:p>
        </p:txBody>
      </p:sp>
      <p:sp>
        <p:nvSpPr>
          <p:cNvPr id="9" name="Rectangle 8"/>
          <p:cNvSpPr/>
          <p:nvPr/>
        </p:nvSpPr>
        <p:spPr>
          <a:xfrm>
            <a:off x="334566" y="1117188"/>
            <a:ext cx="11593288" cy="3647152"/>
          </a:xfrm>
          <a:prstGeom prst="rect">
            <a:avLst/>
          </a:prstGeom>
        </p:spPr>
        <p:txBody>
          <a:bodyPr wrap="square">
            <a:spAutoFit/>
          </a:bodyPr>
          <a:lstStyle/>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The Subquery as Scalar Operand</a:t>
            </a:r>
            <a:r>
              <a:rPr lang="en-IN" sz="2100" dirty="0">
                <a:solidFill>
                  <a:srgbClr val="C00000"/>
                </a:solidFill>
                <a:latin typeface="Arial" panose="020B0604020202020204" pitchFamily="34" charset="0"/>
                <a:cs typeface="Arial" panose="020B0604020202020204" pitchFamily="34" charset="0"/>
              </a:rPr>
              <a:t> – </a:t>
            </a:r>
            <a:r>
              <a:rPr lang="en-IN" sz="21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Comparisons using Subqueries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accent4">
                    <a:lumMod val="75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Single row subquery</a:t>
            </a:r>
            <a:r>
              <a:rPr lang="en-IN" sz="2100" dirty="0">
                <a:solidFill>
                  <a:schemeClr val="accent4">
                    <a:lumMod val="7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in the FROM Clause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Inline Views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ALL, ANY, IN, or SOME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accent4">
                    <a:lumMod val="75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Multiple row subquery</a:t>
            </a:r>
            <a:r>
              <a:rPr lang="en-IN" sz="2100" dirty="0">
                <a:solidFill>
                  <a:schemeClr val="accent4">
                    <a:lumMod val="7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Row Subqueries</a:t>
            </a:r>
          </a:p>
        </p:txBody>
      </p:sp>
      <p:pic>
        <p:nvPicPr>
          <p:cNvPr id="5" name="Picture 4">
            <a:extLst>
              <a:ext uri="{FF2B5EF4-FFF2-40B4-BE49-F238E27FC236}">
                <a16:creationId xmlns:a16="http://schemas.microsoft.com/office/drawing/2014/main" id="{EFCEA25C-A470-465B-BC39-A867F65676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CCAD7C66-2D7B-4AB2-BA16-AF994F41546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TextBox 6">
            <a:extLst>
              <a:ext uri="{FF2B5EF4-FFF2-40B4-BE49-F238E27FC236}">
                <a16:creationId xmlns:a16="http://schemas.microsoft.com/office/drawing/2014/main" id="{58BBC722-83B2-4020-B363-94325ED95D49}"/>
              </a:ext>
            </a:extLst>
          </p:cNvPr>
          <p:cNvSpPr txBox="1"/>
          <p:nvPr/>
        </p:nvSpPr>
        <p:spPr>
          <a:xfrm>
            <a:off x="191344" y="5313982"/>
            <a:ext cx="11665296" cy="769441"/>
          </a:xfrm>
          <a:prstGeom prst="rect">
            <a:avLst/>
          </a:prstGeom>
          <a:noFill/>
        </p:spPr>
        <p:txBody>
          <a:bodyPr wrap="square">
            <a:spAutoFit/>
          </a:bodyPr>
          <a:lstStyle/>
          <a:p>
            <a:r>
              <a:rPr lang="en-IN" sz="1800" dirty="0">
                <a:latin typeface="Arial" panose="020B0604020202020204" pitchFamily="34" charset="0"/>
                <a:cs typeface="Arial" panose="020B0604020202020204" pitchFamily="34" charset="0"/>
              </a:rPr>
              <a:t>WITH var(param) as (SELECT) [CET] 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719217087"/>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70701818-F59D-4CF7-8635-7430223966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78629704-FAB8-4568-A0E4-374CFEB1513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71124718"/>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Subquery as Scalar Operand</a:t>
            </a:r>
          </a:p>
        </p:txBody>
      </p:sp>
      <p:sp>
        <p:nvSpPr>
          <p:cNvPr id="5" name="Rectangle 4"/>
          <p:cNvSpPr/>
          <p:nvPr/>
        </p:nvSpPr>
        <p:spPr>
          <a:xfrm>
            <a:off x="370570" y="2060848"/>
            <a:ext cx="11449272" cy="101566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scalar subquery is a subquery that returns </a:t>
            </a:r>
            <a:r>
              <a:rPr lang="en-IN" b="1" dirty="0">
                <a:solidFill>
                  <a:srgbClr val="0089A4"/>
                </a:solidFill>
                <a:latin typeface="Palatino Linotype" panose="02040502050505030304" pitchFamily="18" charset="0"/>
                <a:cs typeface="Arial" panose="020B0604020202020204" pitchFamily="34" charset="0"/>
              </a:rPr>
              <a:t>exactly one column value from one row</a:t>
            </a:r>
            <a:r>
              <a:rPr lang="en-IN" dirty="0">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scalar subquery is a simple operand, and you can use it almost anywhere a single column value is legal. </a:t>
            </a:r>
          </a:p>
        </p:txBody>
      </p:sp>
      <p:sp>
        <p:nvSpPr>
          <p:cNvPr id="2" name="Rectangle 1"/>
          <p:cNvSpPr/>
          <p:nvPr/>
        </p:nvSpPr>
        <p:spPr>
          <a:xfrm>
            <a:off x="397989" y="4805764"/>
            <a:ext cx="8990430" cy="1415772"/>
          </a:xfrm>
          <a:prstGeom prst="rect">
            <a:avLst/>
          </a:prstGeom>
        </p:spPr>
        <p:txBody>
          <a:bodyPr wrap="square">
            <a:spAutoFit/>
          </a:bodyPr>
          <a:lstStyle/>
          <a:p>
            <a:r>
              <a:rPr lang="en-IN" sz="2200" dirty="0">
                <a:solidFill>
                  <a:srgbClr val="FF0000"/>
                </a:solidFill>
                <a:latin typeface="Palatino Linotype" panose="02040502050505030304" pitchFamily="18" charset="0"/>
                <a:ea typeface="Times New Roman" panose="02020603050405020304" pitchFamily="18" charset="0"/>
              </a:rPr>
              <a:t>Following statements will raise an error.</a:t>
            </a:r>
          </a:p>
          <a:p>
            <a:endParaRPr lang="en-IN" sz="800" dirty="0">
              <a:solidFill>
                <a:srgbClr val="0077AA"/>
              </a:solidFill>
              <a:latin typeface="Arial" panose="020B0604020202020204" pitchFamily="34" charset="0"/>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1, 2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endParaRPr lang="en-IN" dirty="0">
              <a:solidFill>
                <a:srgbClr val="92D05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ID, nameFirst, nameLast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student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student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rgbClr val="92D050"/>
              </a:solidFill>
              <a:latin typeface="Liberation Mono"/>
              <a:cs typeface="Arial" panose="020B0604020202020204" pitchFamily="34" charset="0"/>
            </a:endParaRPr>
          </a:p>
        </p:txBody>
      </p:sp>
      <p:pic>
        <p:nvPicPr>
          <p:cNvPr id="6" name="Picture 5">
            <a:extLst>
              <a:ext uri="{FF2B5EF4-FFF2-40B4-BE49-F238E27FC236}">
                <a16:creationId xmlns:a16="http://schemas.microsoft.com/office/drawing/2014/main" id="{2620064B-465A-4E7F-8699-53E7F953DFC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DF135828-EF15-4F38-9091-5ECCD6A6A611}"/>
              </a:ext>
            </a:extLst>
          </p:cNvPr>
          <p:cNvSpPr/>
          <p:nvPr/>
        </p:nvSpPr>
        <p:spPr>
          <a:xfrm>
            <a:off x="397989" y="3284984"/>
            <a:ext cx="11449272" cy="1225977"/>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subquery returns 0 rows then the value of scalar subquery expression is </a:t>
            </a:r>
            <a:r>
              <a:rPr lang="en-IN" b="1" dirty="0">
                <a:solidFill>
                  <a:srgbClr val="0089A4"/>
                </a:solidFill>
                <a:latin typeface="Palatino Linotype" panose="02040502050505030304" pitchFamily="18" charset="0"/>
                <a:cs typeface="Arial" panose="020B0604020202020204" pitchFamily="34" charset="0"/>
              </a:rPr>
              <a:t>NULL</a:t>
            </a:r>
            <a:r>
              <a:rPr lang="en-IN" dirty="0">
                <a:latin typeface="Palatino Linotype" panose="02040502050505030304" pitchFamily="18" charset="0"/>
                <a:cs typeface="Arial" panose="020B0604020202020204" pitchFamily="34" charset="0"/>
              </a:rPr>
              <a:t>.</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subquery returns more than one row then MySQL returns an </a:t>
            </a:r>
            <a:r>
              <a:rPr lang="en-IN" b="1" dirty="0">
                <a:solidFill>
                  <a:srgbClr val="0089A4"/>
                </a:solidFill>
                <a:latin typeface="Palatino Linotype" panose="02040502050505030304" pitchFamily="18" charset="0"/>
                <a:cs typeface="Arial" panose="020B0604020202020204" pitchFamily="34" charset="0"/>
              </a:rPr>
              <a:t>ERROR</a:t>
            </a:r>
            <a:r>
              <a:rPr lang="en-IN" dirty="0">
                <a:latin typeface="Palatino Linotype" panose="02040502050505030304" pitchFamily="18" charset="0"/>
                <a:cs typeface="Arial" panose="020B0604020202020204" pitchFamily="34" charset="0"/>
              </a:rPr>
              <a:t>.</a:t>
            </a:r>
          </a:p>
        </p:txBody>
      </p:sp>
      <p:sp>
        <p:nvSpPr>
          <p:cNvPr id="9" name="Rectangle 8">
            <a:extLst>
              <a:ext uri="{FF2B5EF4-FFF2-40B4-BE49-F238E27FC236}">
                <a16:creationId xmlns:a16="http://schemas.microsoft.com/office/drawing/2014/main" id="{7B22CC94-7B9D-4E88-B2B6-5636531A91D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F14CD656-7702-4994-B93A-18F1552075BF}"/>
              </a:ext>
            </a:extLst>
          </p:cNvPr>
          <p:cNvSpPr/>
          <p:nvPr/>
        </p:nvSpPr>
        <p:spPr>
          <a:xfrm>
            <a:off x="317732" y="1313607"/>
            <a:ext cx="4551407" cy="369332"/>
          </a:xfrm>
          <a:prstGeom prst="rect">
            <a:avLst/>
          </a:prstGeom>
        </p:spPr>
        <p:txBody>
          <a:bodyPr wrap="square">
            <a:spAutoFit/>
          </a:bodyPr>
          <a:lstStyle/>
          <a:p>
            <a:pPr lvl="0" eaLnBrk="0" fontAlgn="base" hangingPunct="0">
              <a:spcBef>
                <a:spcPct val="0"/>
              </a:spcBef>
              <a:spcAft>
                <a:spcPct val="0"/>
              </a:spcAft>
            </a:pPr>
            <a:r>
              <a:rPr lang="en-US" dirty="0">
                <a:solidFill>
                  <a:srgbClr val="0077AA"/>
                </a:solidFill>
                <a:latin typeface="Segoe UI" panose="020B0502040204020203" pitchFamily="34" charset="0"/>
                <a:cs typeface="Segoe UI" panose="020B0502040204020203" pitchFamily="34" charset="0"/>
              </a:rPr>
              <a:t>SELECT ... (subquery) FROM </a:t>
            </a:r>
            <a:r>
              <a:rPr lang="en-US" i="1" dirty="0">
                <a:solidFill>
                  <a:srgbClr val="0077AA"/>
                </a:solidFill>
                <a:latin typeface="Segoe UI" panose="020B0502040204020203" pitchFamily="34" charset="0"/>
                <a:cs typeface="Segoe UI" panose="020B0502040204020203" pitchFamily="34" charset="0"/>
              </a:rPr>
              <a:t>r</a:t>
            </a:r>
            <a:r>
              <a:rPr lang="en-US" dirty="0">
                <a:solidFill>
                  <a:srgbClr val="0077AA"/>
                </a:solidFill>
                <a:latin typeface="Segoe UI" panose="020B0502040204020203" pitchFamily="34" charset="0"/>
                <a:cs typeface="Segoe UI" panose="020B0502040204020203" pitchFamily="34" charset="0"/>
              </a:rPr>
              <a:t> </a:t>
            </a:r>
          </a:p>
        </p:txBody>
      </p:sp>
      <p:sp>
        <p:nvSpPr>
          <p:cNvPr id="11" name="Footer Placeholder 2">
            <a:extLst>
              <a:ext uri="{FF2B5EF4-FFF2-40B4-BE49-F238E27FC236}">
                <a16:creationId xmlns:a16="http://schemas.microsoft.com/office/drawing/2014/main" id="{AA055FBA-5BA2-40B0-A197-D7143DBA1D4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40804930"/>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Subquery as Scalar Operand</a:t>
            </a:r>
          </a:p>
        </p:txBody>
      </p:sp>
      <p:pic>
        <p:nvPicPr>
          <p:cNvPr id="9" name="Picture 8">
            <a:extLst>
              <a:ext uri="{FF2B5EF4-FFF2-40B4-BE49-F238E27FC236}">
                <a16:creationId xmlns:a16="http://schemas.microsoft.com/office/drawing/2014/main" id="{1F54338D-EC78-40D2-8BCD-31CBB16A309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Rectangle 10">
            <a:extLst>
              <a:ext uri="{FF2B5EF4-FFF2-40B4-BE49-F238E27FC236}">
                <a16:creationId xmlns:a16="http://schemas.microsoft.com/office/drawing/2014/main" id="{F095B0EC-48F6-43C4-881F-82A1D7D2BF5B}"/>
              </a:ext>
            </a:extLst>
          </p:cNvPr>
          <p:cNvSpPr/>
          <p:nvPr/>
        </p:nvSpPr>
        <p:spPr>
          <a:xfrm>
            <a:off x="432995" y="1209526"/>
            <a:ext cx="11422852"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student_order </a:t>
            </a:r>
            <a:r>
              <a:rPr lang="en-IN" dirty="0">
                <a:solidFill>
                  <a:srgbClr val="0077AA"/>
                </a:solidFill>
                <a:latin typeface="Liberation Mono"/>
              </a:rPr>
              <a:t>WHERE</a:t>
            </a:r>
            <a:r>
              <a:rPr lang="en-IN" dirty="0">
                <a:latin typeface="Liberation Mono"/>
                <a:cs typeface="Arial" panose="020B0604020202020204" pitchFamily="34" charset="0"/>
              </a:rPr>
              <a:t> studentID = 8</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Total Amount Of Student 8</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student_order </a:t>
            </a:r>
            <a:r>
              <a:rPr lang="en-IN" dirty="0">
                <a:solidFill>
                  <a:srgbClr val="0077AA"/>
                </a:solidFill>
                <a:latin typeface="Liberation Mono"/>
              </a:rPr>
              <a:t>WHERE</a:t>
            </a:r>
            <a:r>
              <a:rPr lang="en-IN" dirty="0">
                <a:latin typeface="Liberation Mono"/>
                <a:cs typeface="Arial" panose="020B0604020202020204" pitchFamily="34" charset="0"/>
              </a:rPr>
              <a:t> studentID = 12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Total Amount Of Student 12</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dual;</a:t>
            </a:r>
          </a:p>
        </p:txBody>
      </p:sp>
      <p:sp>
        <p:nvSpPr>
          <p:cNvPr id="12" name="Rectangle 11">
            <a:extLst>
              <a:ext uri="{FF2B5EF4-FFF2-40B4-BE49-F238E27FC236}">
                <a16:creationId xmlns:a16="http://schemas.microsoft.com/office/drawing/2014/main" id="{7B94A739-0095-4DCF-B754-7D10496142C4}"/>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pic>
        <p:nvPicPr>
          <p:cNvPr id="13" name="Picture 12">
            <a:extLst>
              <a:ext uri="{FF2B5EF4-FFF2-40B4-BE49-F238E27FC236}">
                <a16:creationId xmlns:a16="http://schemas.microsoft.com/office/drawing/2014/main" id="{6888566E-B302-4BDA-BFDE-EFADB2C443C6}"/>
              </a:ext>
            </a:extLst>
          </p:cNvPr>
          <p:cNvPicPr>
            <a:picLocks noChangeAspect="1"/>
          </p:cNvPicPr>
          <p:nvPr/>
        </p:nvPicPr>
        <p:blipFill>
          <a:blip r:embed="rId3" cstate="print"/>
          <a:stretch>
            <a:fillRect/>
          </a:stretch>
        </p:blipFill>
        <p:spPr>
          <a:xfrm>
            <a:off x="432995" y="2160203"/>
            <a:ext cx="3790004" cy="835183"/>
          </a:xfrm>
          <a:prstGeom prst="rect">
            <a:avLst/>
          </a:prstGeom>
        </p:spPr>
      </p:pic>
      <p:sp>
        <p:nvSpPr>
          <p:cNvPr id="14" name="Rectangle 13">
            <a:extLst>
              <a:ext uri="{FF2B5EF4-FFF2-40B4-BE49-F238E27FC236}">
                <a16:creationId xmlns:a16="http://schemas.microsoft.com/office/drawing/2014/main" id="{4705282A-DD1F-43FB-9091-619FD54E54CD}"/>
              </a:ext>
            </a:extLst>
          </p:cNvPr>
          <p:cNvSpPr/>
          <p:nvPr/>
        </p:nvSpPr>
        <p:spPr>
          <a:xfrm>
            <a:off x="432995" y="3646765"/>
            <a:ext cx="1156686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student_order </a:t>
            </a:r>
            <a:r>
              <a:rPr lang="en-IN" dirty="0">
                <a:solidFill>
                  <a:srgbClr val="0077AA"/>
                </a:solidFill>
                <a:latin typeface="Liberation Mono"/>
              </a:rPr>
              <a:t>WHERE</a:t>
            </a:r>
            <a:r>
              <a:rPr lang="en-IN" dirty="0">
                <a:latin typeface="Liberation Mono"/>
                <a:cs typeface="Arial" panose="020B0604020202020204" pitchFamily="34" charset="0"/>
              </a:rPr>
              <a:t> studentID = 8</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student_order </a:t>
            </a:r>
            <a:r>
              <a:rPr lang="en-IN" dirty="0">
                <a:solidFill>
                  <a:srgbClr val="0077AA"/>
                </a:solidFill>
                <a:latin typeface="Liberation Mono"/>
              </a:rPr>
              <a:t>WHERE</a:t>
            </a:r>
            <a:r>
              <a:rPr lang="en-IN" dirty="0">
                <a:latin typeface="Liberation Mono"/>
                <a:cs typeface="Arial" panose="020B0604020202020204" pitchFamily="34" charset="0"/>
              </a:rPr>
              <a:t> studentID = 12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Total Difference of Amount between student 8 and 12</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dual;</a:t>
            </a:r>
          </a:p>
        </p:txBody>
      </p:sp>
      <p:pic>
        <p:nvPicPr>
          <p:cNvPr id="16" name="Picture 15">
            <a:extLst>
              <a:ext uri="{FF2B5EF4-FFF2-40B4-BE49-F238E27FC236}">
                <a16:creationId xmlns:a16="http://schemas.microsoft.com/office/drawing/2014/main" id="{DD3FF823-6A71-4959-AAB4-18BBFB1B0952}"/>
              </a:ext>
            </a:extLst>
          </p:cNvPr>
          <p:cNvPicPr>
            <a:picLocks noChangeAspect="1"/>
          </p:cNvPicPr>
          <p:nvPr/>
        </p:nvPicPr>
        <p:blipFill>
          <a:blip r:embed="rId4" cstate="print"/>
          <a:stretch>
            <a:fillRect/>
          </a:stretch>
        </p:blipFill>
        <p:spPr>
          <a:xfrm>
            <a:off x="432995" y="4558232"/>
            <a:ext cx="3790003" cy="776956"/>
          </a:xfrm>
          <a:prstGeom prst="rect">
            <a:avLst/>
          </a:prstGeom>
        </p:spPr>
      </p:pic>
      <p:sp>
        <p:nvSpPr>
          <p:cNvPr id="10" name="Footer Placeholder 2">
            <a:extLst>
              <a:ext uri="{FF2B5EF4-FFF2-40B4-BE49-F238E27FC236}">
                <a16:creationId xmlns:a16="http://schemas.microsoft.com/office/drawing/2014/main" id="{F3020869-DEE9-41F1-9908-4F4B10A1BF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19213119"/>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1BFEA9E6-79EE-4480-9B4B-001C8E6C1C1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3A939EB8-DEA3-4B3C-9089-8DA7190F6A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23151025"/>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Comparisons using Subqueries</a:t>
            </a:r>
          </a:p>
        </p:txBody>
      </p:sp>
      <p:sp>
        <p:nvSpPr>
          <p:cNvPr id="5" name="Rectangle 4"/>
          <p:cNvSpPr/>
          <p:nvPr/>
        </p:nvSpPr>
        <p:spPr>
          <a:xfrm>
            <a:off x="262558" y="5356373"/>
            <a:ext cx="11665296" cy="1384995"/>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subquery can return </a:t>
            </a:r>
            <a:r>
              <a:rPr lang="en-IN" sz="2400" b="1" dirty="0">
                <a:solidFill>
                  <a:srgbClr val="0089A4"/>
                </a:solidFill>
                <a:latin typeface="Palatino Linotype" panose="02040502050505030304" pitchFamily="18" charset="0"/>
                <a:cs typeface="Arial" panose="020B0604020202020204" pitchFamily="34" charset="0"/>
              </a:rPr>
              <a:t>at most one value</a:t>
            </a:r>
            <a:r>
              <a:rPr lang="en-IN" dirty="0">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value can be the result of an arithmetic expression or a function. </a:t>
            </a:r>
          </a:p>
        </p:txBody>
      </p:sp>
      <p:sp>
        <p:nvSpPr>
          <p:cNvPr id="2" name="Rectangle 1"/>
          <p:cNvSpPr/>
          <p:nvPr/>
        </p:nvSpPr>
        <p:spPr>
          <a:xfrm>
            <a:off x="262558" y="1772816"/>
            <a:ext cx="8990430"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STUDENT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ID</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5 + 5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aphicFrame>
        <p:nvGraphicFramePr>
          <p:cNvPr id="6" name="Table 5"/>
          <p:cNvGraphicFramePr>
            <a:graphicFrameLocks noGrp="1"/>
          </p:cNvGraphicFramePr>
          <p:nvPr>
            <p:extLst>
              <p:ext uri="{D42A27DB-BD31-4B8C-83A1-F6EECF244321}">
                <p14:modId xmlns:p14="http://schemas.microsoft.com/office/powerpoint/2010/main" val="357954036"/>
              </p:ext>
            </p:extLst>
          </p:nvPr>
        </p:nvGraphicFramePr>
        <p:xfrm>
          <a:off x="262558" y="2358975"/>
          <a:ext cx="8838050" cy="2966720"/>
        </p:xfrm>
        <a:graphic>
          <a:graphicData uri="http://schemas.openxmlformats.org/drawingml/2006/table">
            <a:tbl>
              <a:tblPr firstRow="1" bandRow="1">
                <a:tableStyleId>{7E9639D4-E3E2-4D34-9284-5A2195B3D0D7}</a:tableStyleId>
              </a:tblPr>
              <a:tblGrid>
                <a:gridCol w="1676182">
                  <a:extLst>
                    <a:ext uri="{9D8B030D-6E8A-4147-A177-3AD203B41FA5}">
                      <a16:colId xmlns:a16="http://schemas.microsoft.com/office/drawing/2014/main" val="20000"/>
                    </a:ext>
                  </a:extLst>
                </a:gridCol>
                <a:gridCol w="716186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0" kern="1200" dirty="0">
                          <a:solidFill>
                            <a:srgbClr val="00B0F0"/>
                          </a:solidFill>
                          <a:latin typeface="Arial" panose="020B0604020202020204" pitchFamily="34" charset="0"/>
                          <a:ea typeface="+mn-ea"/>
                          <a:cs typeface="Arial" panose="020B0604020202020204" pitchFamily="34" charset="0"/>
                        </a:rPr>
                        <a:t>Comparison Functions and Operators</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Equal operator</a:t>
                      </a: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operator</a:t>
                      </a: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or equal operator</a:t>
                      </a: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operator</a:t>
                      </a: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or equal operator</a:t>
                      </a: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 &lt;&gt;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Not equal operator</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NULL-safe equal to operator</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pic>
        <p:nvPicPr>
          <p:cNvPr id="7" name="Picture 6">
            <a:extLst>
              <a:ext uri="{FF2B5EF4-FFF2-40B4-BE49-F238E27FC236}">
                <a16:creationId xmlns:a16="http://schemas.microsoft.com/office/drawing/2014/main" id="{EA1143B0-1695-4D65-B37E-BAB70A18B2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99BFB261-DFC0-44DB-9D52-F096809C3EB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9" name="Rectangle 8">
            <a:extLst>
              <a:ext uri="{FF2B5EF4-FFF2-40B4-BE49-F238E27FC236}">
                <a16:creationId xmlns:a16="http://schemas.microsoft.com/office/drawing/2014/main" id="{DBE537CF-D6C0-4AA3-941C-4CB2F3E8CEE5}"/>
              </a:ext>
            </a:extLst>
          </p:cNvPr>
          <p:cNvSpPr/>
          <p:nvPr/>
        </p:nvSpPr>
        <p:spPr>
          <a:xfrm>
            <a:off x="317732" y="1313607"/>
            <a:ext cx="5201410" cy="369332"/>
          </a:xfrm>
          <a:prstGeom prst="rect">
            <a:avLst/>
          </a:prstGeom>
        </p:spPr>
        <p:txBody>
          <a:bodyPr wrap="square">
            <a:spAutoFit/>
          </a:bodyPr>
          <a:lstStyle/>
          <a:p>
            <a:pPr lvl="0" eaLnBrk="0" fontAlgn="base" hangingPunct="0">
              <a:spcBef>
                <a:spcPct val="0"/>
              </a:spcBef>
              <a:spcAft>
                <a:spcPct val="0"/>
              </a:spcAft>
            </a:pPr>
            <a:r>
              <a:rPr lang="en-US" dirty="0">
                <a:solidFill>
                  <a:srgbClr val="0077AA"/>
                </a:solidFill>
                <a:latin typeface="Segoe UI" panose="020B0502040204020203" pitchFamily="34" charset="0"/>
                <a:cs typeface="Segoe UI" panose="020B0502040204020203" pitchFamily="34" charset="0"/>
              </a:rPr>
              <a:t>SELECT ... FROM </a:t>
            </a:r>
            <a:r>
              <a:rPr lang="en-US" i="1" dirty="0">
                <a:solidFill>
                  <a:srgbClr val="0077AA"/>
                </a:solidFill>
                <a:latin typeface="Segoe UI" panose="020B0502040204020203" pitchFamily="34" charset="0"/>
                <a:cs typeface="Segoe UI" panose="020B0502040204020203" pitchFamily="34" charset="0"/>
              </a:rPr>
              <a:t>r </a:t>
            </a:r>
            <a:r>
              <a:rPr lang="en-US" dirty="0">
                <a:solidFill>
                  <a:srgbClr val="0077AA"/>
                </a:solidFill>
                <a:latin typeface="Segoe UI" panose="020B0502040204020203" pitchFamily="34" charset="0"/>
                <a:cs typeface="Segoe UI" panose="020B0502040204020203" pitchFamily="34" charset="0"/>
              </a:rPr>
              <a:t>where</a:t>
            </a:r>
            <a:r>
              <a:rPr lang="en-US" i="1" dirty="0">
                <a:solidFill>
                  <a:srgbClr val="0077AA"/>
                </a:solidFill>
                <a:latin typeface="Segoe UI" panose="020B0502040204020203" pitchFamily="34" charset="0"/>
                <a:cs typeface="Segoe UI" panose="020B0502040204020203" pitchFamily="34" charset="0"/>
              </a:rPr>
              <a:t> p = </a:t>
            </a:r>
            <a:r>
              <a:rPr lang="en-US" dirty="0">
                <a:solidFill>
                  <a:srgbClr val="0077AA"/>
                </a:solidFill>
                <a:latin typeface="Segoe UI" panose="020B0502040204020203" pitchFamily="34" charset="0"/>
                <a:cs typeface="Segoe UI" panose="020B0502040204020203" pitchFamily="34" charset="0"/>
              </a:rPr>
              <a:t>(subquery)  </a:t>
            </a:r>
          </a:p>
        </p:txBody>
      </p:sp>
    </p:spTree>
    <p:extLst>
      <p:ext uri="{BB962C8B-B14F-4D97-AF65-F5344CB8AC3E}">
        <p14:creationId xmlns:p14="http://schemas.microsoft.com/office/powerpoint/2010/main" val="237043370"/>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Comparisons using Subqueries</a:t>
            </a:r>
          </a:p>
        </p:txBody>
      </p:sp>
      <p:pic>
        <p:nvPicPr>
          <p:cNvPr id="15" name="Picture 14">
            <a:extLst>
              <a:ext uri="{FF2B5EF4-FFF2-40B4-BE49-F238E27FC236}">
                <a16:creationId xmlns:a16="http://schemas.microsoft.com/office/drawing/2014/main" id="{B1C8475F-25E9-4F38-B817-396C8FA011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Rectangle 16">
            <a:extLst>
              <a:ext uri="{FF2B5EF4-FFF2-40B4-BE49-F238E27FC236}">
                <a16:creationId xmlns:a16="http://schemas.microsoft.com/office/drawing/2014/main" id="{9DC93651-F52C-443F-8505-D2BEA739FA8D}"/>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18" name="Rectangle 17">
            <a:extLst>
              <a:ext uri="{FF2B5EF4-FFF2-40B4-BE49-F238E27FC236}">
                <a16:creationId xmlns:a16="http://schemas.microsoft.com/office/drawing/2014/main" id="{EEDD7B7D-73EA-42EA-9595-64AA7717F418}"/>
              </a:ext>
            </a:extLst>
          </p:cNvPr>
          <p:cNvSpPr/>
          <p:nvPr/>
        </p:nvSpPr>
        <p:spPr>
          <a:xfrm>
            <a:off x="432995" y="1209526"/>
            <a:ext cx="1142285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student_cards </a:t>
            </a:r>
            <a:r>
              <a:rPr lang="en-IN" dirty="0">
                <a:solidFill>
                  <a:srgbClr val="0077AA"/>
                </a:solidFill>
                <a:latin typeface="Liberation Mono"/>
              </a:rPr>
              <a:t>WHERE</a:t>
            </a:r>
            <a:r>
              <a:rPr lang="en-IN" dirty="0">
                <a:latin typeface="Liberation Mono"/>
                <a:cs typeface="Arial" panose="020B0604020202020204" pitchFamily="34" charset="0"/>
              </a:rPr>
              <a:t> studentID =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ID </a:t>
            </a:r>
            <a:r>
              <a:rPr lang="en-IN" dirty="0">
                <a:solidFill>
                  <a:srgbClr val="0077AA"/>
                </a:solidFill>
                <a:latin typeface="Liberation Mono"/>
              </a:rPr>
              <a:t>FROM</a:t>
            </a:r>
            <a:r>
              <a:rPr lang="en-IN" dirty="0">
                <a:latin typeface="Liberation Mono"/>
                <a:cs typeface="Arial" panose="020B0604020202020204" pitchFamily="34" charset="0"/>
              </a:rPr>
              <a:t> student WHERE nameFirst = 'SALEEL'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6" name="Picture 15">
            <a:extLst>
              <a:ext uri="{FF2B5EF4-FFF2-40B4-BE49-F238E27FC236}">
                <a16:creationId xmlns:a16="http://schemas.microsoft.com/office/drawing/2014/main" id="{6BFEBD66-0977-4C39-B297-669B69C6AA53}"/>
              </a:ext>
            </a:extLst>
          </p:cNvPr>
          <p:cNvPicPr>
            <a:picLocks noChangeAspect="1"/>
          </p:cNvPicPr>
          <p:nvPr/>
        </p:nvPicPr>
        <p:blipFill>
          <a:blip r:embed="rId3" cstate="print"/>
          <a:stretch>
            <a:fillRect/>
          </a:stretch>
        </p:blipFill>
        <p:spPr>
          <a:xfrm>
            <a:off x="804470" y="1988840"/>
            <a:ext cx="3850576" cy="2171069"/>
          </a:xfrm>
          <a:prstGeom prst="rect">
            <a:avLst/>
          </a:prstGeom>
        </p:spPr>
      </p:pic>
      <p:sp>
        <p:nvSpPr>
          <p:cNvPr id="21" name="Rectangle 20">
            <a:extLst>
              <a:ext uri="{FF2B5EF4-FFF2-40B4-BE49-F238E27FC236}">
                <a16:creationId xmlns:a16="http://schemas.microsoft.com/office/drawing/2014/main" id="{FE047B2F-10DD-4739-AA99-6216EFB0532E}"/>
              </a:ext>
            </a:extLst>
          </p:cNvPr>
          <p:cNvSpPr/>
          <p:nvPr/>
        </p:nvSpPr>
        <p:spPr>
          <a:xfrm>
            <a:off x="432995" y="4490463"/>
            <a:ext cx="10990803"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student </a:t>
            </a:r>
            <a:r>
              <a:rPr lang="en-IN" dirty="0">
                <a:solidFill>
                  <a:srgbClr val="0077AA"/>
                </a:solidFill>
                <a:latin typeface="Liberation Mono"/>
              </a:rPr>
              <a:t>WHERE</a:t>
            </a:r>
            <a:r>
              <a:rPr lang="en-IN" dirty="0">
                <a:latin typeface="Liberation Mono"/>
                <a:cs typeface="Arial" panose="020B0604020202020204" pitchFamily="34" charset="0"/>
              </a:rPr>
              <a:t> ID = (</a:t>
            </a:r>
            <a:r>
              <a:rPr lang="en-IN" dirty="0">
                <a:solidFill>
                  <a:srgbClr val="0077AA"/>
                </a:solidFill>
                <a:latin typeface="Liberation Mono"/>
              </a:rPr>
              <a:t>SELECT</a:t>
            </a:r>
            <a:r>
              <a:rPr lang="en-IN" dirty="0">
                <a:latin typeface="Liberation Mono"/>
                <a:cs typeface="Arial" panose="020B0604020202020204" pitchFamily="34" charset="0"/>
              </a:rPr>
              <a:t> studentID </a:t>
            </a:r>
            <a:r>
              <a:rPr lang="en-IN" dirty="0">
                <a:solidFill>
                  <a:srgbClr val="0077AA"/>
                </a:solidFill>
                <a:latin typeface="Liberation Mono"/>
              </a:rPr>
              <a:t>FROM</a:t>
            </a:r>
            <a:r>
              <a:rPr lang="en-IN" dirty="0">
                <a:latin typeface="Liberation Mono"/>
                <a:cs typeface="Arial" panose="020B0604020202020204" pitchFamily="34" charset="0"/>
              </a:rPr>
              <a:t> student_order </a:t>
            </a:r>
            <a:r>
              <a:rPr lang="en-IN" dirty="0">
                <a:solidFill>
                  <a:srgbClr val="0077AA"/>
                </a:solidFill>
                <a:latin typeface="Liberation Mono"/>
              </a:rPr>
              <a:t>WHERE</a:t>
            </a:r>
            <a:r>
              <a:rPr lang="en-IN" dirty="0">
                <a:latin typeface="Liberation Mono"/>
                <a:cs typeface="Arial" panose="020B0604020202020204" pitchFamily="34" charset="0"/>
              </a:rPr>
              <a:t> amount = (</a:t>
            </a:r>
            <a:r>
              <a:rPr lang="en-IN" dirty="0">
                <a:solidFill>
                  <a:srgbClr val="0077AA"/>
                </a:solidFill>
                <a:latin typeface="Liberation Mono"/>
              </a:rPr>
              <a:t>SELECT</a:t>
            </a:r>
            <a:r>
              <a:rPr lang="en-IN" dirty="0">
                <a:latin typeface="Liberation Mono"/>
                <a:cs typeface="Arial" panose="020B0604020202020204" pitchFamily="34" charset="0"/>
              </a:rPr>
              <a:t> MIN(amount) </a:t>
            </a:r>
            <a:r>
              <a:rPr lang="en-IN" dirty="0">
                <a:solidFill>
                  <a:srgbClr val="0077AA"/>
                </a:solidFill>
                <a:latin typeface="Liberation Mono"/>
              </a:rPr>
              <a:t>FROM</a:t>
            </a:r>
            <a:r>
              <a:rPr lang="en-IN" dirty="0">
                <a:latin typeface="Liberation Mono"/>
                <a:cs typeface="Arial" panose="020B0604020202020204" pitchFamily="34" charset="0"/>
              </a:rPr>
              <a:t> student_order));</a:t>
            </a:r>
          </a:p>
        </p:txBody>
      </p:sp>
      <p:pic>
        <p:nvPicPr>
          <p:cNvPr id="22" name="Picture 21">
            <a:extLst>
              <a:ext uri="{FF2B5EF4-FFF2-40B4-BE49-F238E27FC236}">
                <a16:creationId xmlns:a16="http://schemas.microsoft.com/office/drawing/2014/main" id="{3225E2D8-5300-487F-973F-15305C5EEE8D}"/>
              </a:ext>
            </a:extLst>
          </p:cNvPr>
          <p:cNvPicPr>
            <a:picLocks noChangeAspect="1"/>
          </p:cNvPicPr>
          <p:nvPr/>
        </p:nvPicPr>
        <p:blipFill>
          <a:blip r:embed="rId4" cstate="print"/>
          <a:stretch>
            <a:fillRect/>
          </a:stretch>
        </p:blipFill>
        <p:spPr>
          <a:xfrm>
            <a:off x="804470" y="5278235"/>
            <a:ext cx="7139441" cy="959077"/>
          </a:xfrm>
          <a:prstGeom prst="rect">
            <a:avLst/>
          </a:prstGeom>
        </p:spPr>
      </p:pic>
      <p:sp>
        <p:nvSpPr>
          <p:cNvPr id="9" name="Footer Placeholder 2">
            <a:extLst>
              <a:ext uri="{FF2B5EF4-FFF2-40B4-BE49-F238E27FC236}">
                <a16:creationId xmlns:a16="http://schemas.microsoft.com/office/drawing/2014/main" id="{7B7EB621-781B-4852-89ED-BC5C99FC624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26653300"/>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pic>
        <p:nvPicPr>
          <p:cNvPr id="3" name="Picture 2">
            <a:extLst>
              <a:ext uri="{FF2B5EF4-FFF2-40B4-BE49-F238E27FC236}">
                <a16:creationId xmlns:a16="http://schemas.microsoft.com/office/drawing/2014/main" id="{9BFEAE4A-AB4D-47ED-9A3B-9C7F83AA8DB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741F50EF-BE50-4165-8F56-ABA5A3D1C1E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59989589"/>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in the FROM Clause</a:t>
            </a:r>
          </a:p>
        </p:txBody>
      </p:sp>
      <p:sp>
        <p:nvSpPr>
          <p:cNvPr id="2" name="Rectangle 1"/>
          <p:cNvSpPr/>
          <p:nvPr/>
        </p:nvSpPr>
        <p:spPr>
          <a:xfrm>
            <a:off x="317732" y="3494618"/>
            <a:ext cx="11538114" cy="200054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:=0;</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b="1" dirty="0">
                <a:latin typeface="Liberation Mono"/>
                <a:cs typeface="Arial" panose="020B0604020202020204" pitchFamily="34" charset="0"/>
              </a:rPr>
              <a:t> </a:t>
            </a:r>
            <a:r>
              <a:rPr lang="en-IN" b="1" dirty="0">
                <a:solidFill>
                  <a:schemeClr val="tx1">
                    <a:lumMod val="85000"/>
                    <a:lumOff val="15000"/>
                  </a:schemeClr>
                </a:solidFill>
                <a:latin typeface="Liberation Mono"/>
                <a:ea typeface="Times New Roman" panose="02020603050405020304" pitchFamily="18" charset="0"/>
              </a:rPr>
              <a:t>@x := @x + 1 as R1, </a:t>
            </a:r>
            <a:r>
              <a:rPr lang="en-IN" dirty="0">
                <a:latin typeface="Liberation Mono"/>
                <a:ea typeface="Times New Roman" panose="02020603050405020304" pitchFamily="18" charset="0"/>
              </a:rPr>
              <a:t>student</a:t>
            </a:r>
            <a:r>
              <a:rPr lang="en-IN" b="1" dirty="0">
                <a:latin typeface="Liberation Mono"/>
                <a:ea typeface="Times New Roman" panose="02020603050405020304" pitchFamily="18" charset="0"/>
              </a:rPr>
              <a:t>.</a:t>
            </a:r>
            <a:r>
              <a:rPr lang="en-IN" dirty="0">
                <a:solidFill>
                  <a:srgbClr val="A67F59"/>
                </a:solidFill>
                <a:latin typeface="Liberation Mono"/>
              </a:rPr>
              <a:t>*</a:t>
            </a:r>
            <a:r>
              <a:rPr lang="en-IN" b="1" dirty="0">
                <a:latin typeface="Liberation Mono"/>
                <a:ea typeface="Times New Roman" panose="02020603050405020304" pitchFamily="18" charset="0"/>
              </a:rPr>
              <a:t> </a:t>
            </a:r>
            <a:r>
              <a:rPr lang="en-IN" dirty="0">
                <a:solidFill>
                  <a:srgbClr val="0077AA"/>
                </a:solidFill>
                <a:latin typeface="Liberation Mono"/>
              </a:rPr>
              <a:t>FROM</a:t>
            </a:r>
            <a:r>
              <a:rPr lang="en-IN" b="1" dirty="0">
                <a:latin typeface="Liberation Mono"/>
                <a:cs typeface="Arial" panose="020B0604020202020204" pitchFamily="34" charset="0"/>
              </a:rPr>
              <a:t> </a:t>
            </a:r>
            <a:r>
              <a:rPr lang="en-IN" dirty="0">
                <a:latin typeface="Liberation Mono"/>
                <a:cs typeface="Arial" panose="020B0604020202020204" pitchFamily="34" charset="0"/>
              </a:rPr>
              <a:t>student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 = 5</a:t>
            </a:r>
            <a:r>
              <a:rPr lang="en-IN" dirty="0">
                <a:solidFill>
                  <a:srgbClr val="DD4A68"/>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nameFirst, nameLast, dob, emailid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b="1" dirty="0">
                <a:latin typeface="Liberation Mono"/>
              </a:rPr>
              <a:t> MOD(@cnt := @cnt + 1, 2) R2, </a:t>
            </a:r>
            <a:r>
              <a:rPr lang="en-US" dirty="0">
                <a:latin typeface="Liberation Mono"/>
              </a:rPr>
              <a:t>student</a:t>
            </a:r>
            <a:r>
              <a:rPr lang="en-US" b="1" dirty="0">
                <a:latin typeface="Liberation Mono"/>
              </a:rPr>
              <a:t>.</a:t>
            </a:r>
            <a:r>
              <a:rPr lang="en-US" dirty="0">
                <a:solidFill>
                  <a:srgbClr val="A67F59"/>
                </a:solidFill>
                <a:latin typeface="Liberation Mono"/>
              </a:rPr>
              <a:t>*</a:t>
            </a:r>
            <a:r>
              <a:rPr lang="en-US" b="1" dirty="0">
                <a:latin typeface="Liberation Mono"/>
              </a:rPr>
              <a:t> </a:t>
            </a:r>
            <a:r>
              <a:rPr lang="en-US" dirty="0">
                <a:solidFill>
                  <a:srgbClr val="0077AA"/>
                </a:solidFill>
                <a:latin typeface="Liberation Mono"/>
              </a:rPr>
              <a:t>FROM</a:t>
            </a:r>
            <a:r>
              <a:rPr lang="en-US" b="1" dirty="0">
                <a:latin typeface="Liberation Mono"/>
              </a:rPr>
              <a:t> </a:t>
            </a:r>
            <a:r>
              <a:rPr lang="en-US" dirty="0">
                <a:latin typeface="Liberation Mono"/>
              </a:rPr>
              <a:t>student</a:t>
            </a:r>
            <a:r>
              <a:rPr lang="en-US" b="1" dirty="0">
                <a:latin typeface="Liberation Mono"/>
              </a:rPr>
              <a:t>, (</a:t>
            </a:r>
            <a:r>
              <a:rPr lang="en-US" dirty="0">
                <a:solidFill>
                  <a:srgbClr val="0077AA"/>
                </a:solidFill>
                <a:latin typeface="Liberation Mono"/>
              </a:rPr>
              <a:t>SELECT</a:t>
            </a:r>
            <a:r>
              <a:rPr lang="en-US" b="1" dirty="0">
                <a:latin typeface="Liberation Mono"/>
              </a:rPr>
              <a:t> @cnt:=0) E </a:t>
            </a:r>
            <a:r>
              <a:rPr lang="en-US" dirty="0">
                <a:latin typeface="Liberation Mono"/>
              </a:rPr>
              <a:t>) E1 </a:t>
            </a:r>
            <a:r>
              <a:rPr lang="en-US" dirty="0">
                <a:solidFill>
                  <a:srgbClr val="0077AA"/>
                </a:solidFill>
                <a:latin typeface="Liberation Mono"/>
              </a:rPr>
              <a:t>WHERE</a:t>
            </a:r>
            <a:r>
              <a:rPr lang="en-US" dirty="0">
                <a:latin typeface="Liberation Mono"/>
              </a:rPr>
              <a:t> R2 = 0;</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student_qualifications </a:t>
            </a:r>
            <a:r>
              <a:rPr lang="en-IN" dirty="0">
                <a:solidFill>
                  <a:srgbClr val="0077AA"/>
                </a:solidFill>
                <a:latin typeface="Liberation Mono"/>
              </a:rPr>
              <a:t>WHERE</a:t>
            </a:r>
            <a:r>
              <a:rPr lang="en-IN" dirty="0">
                <a:latin typeface="Liberation Mono"/>
                <a:cs typeface="Arial" panose="020B0604020202020204" pitchFamily="34" charset="0"/>
              </a:rPr>
              <a:t> name = 'BE'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year </a:t>
            </a:r>
            <a:r>
              <a:rPr lang="en-IN" dirty="0">
                <a:solidFill>
                  <a:srgbClr val="0077AA"/>
                </a:solidFill>
                <a:latin typeface="Liberation Mono"/>
              </a:rPr>
              <a:t>HAVING</a:t>
            </a:r>
            <a:r>
              <a:rPr lang="en-IN" dirty="0">
                <a:latin typeface="Liberation Mono"/>
                <a:cs typeface="Arial" panose="020B0604020202020204" pitchFamily="34" charset="0"/>
              </a:rPr>
              <a:t> COUNT(</a:t>
            </a:r>
            <a:r>
              <a:rPr lang="en-IN" dirty="0">
                <a:solidFill>
                  <a:srgbClr val="A67F59"/>
                </a:solidFill>
                <a:latin typeface="Liberation Mono"/>
              </a:rPr>
              <a:t>*</a:t>
            </a:r>
            <a:r>
              <a:rPr lang="en-IN" dirty="0">
                <a:latin typeface="Liberation Mono"/>
                <a:cs typeface="Arial" panose="020B0604020202020204" pitchFamily="34" charset="0"/>
              </a:rPr>
              <a:t>) = (</a:t>
            </a:r>
            <a:r>
              <a:rPr lang="en-IN" dirty="0">
                <a:solidFill>
                  <a:srgbClr val="0077AA"/>
                </a:solidFill>
                <a:latin typeface="Liberation Mono"/>
              </a:rPr>
              <a:t>SELECT</a:t>
            </a:r>
            <a:r>
              <a:rPr lang="en-IN" dirty="0">
                <a:latin typeface="Liberation Mono"/>
                <a:cs typeface="Arial" panose="020B0604020202020204" pitchFamily="34" charset="0"/>
              </a:rPr>
              <a:t> MIN(R1) </a:t>
            </a:r>
            <a:r>
              <a:rPr lang="en-IN" dirty="0">
                <a:solidFill>
                  <a:srgbClr val="0077AA"/>
                </a:solidFill>
                <a:latin typeface="Liberation Mono"/>
              </a:rPr>
              <a:t>FROM</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COUNT(</a:t>
            </a:r>
            <a:r>
              <a:rPr lang="en-IN" dirty="0">
                <a:solidFill>
                  <a:srgbClr val="A67F59"/>
                </a:solidFill>
                <a:latin typeface="Liberation Mono"/>
              </a:rPr>
              <a:t>*</a:t>
            </a:r>
            <a:r>
              <a:rPr lang="en-IN" dirty="0">
                <a:latin typeface="Liberation Mono"/>
                <a:cs typeface="Arial" panose="020B0604020202020204" pitchFamily="34" charset="0"/>
              </a:rPr>
              <a:t>) R1 </a:t>
            </a:r>
            <a:r>
              <a:rPr lang="en-IN" dirty="0">
                <a:solidFill>
                  <a:srgbClr val="0077AA"/>
                </a:solidFill>
                <a:latin typeface="Liberation Mono"/>
              </a:rPr>
              <a:t>FROM</a:t>
            </a:r>
            <a:r>
              <a:rPr lang="en-IN" dirty="0">
                <a:latin typeface="Liberation Mono"/>
                <a:cs typeface="Arial" panose="020B0604020202020204" pitchFamily="34" charset="0"/>
              </a:rPr>
              <a:t> student_qualifications </a:t>
            </a:r>
            <a:r>
              <a:rPr lang="en-IN" dirty="0">
                <a:solidFill>
                  <a:srgbClr val="0077AA"/>
                </a:solidFill>
                <a:latin typeface="Liberation Mono"/>
              </a:rPr>
              <a:t>WHERE</a:t>
            </a:r>
            <a:r>
              <a:rPr lang="en-IN" dirty="0">
                <a:latin typeface="Liberation Mono"/>
                <a:cs typeface="Arial" panose="020B0604020202020204" pitchFamily="34" charset="0"/>
              </a:rPr>
              <a:t> name = 'BE' </a:t>
            </a:r>
            <a:r>
              <a:rPr lang="en-IN" dirty="0">
                <a:solidFill>
                  <a:srgbClr val="0077AA"/>
                </a:solidFill>
                <a:latin typeface="Liberation Mono"/>
              </a:rPr>
              <a:t>GROUP BY </a:t>
            </a:r>
            <a:r>
              <a:rPr lang="en-IN" dirty="0">
                <a:latin typeface="Liberation Mono"/>
                <a:cs typeface="Arial" panose="020B0604020202020204" pitchFamily="34" charset="0"/>
              </a:rPr>
              <a:t>year) SQ);</a:t>
            </a:r>
          </a:p>
        </p:txBody>
      </p:sp>
      <p:sp>
        <p:nvSpPr>
          <p:cNvPr id="3" name="Rectangle 1"/>
          <p:cNvSpPr>
            <a:spLocks noChangeArrowheads="1"/>
          </p:cNvSpPr>
          <p:nvPr/>
        </p:nvSpPr>
        <p:spPr bwMode="auto">
          <a:xfrm>
            <a:off x="1523803" y="13182"/>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6" name="Rectangle 5"/>
          <p:cNvSpPr/>
          <p:nvPr/>
        </p:nvSpPr>
        <p:spPr>
          <a:xfrm>
            <a:off x="3168255" y="1670238"/>
            <a:ext cx="8990430" cy="369332"/>
          </a:xfrm>
          <a:prstGeom prst="rect">
            <a:avLst/>
          </a:prstGeom>
        </p:spPr>
        <p:txBody>
          <a:bodyPr wrap="square">
            <a:spAutoFit/>
          </a:bodyPr>
          <a:lstStyle/>
          <a:p>
            <a:pPr lvl="0" eaLnBrk="0" fontAlgn="base" hangingPunct="0">
              <a:spcBef>
                <a:spcPct val="0"/>
              </a:spcBef>
              <a:spcAft>
                <a:spcPct val="0"/>
              </a:spcAft>
            </a:pPr>
            <a:endParaRPr lang="en-US" dirty="0">
              <a:solidFill>
                <a:srgbClr val="0077AA"/>
              </a:solidFill>
              <a:latin typeface="Arial" panose="020B0604020202020204" pitchFamily="34" charset="0"/>
              <a:cs typeface="Arial" panose="020B0604020202020204" pitchFamily="34" charset="0"/>
            </a:endParaRPr>
          </a:p>
        </p:txBody>
      </p:sp>
      <p:sp>
        <p:nvSpPr>
          <p:cNvPr id="7" name="Rectangle 6"/>
          <p:cNvSpPr/>
          <p:nvPr/>
        </p:nvSpPr>
        <p:spPr>
          <a:xfrm>
            <a:off x="192524" y="1772816"/>
            <a:ext cx="11663322" cy="861774"/>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Every table in a FROM clause must have a name, therefore the [AS] name clause is mandatory.</a:t>
            </a:r>
          </a:p>
        </p:txBody>
      </p:sp>
      <p:pic>
        <p:nvPicPr>
          <p:cNvPr id="9" name="Picture 8">
            <a:extLst>
              <a:ext uri="{FF2B5EF4-FFF2-40B4-BE49-F238E27FC236}">
                <a16:creationId xmlns:a16="http://schemas.microsoft.com/office/drawing/2014/main" id="{2D98A4EC-2C55-47D1-83A8-9E817E23B54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6485DAD9-74A4-422A-83D0-0F0021FB9FE3}"/>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1" name="Rectangle 10">
            <a:extLst>
              <a:ext uri="{FF2B5EF4-FFF2-40B4-BE49-F238E27FC236}">
                <a16:creationId xmlns:a16="http://schemas.microsoft.com/office/drawing/2014/main" id="{D1E7EB87-6F74-49F9-9BCE-51427D4C22B6}"/>
              </a:ext>
            </a:extLst>
          </p:cNvPr>
          <p:cNvSpPr/>
          <p:nvPr/>
        </p:nvSpPr>
        <p:spPr>
          <a:xfrm>
            <a:off x="317732" y="1313607"/>
            <a:ext cx="5201410" cy="369332"/>
          </a:xfrm>
          <a:prstGeom prst="rect">
            <a:avLst/>
          </a:prstGeom>
        </p:spPr>
        <p:txBody>
          <a:bodyPr wrap="square">
            <a:spAutoFit/>
          </a:bodyPr>
          <a:lstStyle/>
          <a:p>
            <a:pPr lvl="0" eaLnBrk="0" fontAlgn="base" hangingPunct="0">
              <a:spcBef>
                <a:spcPct val="0"/>
              </a:spcBef>
              <a:spcAft>
                <a:spcPct val="0"/>
              </a:spcAft>
            </a:pPr>
            <a:r>
              <a:rPr lang="en-US" dirty="0">
                <a:solidFill>
                  <a:srgbClr val="0077AA"/>
                </a:solidFill>
                <a:latin typeface="Segoe UI" panose="020B0502040204020203" pitchFamily="34" charset="0"/>
                <a:cs typeface="Segoe UI" panose="020B0502040204020203" pitchFamily="34" charset="0"/>
              </a:rPr>
              <a:t>SELECT ... FROM (subquery) [AS] name ...  </a:t>
            </a:r>
          </a:p>
        </p:txBody>
      </p:sp>
      <p:sp>
        <p:nvSpPr>
          <p:cNvPr id="12" name="Rectangle 11">
            <a:extLst>
              <a:ext uri="{FF2B5EF4-FFF2-40B4-BE49-F238E27FC236}">
                <a16:creationId xmlns:a16="http://schemas.microsoft.com/office/drawing/2014/main" id="{4E8796F4-BFCF-43A8-BDFD-8319F1F8D0B0}"/>
              </a:ext>
            </a:extLst>
          </p:cNvPr>
          <p:cNvSpPr/>
          <p:nvPr/>
        </p:nvSpPr>
        <p:spPr>
          <a:xfrm>
            <a:off x="432996" y="298766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13" name="Footer Placeholder 2">
            <a:extLst>
              <a:ext uri="{FF2B5EF4-FFF2-40B4-BE49-F238E27FC236}">
                <a16:creationId xmlns:a16="http://schemas.microsoft.com/office/drawing/2014/main" id="{44C26F04-828E-4D81-B209-55AB58E7536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332119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9017"/>
            <a:ext cx="8609479" cy="685711"/>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388"/>
            <a:ext cx="8609479" cy="914281"/>
          </a:xfrm>
          <a:prstGeom prst="rect">
            <a:avLst/>
          </a:prstGeom>
        </p:spPr>
        <p:txBody>
          <a:bodyPr>
            <a:noAutofit/>
          </a:bodyPr>
          <a:lstStyle/>
          <a:p>
            <a:pPr lvl="0" algn="ctr">
              <a:spcBef>
                <a:spcPct val="0"/>
              </a:spcBef>
              <a:defRPr/>
            </a:pPr>
            <a:r>
              <a:rPr lang="en-US" sz="6599" b="1" dirty="0">
                <a:latin typeface="Arial" pitchFamily="34" charset="0"/>
                <a:cs typeface="Arial" pitchFamily="34" charset="0"/>
              </a:rPr>
              <a:t>Session 1</a:t>
            </a:r>
            <a:endParaRPr lang="en-US" sz="6599"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372" y="344672"/>
            <a:ext cx="8685669" cy="1200173"/>
          </a:xfrm>
          <a:prstGeom prst="rect">
            <a:avLst/>
          </a:prstGeom>
          <a:noFill/>
        </p:spPr>
        <p:txBody>
          <a:bodyPr wrap="square">
            <a:spAutoFit/>
          </a:bodyPr>
          <a:lstStyle/>
          <a:p>
            <a:pPr algn="r"/>
            <a:r>
              <a:rPr lang="en-IN" sz="3200" b="1" i="1" dirty="0">
                <a:latin typeface="Arial" pitchFamily="34" charset="0"/>
                <a:cs typeface="Arial" pitchFamily="34" charset="0"/>
              </a:rPr>
              <a:t>What is a degree, cardinality, domain and union in database?</a:t>
            </a:r>
            <a:endParaRPr lang="en-US" sz="3200" b="1" i="1" dirty="0">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15" y="1845645"/>
            <a:ext cx="11303784" cy="3415875"/>
          </a:xfrm>
          <a:prstGeom prst="rect">
            <a:avLst/>
          </a:prstGeom>
        </p:spPr>
        <p:txBody>
          <a:bodyPr wrap="square">
            <a:spAutoFit/>
          </a:bodyPr>
          <a:lstStyle/>
          <a:p>
            <a:pPr marL="342866" indent="-342866"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attributes/columns present in a relation/table is called degree of the relation and is denoted by </a:t>
            </a:r>
            <a:r>
              <a:rPr lang="en-IN"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342866" indent="-342866"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866" indent="-342866"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tuples present in a relation or rows present in a table, is called cardinality of a relation and is denoted by </a:t>
            </a:r>
            <a:r>
              <a:rPr lang="en-IN" b="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866" indent="-342866" algn="just">
              <a:buFont typeface="Arial" panose="020B0604020202020204" pitchFamily="34" charset="0"/>
              <a:buChar char="•"/>
            </a:pPr>
            <a:endParaRPr lang="en-IN" dirty="0">
              <a:solidFill>
                <a:schemeClr val="tx1">
                  <a:lumMod val="75000"/>
                  <a:lumOff val="25000"/>
                </a:schemeClr>
              </a:solidFill>
              <a:latin typeface="Palatino Linotype" panose="02040502050505030304" pitchFamily="18" charset="0"/>
            </a:endParaRPr>
          </a:p>
          <a:p>
            <a:pPr marL="342866" indent="-342866"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is called the domain of the attribute. (Data Type)</a:t>
            </a:r>
          </a:p>
          <a:p>
            <a:pPr marL="342866" indent="-342866"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866" indent="-342866"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309" lvl="1" indent="-457154" algn="just">
              <a:buFont typeface="+mj-lt"/>
              <a:buAutoNum type="arabicPeriod"/>
            </a:pPr>
            <a:r>
              <a:rPr lang="en-IN" dirty="0">
                <a:solidFill>
                  <a:schemeClr val="tx1">
                    <a:lumMod val="75000"/>
                    <a:lumOff val="25000"/>
                  </a:schemeClr>
                </a:solidFill>
                <a:latin typeface="Palatino Linotype" panose="02040502050505030304" pitchFamily="18" charset="0"/>
              </a:rPr>
              <a:t>They have the same </a:t>
            </a:r>
            <a:r>
              <a:rPr lang="en-IN" b="1" dirty="0">
                <a:solidFill>
                  <a:schemeClr val="tx1">
                    <a:lumMod val="75000"/>
                    <a:lumOff val="25000"/>
                  </a:schemeClr>
                </a:solidFill>
                <a:latin typeface="Palatino Linotype" panose="02040502050505030304" pitchFamily="18" charset="0"/>
              </a:rPr>
              <a:t>degree d(R)</a:t>
            </a:r>
            <a:r>
              <a:rPr lang="en-IN" dirty="0">
                <a:solidFill>
                  <a:schemeClr val="tx1">
                    <a:lumMod val="75000"/>
                    <a:lumOff val="25000"/>
                  </a:schemeClr>
                </a:solidFill>
                <a:latin typeface="Palatino Linotype" panose="02040502050505030304" pitchFamily="18" charset="0"/>
              </a:rPr>
              <a:t>.</a:t>
            </a:r>
          </a:p>
          <a:p>
            <a:pPr marL="914309" lvl="1" indent="-457154"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pic>
        <p:nvPicPr>
          <p:cNvPr id="4" name="Picture 3">
            <a:extLst>
              <a:ext uri="{FF2B5EF4-FFF2-40B4-BE49-F238E27FC236}">
                <a16:creationId xmlns:a16="http://schemas.microsoft.com/office/drawing/2014/main" id="{557406C7-1E69-49D9-9706-45D58BDB3B5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5D8D6AF-1AE3-4B32-B1C7-7B76E132CE3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50768059"/>
      </p:ext>
    </p:extLst>
  </p:cSld>
  <p:clrMapOvr>
    <a:masterClrMapping/>
  </p:clrMapOvr>
  <p:transition/>
</p:sld>
</file>

<file path=ppt/slides/slide4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88880" y="147937"/>
            <a:ext cx="8825351"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 ANY.</a:t>
            </a:r>
          </a:p>
        </p:txBody>
      </p:sp>
      <p:sp>
        <p:nvSpPr>
          <p:cNvPr id="5" name="Rectangle 4"/>
          <p:cNvSpPr/>
          <p:nvPr/>
        </p:nvSpPr>
        <p:spPr>
          <a:xfrm>
            <a:off x="1676182" y="762002"/>
            <a:ext cx="8838049"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pic>
        <p:nvPicPr>
          <p:cNvPr id="6" name="Picture 5">
            <a:extLst>
              <a:ext uri="{FF2B5EF4-FFF2-40B4-BE49-F238E27FC236}">
                <a16:creationId xmlns:a16="http://schemas.microsoft.com/office/drawing/2014/main" id="{C3A5B849-211D-4725-86D5-926193256CD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95DC524-D208-4D11-B345-E7F50F5E7EF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3331271"/>
      </p:ext>
    </p:extLst>
  </p:cSld>
  <p:clrMapOvr>
    <a:masterClrMapping/>
  </p:clrMapOvr>
  <p:transition/>
</p:sld>
</file>

<file path=ppt/slides/slide4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IN,  ALL, ANY, or SOME</a:t>
            </a:r>
          </a:p>
        </p:txBody>
      </p:sp>
      <p:sp>
        <p:nvSpPr>
          <p:cNvPr id="3" name="Rectangle 2"/>
          <p:cNvSpPr/>
          <p:nvPr/>
        </p:nvSpPr>
        <p:spPr>
          <a:xfrm>
            <a:off x="550591" y="728008"/>
            <a:ext cx="9963642"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Palatino Linotype" panose="02040502050505030304" pitchFamily="18" charset="0"/>
                <a:cs typeface="Arial" panose="020B0604020202020204" pitchFamily="34" charset="0"/>
              </a:rPr>
              <a:t>operand</a:t>
            </a:r>
            <a:r>
              <a:rPr lang="en-IN" sz="2000" dirty="0">
                <a:solidFill>
                  <a:srgbClr val="000000"/>
                </a:solidFill>
                <a:latin typeface="Palatino Linotype" panose="02040502050505030304" pitchFamily="18" charset="0"/>
                <a:cs typeface="Arial" panose="020B0604020202020204" pitchFamily="34" charset="0"/>
              </a:rPr>
              <a:t> </a:t>
            </a:r>
            <a:r>
              <a:rPr lang="en-IN" sz="2000" i="1" dirty="0">
                <a:solidFill>
                  <a:srgbClr val="000000"/>
                </a:solidFill>
                <a:latin typeface="Palatino Linotype" panose="02040502050505030304" pitchFamily="18" charset="0"/>
                <a:cs typeface="Arial" panose="020B0604020202020204" pitchFamily="34" charset="0"/>
              </a:rPr>
              <a:t>comparison_operator</a:t>
            </a:r>
            <a:r>
              <a:rPr lang="en-IN" sz="2000" dirty="0">
                <a:solidFill>
                  <a:srgbClr val="000000"/>
                </a:solidFill>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ANY</a:t>
            </a:r>
            <a:r>
              <a:rPr lang="en-IN" sz="2000" dirty="0">
                <a:solidFill>
                  <a:srgbClr val="000000"/>
                </a:solidFill>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solidFill>
                  <a:srgbClr val="000000"/>
                </a:solidFill>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solidFill>
                  <a:srgbClr val="000000"/>
                </a:solidFill>
                <a:latin typeface="Palatino Linotype" panose="02040502050505030304" pitchFamily="18" charset="0"/>
                <a:cs typeface="Arial" panose="020B0604020202020204" pitchFamily="34" charset="0"/>
              </a:rPr>
              <a:t>operand</a:t>
            </a:r>
            <a:r>
              <a:rPr lang="en-IN" sz="2000" dirty="0">
                <a:solidFill>
                  <a:srgbClr val="000000"/>
                </a:solidFill>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IN</a:t>
            </a:r>
            <a:r>
              <a:rPr lang="en-IN" sz="2000" dirty="0">
                <a:solidFill>
                  <a:srgbClr val="000000"/>
                </a:solidFill>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solidFill>
                  <a:srgbClr val="000000"/>
                </a:solidFill>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r>
              <a:rPr lang="en-IN" sz="2000" dirty="0">
                <a:solidFill>
                  <a:srgbClr val="000000"/>
                </a:solidFill>
                <a:latin typeface="Palatino Linotype" panose="02040502050505030304" pitchFamily="18" charset="0"/>
                <a:cs typeface="Arial" panose="020B0604020202020204" pitchFamily="34" charset="0"/>
              </a:rPr>
              <a:t> </a:t>
            </a:r>
          </a:p>
          <a:p>
            <a:pPr marL="342900" indent="-342900">
              <a:lnSpc>
                <a:spcPct val="150000"/>
              </a:lnSpc>
              <a:buFont typeface="Arial" panose="020B0604020202020204" pitchFamily="34" charset="0"/>
              <a:buChar char="•"/>
            </a:pPr>
            <a:r>
              <a:rPr lang="en-IN" sz="2000" i="1" dirty="0">
                <a:solidFill>
                  <a:srgbClr val="000000"/>
                </a:solidFill>
                <a:latin typeface="Palatino Linotype" panose="02040502050505030304" pitchFamily="18" charset="0"/>
                <a:cs typeface="Arial" panose="020B0604020202020204" pitchFamily="34" charset="0"/>
              </a:rPr>
              <a:t>operand</a:t>
            </a:r>
            <a:r>
              <a:rPr lang="en-IN" sz="2000" dirty="0">
                <a:solidFill>
                  <a:srgbClr val="000000"/>
                </a:solidFill>
                <a:latin typeface="Palatino Linotype" panose="02040502050505030304" pitchFamily="18" charset="0"/>
                <a:cs typeface="Arial" panose="020B0604020202020204" pitchFamily="34" charset="0"/>
              </a:rPr>
              <a:t> </a:t>
            </a:r>
            <a:r>
              <a:rPr lang="en-IN" sz="2000" i="1" dirty="0">
                <a:solidFill>
                  <a:srgbClr val="000000"/>
                </a:solidFill>
                <a:latin typeface="Palatino Linotype" panose="02040502050505030304" pitchFamily="18" charset="0"/>
                <a:cs typeface="Arial" panose="020B0604020202020204" pitchFamily="34" charset="0"/>
              </a:rPr>
              <a:t>comparison_operator</a:t>
            </a:r>
            <a:r>
              <a:rPr lang="en-IN" sz="2000" dirty="0">
                <a:solidFill>
                  <a:srgbClr val="000000"/>
                </a:solidFill>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SOME</a:t>
            </a:r>
            <a:r>
              <a:rPr lang="en-IN" sz="2000" dirty="0">
                <a:solidFill>
                  <a:srgbClr val="000000"/>
                </a:solidFill>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solidFill>
                  <a:srgbClr val="000000"/>
                </a:solidFill>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Palatino Linotype" panose="02040502050505030304" pitchFamily="18" charset="0"/>
                <a:cs typeface="Arial" panose="020B0604020202020204" pitchFamily="34" charset="0"/>
              </a:rPr>
              <a:t>operand</a:t>
            </a:r>
            <a:r>
              <a:rPr lang="en-IN" sz="2000" dirty="0">
                <a:latin typeface="Palatino Linotype" panose="02040502050505030304" pitchFamily="18" charset="0"/>
                <a:cs typeface="Arial" panose="020B0604020202020204" pitchFamily="34" charset="0"/>
              </a:rPr>
              <a:t> </a:t>
            </a:r>
            <a:r>
              <a:rPr lang="en-IN" sz="2000" i="1" dirty="0">
                <a:latin typeface="Palatino Linotype" panose="02040502050505030304" pitchFamily="18" charset="0"/>
                <a:cs typeface="Arial" panose="020B0604020202020204" pitchFamily="34" charset="0"/>
              </a:rPr>
              <a:t>comparison_operator</a:t>
            </a:r>
            <a:r>
              <a:rPr lang="en-IN" sz="2000" dirty="0">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ALL</a:t>
            </a:r>
            <a:r>
              <a:rPr lang="en-IN" sz="2000" dirty="0">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p>
        </p:txBody>
      </p:sp>
      <p:sp>
        <p:nvSpPr>
          <p:cNvPr id="7" name="Rectangle 6"/>
          <p:cNvSpPr/>
          <p:nvPr/>
        </p:nvSpPr>
        <p:spPr>
          <a:xfrm>
            <a:off x="526844" y="2743200"/>
            <a:ext cx="10896958"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ANY</a:t>
            </a:r>
            <a:r>
              <a:rPr lang="en-IN" dirty="0">
                <a:latin typeface="Palatino Linotype" panose="02040502050505030304" pitchFamily="18" charset="0"/>
                <a:cs typeface="Arial" panose="020B0604020202020204" pitchFamily="34" charset="0"/>
              </a:rPr>
              <a:t> keyword, which must follow a comparison operator, means return TRUE if the comparison is TRUE for ANY of the values in the column that the subquery returns.</a:t>
            </a:r>
          </a:p>
        </p:txBody>
      </p:sp>
      <p:sp>
        <p:nvSpPr>
          <p:cNvPr id="9" name="Rectangle 8"/>
          <p:cNvSpPr/>
          <p:nvPr/>
        </p:nvSpPr>
        <p:spPr>
          <a:xfrm>
            <a:off x="550592" y="4433671"/>
            <a:ext cx="10896958" cy="646331"/>
          </a:xfrm>
          <a:prstGeom prst="rect">
            <a:avLst/>
          </a:prstGeom>
          <a:solidFill>
            <a:schemeClr val="bg1"/>
          </a:solidFill>
        </p:spPr>
        <p:txBody>
          <a:bodyPr wrap="square">
            <a:spAutoFit/>
          </a:bodyPr>
          <a:lstStyle/>
          <a:p>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=ANY</a:t>
            </a:r>
            <a:r>
              <a:rPr lang="en-IN" dirty="0">
                <a:latin typeface="Palatino Linotype" panose="02040502050505030304" pitchFamily="18" charset="0"/>
                <a:cs typeface="Arial" panose="020B0604020202020204" pitchFamily="34" charset="0"/>
              </a:rPr>
              <a:t> are not synonyms when used with an expression list.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can take an expression list, but </a:t>
            </a:r>
            <a:r>
              <a:rPr lang="en-IN" b="1" dirty="0">
                <a:latin typeface="Palatino Linotype" panose="02040502050505030304" pitchFamily="18" charset="0"/>
                <a:cs typeface="Arial" panose="020B0604020202020204" pitchFamily="34" charset="0"/>
              </a:rPr>
              <a:t>= ANY </a:t>
            </a:r>
            <a:r>
              <a:rPr lang="en-IN" dirty="0">
                <a:latin typeface="Palatino Linotype" panose="02040502050505030304" pitchFamily="18" charset="0"/>
                <a:cs typeface="Arial" panose="020B0604020202020204" pitchFamily="34" charset="0"/>
              </a:rPr>
              <a:t>cannot.</a:t>
            </a:r>
          </a:p>
        </p:txBody>
      </p:sp>
      <p:sp>
        <p:nvSpPr>
          <p:cNvPr id="10" name="Rectangle 9"/>
          <p:cNvSpPr/>
          <p:nvPr/>
        </p:nvSpPr>
        <p:spPr>
          <a:xfrm>
            <a:off x="7619010" y="757696"/>
            <a:ext cx="2895220" cy="707886"/>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11" name="Rectangle 10"/>
          <p:cNvSpPr/>
          <p:nvPr/>
        </p:nvSpPr>
        <p:spPr>
          <a:xfrm>
            <a:off x="526841" y="3722471"/>
            <a:ext cx="10896957"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The word </a:t>
            </a:r>
            <a:r>
              <a:rPr lang="en-IN" b="1" dirty="0">
                <a:latin typeface="Palatino Linotype" panose="02040502050505030304" pitchFamily="18" charset="0"/>
                <a:cs typeface="Arial" panose="020B0604020202020204" pitchFamily="34" charset="0"/>
              </a:rPr>
              <a:t>ALL</a:t>
            </a:r>
            <a:r>
              <a:rPr lang="en-IN" dirty="0">
                <a:latin typeface="Palatino Linotype" panose="02040502050505030304" pitchFamily="18" charset="0"/>
                <a:cs typeface="Arial" panose="020B0604020202020204" pitchFamily="34" charset="0"/>
              </a:rPr>
              <a:t>, which must follow a comparison operator, means return TRUE if the comparison is TRUE for ALL of the values in the column that the subquery returns.</a:t>
            </a:r>
          </a:p>
        </p:txBody>
      </p:sp>
      <p:sp>
        <p:nvSpPr>
          <p:cNvPr id="5" name="Rectangle 4"/>
          <p:cNvSpPr/>
          <p:nvPr/>
        </p:nvSpPr>
        <p:spPr>
          <a:xfrm>
            <a:off x="1676182" y="5257800"/>
            <a:ext cx="8861795"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latin typeface="Arial" panose="020B0604020202020204" pitchFamily="34" charset="0"/>
                <a:cs typeface="Arial" panose="020B0604020202020204" pitchFamily="34" charset="0"/>
              </a:rPr>
              <a:t> (5+5, 10+10)</a:t>
            </a:r>
          </a:p>
        </p:txBody>
      </p:sp>
      <p:sp>
        <p:nvSpPr>
          <p:cNvPr id="12" name="Rectangle 11"/>
          <p:cNvSpPr/>
          <p:nvPr/>
        </p:nvSpPr>
        <p:spPr>
          <a:xfrm>
            <a:off x="1676183" y="5772090"/>
            <a:ext cx="8838045"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latin typeface="Arial" panose="020B0604020202020204" pitchFamily="34" charset="0"/>
                <a:cs typeface="Arial" panose="020B0604020202020204" pitchFamily="34" charset="0"/>
              </a:rPr>
              <a:t> (10, 20) </a:t>
            </a:r>
            <a:r>
              <a:rPr lang="en-IN" sz="2000" dirty="0">
                <a:solidFill>
                  <a:srgbClr val="92D050"/>
                </a:solidFill>
                <a:latin typeface="Arial" panose="020B0604020202020204" pitchFamily="34" charset="0"/>
                <a:cs typeface="Arial" panose="020B0604020202020204" pitchFamily="34" charset="0"/>
              </a:rPr>
              <a:t>//error</a:t>
            </a:r>
          </a:p>
        </p:txBody>
      </p:sp>
      <p:cxnSp>
        <p:nvCxnSpPr>
          <p:cNvPr id="8" name="Elbow Connector 7"/>
          <p:cNvCxnSpPr/>
          <p:nvPr/>
        </p:nvCxnSpPr>
        <p:spPr>
          <a:xfrm rot="10800000" flipV="1">
            <a:off x="8533289" y="4954476"/>
            <a:ext cx="863888"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66BA985F-52F7-4C7B-AD24-D75EE4FECBC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a16="http://schemas.microsoft.com/office/drawing/2014/main" id="{28F35A07-ACF6-4F83-9FC0-F36F634268F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84040400"/>
      </p:ext>
    </p:extLst>
  </p:cSld>
  <p:clrMapOvr>
    <a:masterClrMapping/>
  </p:clrMapOvr>
  <p:transition/>
</p:sld>
</file>

<file path=ppt/slides/slide4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28975" y="3124200"/>
            <a:ext cx="4366232" cy="286753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68491" y="3124199"/>
            <a:ext cx="4436328" cy="28692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20B902F3-7A07-41AF-A082-9C659C6D70F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65762F3A-C5C0-40A9-B85E-1E1BBB579B43}"/>
              </a:ext>
            </a:extLst>
          </p:cNvPr>
          <p:cNvSpPr/>
          <p:nvPr/>
        </p:nvSpPr>
        <p:spPr>
          <a:xfrm>
            <a:off x="334566" y="1026602"/>
            <a:ext cx="11593288" cy="1754326"/>
          </a:xfrm>
          <a:prstGeom prst="rect">
            <a:avLst/>
          </a:prstGeom>
          <a:noFill/>
        </p:spPr>
        <p:txBody>
          <a:bodyPr wrap="square">
            <a:spAutoFit/>
          </a:bodyPr>
          <a:lstStyle/>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endParaRPr>
          </a:p>
        </p:txBody>
      </p:sp>
      <p:sp>
        <p:nvSpPr>
          <p:cNvPr id="8" name="Footer Placeholder 2">
            <a:extLst>
              <a:ext uri="{FF2B5EF4-FFF2-40B4-BE49-F238E27FC236}">
                <a16:creationId xmlns:a16="http://schemas.microsoft.com/office/drawing/2014/main" id="{EF0C3164-68D1-4055-A5D0-B6278658E8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51201709"/>
      </p:ext>
    </p:extLst>
  </p:cSld>
  <p:clrMapOvr>
    <a:masterClrMapping/>
  </p:clrMapOvr>
  <p:transition/>
</p:sld>
</file>

<file path=ppt/slides/slide4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737" y="7939"/>
            <a:ext cx="30476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117" y="160339"/>
            <a:ext cx="30476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40327" y="3275802"/>
            <a:ext cx="4528778" cy="253194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81353" y="3275800"/>
            <a:ext cx="4438222" cy="258257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B3465791-1F17-4256-B065-C8C26C49048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Rectangle 12">
            <a:extLst>
              <a:ext uri="{FF2B5EF4-FFF2-40B4-BE49-F238E27FC236}">
                <a16:creationId xmlns:a16="http://schemas.microsoft.com/office/drawing/2014/main" id="{D68F38B2-2A4D-4FC6-957F-AC64C7977011}"/>
              </a:ext>
            </a:extLst>
          </p:cNvPr>
          <p:cNvSpPr/>
          <p:nvPr/>
        </p:nvSpPr>
        <p:spPr>
          <a:xfrm>
            <a:off x="334566" y="1026602"/>
            <a:ext cx="11593288" cy="1754326"/>
          </a:xfrm>
          <a:prstGeom prst="rect">
            <a:avLst/>
          </a:prstGeom>
          <a:noFill/>
        </p:spPr>
        <p:txBody>
          <a:bodyPr wrap="square">
            <a:spAutoFit/>
          </a:bodyPr>
          <a:lstStyle/>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3388436337"/>
      </p:ext>
    </p:extLst>
  </p:cSld>
  <p:clrMapOvr>
    <a:masterClrMapping/>
  </p:clrMapOvr>
  <p:transition/>
</p:sld>
</file>

<file path=ppt/slides/slide4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all</a:t>
            </a:r>
          </a:p>
        </p:txBody>
      </p:sp>
      <p:grpSp>
        <p:nvGrpSpPr>
          <p:cNvPr id="2" name="Group 5"/>
          <p:cNvGrpSpPr/>
          <p:nvPr/>
        </p:nvGrpSpPr>
        <p:grpSpPr>
          <a:xfrm>
            <a:off x="1596579" y="1143000"/>
            <a:ext cx="8934276" cy="1559760"/>
            <a:chOff x="152400" y="4634526"/>
            <a:chExt cx="893543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31431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pic>
        <p:nvPicPr>
          <p:cNvPr id="9" name="Picture 8">
            <a:extLst>
              <a:ext uri="{FF2B5EF4-FFF2-40B4-BE49-F238E27FC236}">
                <a16:creationId xmlns:a16="http://schemas.microsoft.com/office/drawing/2014/main" id="{2DAA9A80-6667-47E7-8CF1-3F31C331C94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CCDFABB4-9EEE-405B-85CB-AE0B6FA965A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90441076"/>
      </p:ext>
    </p:extLst>
  </p:cSld>
  <p:clrMapOvr>
    <a:masterClrMapping/>
  </p:clrMapOvr>
  <p:transition/>
</p:sld>
</file>

<file path=ppt/slides/slide4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IN,  ALL, ANY, or SOME</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2558" y="1813681"/>
            <a:ext cx="11665296"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10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'ADAMS'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'ADAMS'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'ADAMS'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98CFAA48-E9D6-44E3-862A-5F880DB889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D6575FB-C01C-48A1-9F11-EEEA45D3595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42434834"/>
      </p:ext>
    </p:extLst>
  </p:cSld>
  <p:clrMapOvr>
    <a:masterClrMapping/>
  </p:clrMapOvr>
  <p:transition/>
</p:sld>
</file>

<file path=ppt/slides/slide4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pic>
        <p:nvPicPr>
          <p:cNvPr id="3" name="Picture 2">
            <a:extLst>
              <a:ext uri="{FF2B5EF4-FFF2-40B4-BE49-F238E27FC236}">
                <a16:creationId xmlns:a16="http://schemas.microsoft.com/office/drawing/2014/main" id="{1D0E0C2F-31F0-4B66-9576-AFB38156CFB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4B0D84C-A74D-4CD9-8394-BDD1BBA989F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55600991"/>
      </p:ext>
    </p:extLst>
  </p:cSld>
  <p:clrMapOvr>
    <a:masterClrMapping/>
  </p:clrMapOvr>
  <p:transition/>
</p:sld>
</file>

<file path=ppt/slides/slide4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Row Subqueries</a:t>
            </a: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334566" y="1981200"/>
            <a:ext cx="11593288"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1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5ADAF52B-EF3D-49C7-A314-3167394FAF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1B4C91FA-C9F9-4CAA-B0C7-D1B61D89719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66884335"/>
      </p:ext>
    </p:extLst>
  </p:cSld>
  <p:clrMapOvr>
    <a:masterClrMapping/>
  </p:clrMapOvr>
  <p:transition/>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pic>
        <p:nvPicPr>
          <p:cNvPr id="3" name="Picture 2">
            <a:extLst>
              <a:ext uri="{FF2B5EF4-FFF2-40B4-BE49-F238E27FC236}">
                <a16:creationId xmlns:a16="http://schemas.microsoft.com/office/drawing/2014/main" id="{78960DBA-C3D1-49A7-BFCB-EBC3F09BAB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3B0DFA2B-70FA-4CF2-8113-98EEA678C91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80692963"/>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EXISTS or NOT EXISTS</a:t>
            </a:r>
          </a:p>
        </p:txBody>
      </p:sp>
      <p:sp>
        <p:nvSpPr>
          <p:cNvPr id="5" name="Rectangle 4"/>
          <p:cNvSpPr/>
          <p:nvPr/>
        </p:nvSpPr>
        <p:spPr>
          <a:xfrm>
            <a:off x="406574" y="838200"/>
            <a:ext cx="10183848"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262558" y="2027873"/>
            <a:ext cx="11737304" cy="184665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student </a:t>
            </a:r>
            <a:r>
              <a:rPr lang="en-US" dirty="0">
                <a:solidFill>
                  <a:srgbClr val="0077AA"/>
                </a:solidFill>
                <a:latin typeface="Liberation Mono"/>
              </a:rPr>
              <a:t>WHERE</a:t>
            </a:r>
            <a:r>
              <a:rPr lang="en-US" dirty="0">
                <a:latin typeface="Liberation Mono"/>
              </a:rPr>
              <a:t> </a:t>
            </a:r>
            <a:r>
              <a:rPr lang="en-US" dirty="0">
                <a:solidFill>
                  <a:srgbClr val="0077AA"/>
                </a:solidFill>
                <a:latin typeface="Liberation Mono"/>
              </a:rPr>
              <a:t>EXISTS</a:t>
            </a:r>
            <a:r>
              <a:rPr lang="en-US" dirty="0">
                <a:latin typeface="Liberation Mono"/>
              </a:rPr>
              <a:t> (</a:t>
            </a: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student_phone </a:t>
            </a:r>
            <a:r>
              <a:rPr lang="en-US" dirty="0">
                <a:solidFill>
                  <a:srgbClr val="0077AA"/>
                </a:solidFill>
                <a:latin typeface="Liberation Mono"/>
              </a:rPr>
              <a:t>WHERE</a:t>
            </a:r>
            <a:r>
              <a:rPr lang="en-US" dirty="0">
                <a:latin typeface="Liberation Mono"/>
              </a:rPr>
              <a:t> student.ID = student_phone.studentID);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student </a:t>
            </a:r>
            <a:r>
              <a:rPr lang="en-US" dirty="0">
                <a:solidFill>
                  <a:srgbClr val="0077AA"/>
                </a:solidFill>
                <a:latin typeface="Liberation Mono"/>
              </a:rPr>
              <a:t>WHERE</a:t>
            </a:r>
            <a:r>
              <a:rPr lang="en-US" dirty="0">
                <a:latin typeface="Liberation Mono"/>
              </a:rPr>
              <a:t> </a:t>
            </a:r>
            <a:r>
              <a:rPr lang="en-US" dirty="0">
                <a:solidFill>
                  <a:srgbClr val="0077AA"/>
                </a:solidFill>
                <a:latin typeface="Liberation Mono"/>
              </a:rPr>
              <a:t>NOT</a:t>
            </a:r>
            <a:r>
              <a:rPr lang="en-US" dirty="0">
                <a:latin typeface="Liberation Mono"/>
              </a:rPr>
              <a:t> </a:t>
            </a:r>
            <a:r>
              <a:rPr lang="en-US" dirty="0">
                <a:solidFill>
                  <a:srgbClr val="0077AA"/>
                </a:solidFill>
                <a:latin typeface="Liberation Mono"/>
              </a:rPr>
              <a:t>EXISTS</a:t>
            </a:r>
            <a:r>
              <a:rPr lang="en-US" dirty="0">
                <a:latin typeface="Liberation Mono"/>
              </a:rPr>
              <a:t> (</a:t>
            </a: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student_phone </a:t>
            </a:r>
            <a:r>
              <a:rPr lang="en-US" dirty="0">
                <a:solidFill>
                  <a:srgbClr val="0077AA"/>
                </a:solidFill>
                <a:latin typeface="Liberation Mono"/>
              </a:rPr>
              <a:t>WHERE</a:t>
            </a:r>
            <a:r>
              <a:rPr lang="en-US" dirty="0">
                <a:latin typeface="Liberation Mono"/>
              </a:rPr>
              <a:t> student.ID = student_phone.studenTID);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rgbClr val="0077AA"/>
                </a:solidFill>
                <a:latin typeface="Liberation Mono"/>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rgbClr val="0077AA"/>
                </a:solidFill>
                <a:latin typeface="Liberation Mono"/>
              </a:rPr>
              <a:t>NOT</a:t>
            </a:r>
            <a:r>
              <a:rPr lang="en-US" b="1" dirty="0">
                <a:latin typeface="Liberation Mono"/>
                <a:cs typeface="Arial" panose="020B0604020202020204" pitchFamily="34" charset="0"/>
              </a:rPr>
              <a:t> </a:t>
            </a:r>
            <a:r>
              <a:rPr lang="en-US" dirty="0">
                <a:solidFill>
                  <a:srgbClr val="0077AA"/>
                </a:solidFill>
                <a:latin typeface="Liberation Mono"/>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pic>
        <p:nvPicPr>
          <p:cNvPr id="6" name="Picture 5">
            <a:extLst>
              <a:ext uri="{FF2B5EF4-FFF2-40B4-BE49-F238E27FC236}">
                <a16:creationId xmlns:a16="http://schemas.microsoft.com/office/drawing/2014/main" id="{A762CB18-5DF7-44CA-9700-BE75A08B18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496F8B3-7AC4-491D-9A22-01D7B94DF6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3459004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813080" y="331028"/>
            <a:ext cx="6970758" cy="1169399"/>
          </a:xfrm>
          <a:prstGeom prst="rect">
            <a:avLst/>
          </a:prstGeom>
          <a:noFill/>
        </p:spPr>
        <p:txBody>
          <a:bodyPr wrap="square">
            <a:spAutoFit/>
          </a:bodyPr>
          <a:lstStyle/>
          <a:p>
            <a:pPr algn="r"/>
            <a:r>
              <a:rPr lang="en-IN" sz="3200" b="1" i="1" dirty="0">
                <a:latin typeface="Arial" pitchFamily="34" charset="0"/>
                <a:cs typeface="Arial" pitchFamily="34" charset="0"/>
              </a:rPr>
              <a:t>A domain constraint and types of data integrity constraints</a:t>
            </a:r>
            <a:endParaRPr lang="en-US" sz="3200" b="1" i="1" dirty="0">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513720" y="1759388"/>
            <a:ext cx="11162972" cy="646247"/>
          </a:xfrm>
          <a:prstGeom prst="rect">
            <a:avLst/>
          </a:prstGeom>
        </p:spPr>
        <p:txBody>
          <a:bodyPr wrap="square">
            <a:spAutoFit/>
          </a:bodyPr>
          <a:lstStyle/>
          <a:p>
            <a:pPr marL="342866" indent="-342866"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 Constraints (NOT NULL / UNIQUE / PRIMARY KEY / FOREIGN KEY / CHECK / DEFAULT)</a:t>
            </a:r>
          </a:p>
        </p:txBody>
      </p:sp>
      <p:sp>
        <p:nvSpPr>
          <p:cNvPr id="6" name="Rectangle 5"/>
          <p:cNvSpPr/>
          <p:nvPr/>
        </p:nvSpPr>
        <p:spPr>
          <a:xfrm>
            <a:off x="195487" y="3224036"/>
            <a:ext cx="11807774" cy="3138912"/>
          </a:xfrm>
          <a:prstGeom prst="rect">
            <a:avLst/>
          </a:prstGeom>
        </p:spPr>
        <p:txBody>
          <a:bodyPr wrap="square">
            <a:spAutoFit/>
          </a:bodyPr>
          <a:lstStyle/>
          <a:p>
            <a:pPr marL="285721" indent="-285721">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dirty="0">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a:t>
            </a:r>
            <a:r>
              <a:rPr lang="en-US" dirty="0">
                <a:solidFill>
                  <a:schemeClr val="tx1">
                    <a:lumMod val="75000"/>
                    <a:lumOff val="25000"/>
                  </a:schemeClr>
                </a:solidFill>
                <a:latin typeface="Palatino Linotype" panose="02040502050505030304" pitchFamily="18" charset="0"/>
              </a:rPr>
              <a:t>UNIQUE</a:t>
            </a:r>
            <a:r>
              <a:rPr lang="en-US" dirty="0">
                <a:latin typeface="Palatino Linotype" panose="02040502050505030304" pitchFamily="18" charset="0"/>
              </a:rPr>
              <a:t> constraint and </a:t>
            </a:r>
            <a:r>
              <a:rPr lang="en-US" dirty="0">
                <a:solidFill>
                  <a:schemeClr val="tx1">
                    <a:lumMod val="75000"/>
                    <a:lumOff val="25000"/>
                  </a:schemeClr>
                </a:solidFill>
                <a:latin typeface="Palatino Linotype" panose="02040502050505030304" pitchFamily="18" charset="0"/>
              </a:rPr>
              <a:t>PRIMARY</a:t>
            </a:r>
            <a:r>
              <a:rPr lang="en-US" dirty="0">
                <a:latin typeface="Palatino Linotype" panose="02040502050505030304" pitchFamily="18" charset="0"/>
              </a:rPr>
              <a:t> </a:t>
            </a:r>
            <a:r>
              <a:rPr lang="en-US" dirty="0">
                <a:solidFill>
                  <a:schemeClr val="tx1">
                    <a:lumMod val="75000"/>
                    <a:lumOff val="25000"/>
                  </a:schemeClr>
                </a:solidFill>
                <a:latin typeface="Palatino Linotype" panose="02040502050505030304" pitchFamily="18" charset="0"/>
              </a:rPr>
              <a:t>KEY</a:t>
            </a:r>
            <a:r>
              <a:rPr lang="en-US" dirty="0">
                <a:latin typeface="Palatino Linotype" panose="02040502050505030304" pitchFamily="18" charset="0"/>
              </a:rPr>
              <a:t> constraint.</a:t>
            </a:r>
            <a:r>
              <a:rPr lang="en-IN" dirty="0">
                <a:solidFill>
                  <a:srgbClr val="006C86"/>
                </a:solidFill>
                <a:latin typeface="Palatino Linotype" panose="02040502050505030304" pitchFamily="18" charset="0"/>
                <a:cs typeface="Arial" panose="020B0604020202020204" pitchFamily="34" charset="0"/>
              </a:rPr>
              <a:t> </a:t>
            </a:r>
          </a:p>
          <a:p>
            <a:pPr marL="285721" indent="-285721">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21" indent="-285721">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dirty="0">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 a corresponding value in the second table or it should be null.</a:t>
            </a:r>
            <a:endParaRPr lang="en-IN" dirty="0">
              <a:latin typeface="Palatino Linotype" panose="02040502050505030304" pitchFamily="18" charset="0"/>
              <a:cs typeface="Arial" panose="020B0604020202020204" pitchFamily="34" charset="0"/>
            </a:endParaRPr>
          </a:p>
          <a:p>
            <a:pPr marL="285721" indent="-285721">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21" indent="-285721">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513720" y="2592489"/>
            <a:ext cx="11018974" cy="400058"/>
          </a:xfrm>
          <a:prstGeom prst="rect">
            <a:avLst/>
          </a:prstGeom>
        </p:spPr>
        <p:txBody>
          <a:bodyPr wrap="square">
            <a:spAutoFit/>
          </a:bodyPr>
          <a:lstStyle/>
          <a:p>
            <a:r>
              <a:rPr lang="en-IN"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dirty="0">
                <a:solidFill>
                  <a:schemeClr val="tx1">
                    <a:lumMod val="75000"/>
                    <a:lumOff val="25000"/>
                  </a:schemeClr>
                </a:solidFill>
                <a:latin typeface="Palatino Linotype" panose="02040502050505030304" pitchFamily="18" charset="0"/>
                <a:cs typeface="Arial" panose="020B0604020202020204" pitchFamily="34" charset="0"/>
              </a:rPr>
              <a:t>and</a:t>
            </a:r>
            <a:r>
              <a:rPr lang="en-IN" b="1" dirty="0">
                <a:solidFill>
                  <a:schemeClr val="tx1">
                    <a:lumMod val="75000"/>
                    <a:lumOff val="25000"/>
                  </a:schemeClr>
                </a:solidFill>
                <a:latin typeface="Palatino Linotype" panose="02040502050505030304" pitchFamily="18" charset="0"/>
                <a:cs typeface="Arial" panose="020B0604020202020204" pitchFamily="34" charset="0"/>
              </a:rPr>
              <a:t>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domain integrity</a:t>
            </a:r>
            <a:r>
              <a:rPr lang="en-IN"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18542" y="620688"/>
            <a:ext cx="5400600" cy="830889"/>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pic>
        <p:nvPicPr>
          <p:cNvPr id="4" name="Picture 3">
            <a:extLst>
              <a:ext uri="{FF2B5EF4-FFF2-40B4-BE49-F238E27FC236}">
                <a16:creationId xmlns:a16="http://schemas.microsoft.com/office/drawing/2014/main" id="{9C792D0C-DD56-4646-AD1A-5EE5C44FCB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80294D16-2878-4478-B93F-FD1A25D3777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57367082"/>
      </p:ext>
    </p:extLst>
  </p:cSld>
  <p:clrMapOvr>
    <a:masterClrMapping/>
  </p:clrMapOvr>
  <p:transition/>
</p:sld>
</file>

<file path=ppt/slides/slide4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pic>
        <p:nvPicPr>
          <p:cNvPr id="3" name="Picture 2">
            <a:extLst>
              <a:ext uri="{FF2B5EF4-FFF2-40B4-BE49-F238E27FC236}">
                <a16:creationId xmlns:a16="http://schemas.microsoft.com/office/drawing/2014/main" id="{564DFC3A-7086-42F2-97C2-39E328FB10D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AA5F9CC1-E618-48C6-BC85-F43F1A3BA1F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0625294"/>
      </p:ext>
    </p:extLst>
  </p:cSld>
  <p:clrMapOvr>
    <a:masterClrMapping/>
  </p:clrMapOvr>
  <p:transition spd="slow"/>
</p:sld>
</file>

<file path=ppt/slides/slide4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Correlated Subqueries</a:t>
            </a:r>
          </a:p>
        </p:txBody>
      </p:sp>
      <p:sp>
        <p:nvSpPr>
          <p:cNvPr id="5" name="Rectangle 4"/>
          <p:cNvSpPr/>
          <p:nvPr/>
        </p:nvSpPr>
        <p:spPr>
          <a:xfrm>
            <a:off x="406574" y="838200"/>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correlated subquery (</a:t>
            </a:r>
            <a:r>
              <a:rPr lang="en-IN" b="1" dirty="0">
                <a:latin typeface="Palatino Linotype" panose="02040502050505030304" pitchFamily="18" charset="0"/>
                <a:cs typeface="Arial" panose="020B0604020202020204" pitchFamily="34" charset="0"/>
              </a:rPr>
              <a:t>also known as a synchronized subquery</a:t>
            </a:r>
            <a:r>
              <a:rPr lang="en-IN" dirty="0">
                <a:latin typeface="Palatino Linotype" panose="02040502050505030304" pitchFamily="18"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406574" y="1841403"/>
            <a:ext cx="11449272" cy="3313728"/>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0077AA"/>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sz="800"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rgbClr val="0077AA"/>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rgbClr val="0077AA"/>
                </a:solidFill>
                <a:latin typeface="Liberation Mono"/>
              </a:rPr>
              <a:t>NOT</a:t>
            </a:r>
            <a:r>
              <a:rPr lang="en-US" b="1" dirty="0">
                <a:latin typeface="Liberation Mono"/>
                <a:cs typeface="Arial" panose="020B0604020202020204" pitchFamily="34" charset="0"/>
              </a:rPr>
              <a:t> </a:t>
            </a:r>
            <a:r>
              <a:rPr lang="en-IN" dirty="0">
                <a:solidFill>
                  <a:srgbClr val="0077AA"/>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982F42E4-EBB0-4610-B8EF-BAA71DC53EA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FD38C6C-DDF4-4DFF-8128-18D03D131D9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57446517"/>
      </p:ext>
    </p:extLst>
  </p:cSld>
  <p:clrMapOvr>
    <a:masterClrMapping/>
  </p:clrMapOvr>
  <p:transition spd="slow"/>
</p:sld>
</file>

<file path=ppt/slides/slide41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D20630F1-9ED6-4B9F-ABEE-C0C3CF407A2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A935BC2-D87C-48EA-A4A1-9CD11C0309D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TextBox 4">
            <a:extLst>
              <a:ext uri="{FF2B5EF4-FFF2-40B4-BE49-F238E27FC236}">
                <a16:creationId xmlns:a16="http://schemas.microsoft.com/office/drawing/2014/main" id="{535C409F-D0F8-49A9-B1AF-0199A3E7AAC3}"/>
              </a:ext>
            </a:extLst>
          </p:cNvPr>
          <p:cNvSpPr txBox="1"/>
          <p:nvPr/>
        </p:nvSpPr>
        <p:spPr>
          <a:xfrm>
            <a:off x="550590" y="4165834"/>
            <a:ext cx="1010765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Tree>
    <p:extLst>
      <p:ext uri="{BB962C8B-B14F-4D97-AF65-F5344CB8AC3E}">
        <p14:creationId xmlns:p14="http://schemas.microsoft.com/office/powerpoint/2010/main" val="4023900063"/>
      </p:ext>
    </p:extLst>
  </p:cSld>
  <p:clrMapOvr>
    <a:overrideClrMapping bg1="lt1" tx1="dk1" bg2="lt2" tx2="dk2" accent1="accent1" accent2="accent2" accent3="accent3" accent4="accent4" accent5="accent5" accent6="accent6" hlink="hlink" folHlink="folHlink"/>
  </p:clrMapOvr>
</p:sld>
</file>

<file path=ppt/slides/slide4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Commit and Rollback</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182" y="1524000"/>
            <a:ext cx="8838049" cy="1754326"/>
          </a:xfrm>
          <a:prstGeom prst="rect">
            <a:avLst/>
          </a:prstGeom>
        </p:spPr>
        <p:txBody>
          <a:bodyPr wrap="square">
            <a:spAutoFit/>
          </a:bodyPr>
          <a:lstStyle/>
          <a:p>
            <a:r>
              <a:rPr lang="en-IN" sz="1600" dirty="0">
                <a:solidFill>
                  <a:srgbClr val="298AE5"/>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START TRANSACTION</a:t>
            </a:r>
          </a:p>
          <a:p>
            <a:r>
              <a:rPr lang="en-IN" dirty="0">
                <a:solidFill>
                  <a:srgbClr val="0077AA"/>
                </a:solidFill>
                <a:latin typeface="Segoe UI" panose="020B0502040204020203" pitchFamily="34" charset="0"/>
                <a:cs typeface="Segoe UI" panose="020B0502040204020203" pitchFamily="34" charset="0"/>
              </a:rPr>
              <a:t>     [transaction_characteristic]</a:t>
            </a:r>
          </a:p>
          <a:p>
            <a:endParaRPr lang="en-IN" dirty="0">
              <a:solidFill>
                <a:srgbClr val="0077AA"/>
              </a:solidFill>
              <a:latin typeface="Segoe UI" panose="020B0502040204020203" pitchFamily="34" charset="0"/>
              <a:cs typeface="Segoe UI" panose="020B0502040204020203" pitchFamily="34" charset="0"/>
            </a:endParaRPr>
          </a:p>
          <a:p>
            <a:r>
              <a:rPr lang="en-IN" dirty="0">
                <a:solidFill>
                  <a:srgbClr val="0077AA"/>
                </a:solidFill>
                <a:latin typeface="Segoe UI" panose="020B0502040204020203" pitchFamily="34" charset="0"/>
                <a:cs typeface="Segoe UI" panose="020B0502040204020203" pitchFamily="34" charset="0"/>
              </a:rPr>
              <a:t> transaction_characteristic:</a:t>
            </a:r>
          </a:p>
          <a:p>
            <a:r>
              <a:rPr lang="en-IN" dirty="0">
                <a:solidFill>
                  <a:srgbClr val="0077AA"/>
                </a:solidFill>
                <a:latin typeface="Segoe UI" panose="020B0502040204020203" pitchFamily="34" charset="0"/>
                <a:cs typeface="Segoe UI" panose="020B0502040204020203" pitchFamily="34" charset="0"/>
              </a:rPr>
              <a:t>  | READ WRITE</a:t>
            </a:r>
          </a:p>
          <a:p>
            <a:r>
              <a:rPr lang="en-IN" dirty="0">
                <a:solidFill>
                  <a:srgbClr val="0077AA"/>
                </a:solidFill>
                <a:latin typeface="Segoe UI" panose="020B0502040204020203" pitchFamily="34" charset="0"/>
                <a:cs typeface="Segoe UI" panose="020B0502040204020203" pitchFamily="34" charset="0"/>
              </a:rPr>
              <a:t>  | READ ONLY</a:t>
            </a:r>
            <a:endParaRPr lang="en-US" dirty="0">
              <a:solidFill>
                <a:srgbClr val="0077AA"/>
              </a:solidFill>
              <a:latin typeface="Segoe UI" panose="020B0502040204020203" pitchFamily="34" charset="0"/>
              <a:cs typeface="Segoe UI" panose="020B0502040204020203" pitchFamily="34" charset="0"/>
            </a:endParaRPr>
          </a:p>
        </p:txBody>
      </p:sp>
      <p:sp>
        <p:nvSpPr>
          <p:cNvPr id="8" name="Rectangle 7"/>
          <p:cNvSpPr/>
          <p:nvPr/>
        </p:nvSpPr>
        <p:spPr>
          <a:xfrm>
            <a:off x="1599992" y="4286073"/>
            <a:ext cx="899043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START TRANSACTION READ ONLY;</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INSERT DEPT values (60, 'HRD', 'Pune' );</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COMMIT</a:t>
            </a:r>
          </a:p>
        </p:txBody>
      </p:sp>
      <p:sp>
        <p:nvSpPr>
          <p:cNvPr id="6" name="Rectangle 5"/>
          <p:cNvSpPr/>
          <p:nvPr/>
        </p:nvSpPr>
        <p:spPr>
          <a:xfrm>
            <a:off x="1599992" y="3581402"/>
            <a:ext cx="8990430"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It is important to note that MySQL automatically commits the changes to the database by default.</a:t>
            </a:r>
          </a:p>
        </p:txBody>
      </p:sp>
      <p:pic>
        <p:nvPicPr>
          <p:cNvPr id="9" name="Picture 8">
            <a:extLst>
              <a:ext uri="{FF2B5EF4-FFF2-40B4-BE49-F238E27FC236}">
                <a16:creationId xmlns:a16="http://schemas.microsoft.com/office/drawing/2014/main" id="{DBE0CB22-B4D5-4F5C-8A74-EB8B79DF1A5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8C52CB50-7D71-4DDD-9E2A-CD23906DC0A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09082341"/>
      </p:ext>
    </p:extLst>
  </p:cSld>
  <p:clrMapOvr>
    <a:masterClrMapping/>
  </p:clrMapOvr>
  <p:transition/>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Commit and Rollback</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182" y="1524002"/>
            <a:ext cx="8838049" cy="923330"/>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COMMIT [WORK]</a:t>
            </a:r>
          </a:p>
          <a:p>
            <a:r>
              <a:rPr lang="en-IN" dirty="0">
                <a:solidFill>
                  <a:srgbClr val="0077AA"/>
                </a:solidFill>
                <a:latin typeface="Segoe UI" panose="020B0502040204020203" pitchFamily="34" charset="0"/>
                <a:cs typeface="Segoe UI" panose="020B0502040204020203" pitchFamily="34" charset="0"/>
              </a:rPr>
              <a:t>ROLLBACK [WORK] </a:t>
            </a:r>
          </a:p>
          <a:p>
            <a:r>
              <a:rPr lang="en-IN" dirty="0">
                <a:solidFill>
                  <a:srgbClr val="0077AA"/>
                </a:solidFill>
                <a:latin typeface="Segoe UI" panose="020B0502040204020203" pitchFamily="34" charset="0"/>
                <a:cs typeface="Segoe UI" panose="020B0502040204020203" pitchFamily="34" charset="0"/>
              </a:rPr>
              <a:t>SET autocommit = {0 | 1}</a:t>
            </a:r>
            <a:endParaRPr lang="en-US" dirty="0">
              <a:solidFill>
                <a:srgbClr val="0077AA"/>
              </a:solidFill>
              <a:latin typeface="Segoe UI" panose="020B0502040204020203" pitchFamily="34" charset="0"/>
              <a:cs typeface="Segoe UI" panose="020B0502040204020203" pitchFamily="34" charset="0"/>
            </a:endParaRPr>
          </a:p>
        </p:txBody>
      </p:sp>
      <p:sp>
        <p:nvSpPr>
          <p:cNvPr id="8" name="Rectangle 7"/>
          <p:cNvSpPr/>
          <p:nvPr/>
        </p:nvSpPr>
        <p:spPr>
          <a:xfrm>
            <a:off x="1676182" y="3272790"/>
            <a:ext cx="8914240" cy="785343"/>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INSERT</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(60, 'HRD', 'Pune' );</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COMMIT WORK</a:t>
            </a:r>
          </a:p>
        </p:txBody>
      </p:sp>
      <p:sp>
        <p:nvSpPr>
          <p:cNvPr id="6" name="Rectangle 5"/>
          <p:cNvSpPr/>
          <p:nvPr/>
        </p:nvSpPr>
        <p:spPr>
          <a:xfrm>
            <a:off x="1599992" y="2564904"/>
            <a:ext cx="8990430"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It is important to note that MySQL automatically commits the changes to the database by default.</a:t>
            </a:r>
          </a:p>
        </p:txBody>
      </p:sp>
      <p:sp>
        <p:nvSpPr>
          <p:cNvPr id="9" name="Rectangle 8"/>
          <p:cNvSpPr/>
          <p:nvPr/>
        </p:nvSpPr>
        <p:spPr>
          <a:xfrm>
            <a:off x="1676182" y="4340659"/>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SET autocommit = {0 | 1}    0 - </a:t>
            </a:r>
            <a:r>
              <a:rPr lang="en-US" dirty="0">
                <a:solidFill>
                  <a:srgbClr val="298AE5"/>
                </a:solidFill>
                <a:latin typeface="Arial" panose="020B0604020202020204" pitchFamily="34" charset="0"/>
                <a:cs typeface="Arial" panose="020B0604020202020204" pitchFamily="34" charset="0"/>
              </a:rPr>
              <a:t>disable; 1 - enable</a:t>
            </a:r>
          </a:p>
        </p:txBody>
      </p:sp>
      <p:sp>
        <p:nvSpPr>
          <p:cNvPr id="10" name="Rectangle 9"/>
          <p:cNvSpPr/>
          <p:nvPr/>
        </p:nvSpPr>
        <p:spPr>
          <a:xfrm>
            <a:off x="1676183" y="4869160"/>
            <a:ext cx="2916894" cy="369332"/>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dirty="0"/>
              <a:t> </a:t>
            </a:r>
            <a:r>
              <a:rPr lang="en-IN" sz="1600" dirty="0">
                <a:solidFill>
                  <a:srgbClr val="DD4A68"/>
                </a:solidFill>
                <a:latin typeface="Arial" panose="020B0604020202020204" pitchFamily="34" charset="0"/>
                <a:ea typeface="Times New Roman" panose="02020603050405020304" pitchFamily="18" charset="0"/>
              </a:rPr>
              <a:t>@@AUTOCOMMIT;</a:t>
            </a:r>
          </a:p>
        </p:txBody>
      </p:sp>
      <p:pic>
        <p:nvPicPr>
          <p:cNvPr id="11" name="Picture 10">
            <a:extLst>
              <a:ext uri="{FF2B5EF4-FFF2-40B4-BE49-F238E27FC236}">
                <a16:creationId xmlns:a16="http://schemas.microsoft.com/office/drawing/2014/main" id="{81A96C0D-5B29-4B9F-8310-1FBE27C491B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6FDECE94-CFEA-4493-A87E-1A14BCE6A44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06689646"/>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4 &amp; 21</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83C7B6BC-491A-4777-B8D7-B5E709CD39A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86058DA-374C-4C90-876E-291C525589E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50276553"/>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Introduction</a:t>
            </a:r>
            <a:endParaRPr lang="en-US" sz="3600" b="1" i="1" dirty="0">
              <a:solidFill>
                <a:schemeClr val="bg1"/>
              </a:solidFill>
              <a:latin typeface="Arial" pitchFamily="34" charset="0"/>
              <a:cs typeface="Arial" pitchFamily="34" charset="0"/>
            </a:endParaRPr>
          </a:p>
        </p:txBody>
      </p:sp>
      <p:sp>
        <p:nvSpPr>
          <p:cNvPr id="7" name="Rectangle 6"/>
          <p:cNvSpPr/>
          <p:nvPr/>
        </p:nvSpPr>
        <p:spPr>
          <a:xfrm>
            <a:off x="1980942" y="1143001"/>
            <a:ext cx="8304719" cy="1015663"/>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Normalization is the process of removing redundant data from the database by splitting the table into two or more tables and defining relationships between these tables.</a:t>
            </a:r>
          </a:p>
        </p:txBody>
      </p:sp>
      <p:pic>
        <p:nvPicPr>
          <p:cNvPr id="5" name="Picture 4">
            <a:extLst>
              <a:ext uri="{FF2B5EF4-FFF2-40B4-BE49-F238E27FC236}">
                <a16:creationId xmlns:a16="http://schemas.microsoft.com/office/drawing/2014/main" id="{3BF40EC4-729B-459E-A243-98A5689148E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2366279"/>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26086"/>
            <a:ext cx="8457099" cy="2862322"/>
          </a:xfrm>
          <a:prstGeom prst="rect">
            <a:avLst/>
          </a:prstGeom>
        </p:spPr>
        <p:txBody>
          <a:bodyPr wrap="square">
            <a:spAutoFit/>
          </a:bodyPr>
          <a:lstStyle/>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Three Level Architecture of DBMS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Physical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Conceptual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External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Need of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First Normal Form</a:t>
            </a:r>
          </a:p>
          <a:p>
            <a:pPr marL="800100" lvl="1" indent="-342900">
              <a:buFont typeface="+mj-lt"/>
              <a:buAutoNum type="arabicPeriod"/>
            </a:pPr>
            <a:r>
              <a:rPr lang="en-IN" dirty="0">
                <a:latin typeface="Calibri" panose="020F0502020204030204" pitchFamily="34" charset="0"/>
                <a:cs typeface="Times New Roman" panose="02020603050405020304" pitchFamily="18" charset="0"/>
              </a:rPr>
              <a:t>Second Normal Form</a:t>
            </a:r>
            <a:endParaRPr lang="en-US" dirty="0">
              <a:latin typeface="Calibri" panose="020F0502020204030204" pitchFamily="34" charset="0"/>
              <a:cs typeface="Times New Roman" panose="02020603050405020304" pitchFamily="18" charset="0"/>
            </a:endParaRPr>
          </a:p>
          <a:p>
            <a:pPr marL="800100" lvl="1" indent="-342900">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Third Normal Form</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B65BF505-6EDD-4C12-A843-133C6A1A307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756271E-6F48-4D36-8556-66C17C89264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89481208"/>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77500" lnSpcReduction="20000"/>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The three levels of database architecture</a:t>
            </a:r>
          </a:p>
        </p:txBody>
      </p:sp>
      <p:pic>
        <p:nvPicPr>
          <p:cNvPr id="3" name="Picture 2">
            <a:extLst>
              <a:ext uri="{FF2B5EF4-FFF2-40B4-BE49-F238E27FC236}">
                <a16:creationId xmlns:a16="http://schemas.microsoft.com/office/drawing/2014/main" id="{F18A3D98-818C-4310-B9A6-0E7510554D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04358CE1-25D9-4431-8ACA-2D9979B2CBC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60626219"/>
      </p:ext>
    </p:extLst>
  </p:cSld>
  <p:clrMapOvr>
    <a:masterClrMapping/>
  </p:clrMapOvr>
  <p:transition/>
</p:sld>
</file>

<file path=ppt/slides/slide4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9357" y="1222178"/>
            <a:ext cx="8834875"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Physical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lowest level in the three level architecture. It is also known as the </a:t>
            </a:r>
            <a:r>
              <a:rPr lang="en-US" sz="2000" b="1" i="1" dirty="0">
                <a:latin typeface="Open sans"/>
                <a:cs typeface="Arial" panose="020B0604020202020204" pitchFamily="34" charset="0"/>
              </a:rPr>
              <a:t>internal level</a:t>
            </a:r>
            <a:r>
              <a:rPr lang="en-US" sz="2000" dirty="0">
                <a:latin typeface="Open sans"/>
                <a:cs typeface="Arial" panose="020B0604020202020204" pitchFamily="34" charset="0"/>
              </a:rPr>
              <a:t>. The physical level describes how data is actually stored in the database. In the lowest level, data is stored in the external hard drives in the form of bits, it can be said that the data is stored in files and folders.</a:t>
            </a:r>
            <a:endParaRPr lang="en-US" sz="2000" dirty="0">
              <a:solidFill>
                <a:srgbClr val="C00000"/>
              </a:solidFill>
              <a:latin typeface="Open sans"/>
              <a:cs typeface="Arial" panose="020B0604020202020204"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Physical Level</a:t>
            </a:r>
          </a:p>
        </p:txBody>
      </p:sp>
      <p:pic>
        <p:nvPicPr>
          <p:cNvPr id="6" name="Picture 5">
            <a:extLst>
              <a:ext uri="{FF2B5EF4-FFF2-40B4-BE49-F238E27FC236}">
                <a16:creationId xmlns:a16="http://schemas.microsoft.com/office/drawing/2014/main" id="{052209CE-A055-4734-BDB2-4A50BD6B9D9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5FF3179-0CD3-4D4B-8EB9-F34B4A4BD19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74098058"/>
      </p:ext>
    </p:extLst>
  </p:cSld>
  <p:clrMapOvr>
    <a:masterClrMapping/>
  </p:clrMapOvr>
  <p:transition spd="slow"/>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318192" y="3276620"/>
            <a:ext cx="9554028" cy="1015531"/>
          </a:xfrm>
          <a:prstGeom prst="rect">
            <a:avLst/>
          </a:prstGeom>
          <a:noFill/>
        </p:spPr>
        <p:txBody>
          <a:bodyPr wrap="square">
            <a:spAutoFit/>
          </a:bodyPr>
          <a:lstStyle/>
          <a:p>
            <a:r>
              <a:rPr lang="en-US" sz="2000" dirty="0">
                <a:solidFill>
                  <a:srgbClr val="222222"/>
                </a:solidFill>
                <a:latin typeface="Palatino Linotype" panose="02040502050505030304" pitchFamily="18" charset="0"/>
              </a:rPr>
              <a:t>The </a:t>
            </a:r>
            <a:r>
              <a:rPr lang="en-US" sz="2000" b="1" dirty="0">
                <a:solidFill>
                  <a:srgbClr val="222222"/>
                </a:solidFill>
                <a:latin typeface="Palatino Linotype" panose="02040502050505030304" pitchFamily="18" charset="0"/>
              </a:rPr>
              <a:t>degree of relationship</a:t>
            </a:r>
            <a:r>
              <a:rPr lang="en-US" sz="2000" dirty="0">
                <a:solidFill>
                  <a:srgbClr val="222222"/>
                </a:solidFill>
                <a:latin typeface="Palatino Linotype" panose="02040502050505030304" pitchFamily="18" charset="0"/>
              </a:rPr>
              <a:t> can be defined as the number of </a:t>
            </a:r>
            <a:r>
              <a:rPr lang="en-IN" sz="2000" dirty="0">
                <a:solidFill>
                  <a:srgbClr val="222222"/>
                </a:solidFill>
                <a:latin typeface="Palatino Linotype" panose="02040502050505030304" pitchFamily="18" charset="0"/>
              </a:rPr>
              <a:t>cardinality</a:t>
            </a:r>
            <a:r>
              <a:rPr lang="en-IN" sz="2000" b="1" dirty="0">
                <a:solidFill>
                  <a:srgbClr val="0089A4"/>
                </a:solidFill>
                <a:latin typeface="Palatino Linotype" panose="02040502050505030304" pitchFamily="18" charset="0"/>
              </a:rPr>
              <a:t> </a:t>
            </a:r>
            <a:r>
              <a:rPr lang="en-US" sz="2000" dirty="0">
                <a:solidFill>
                  <a:srgbClr val="222222"/>
                </a:solidFill>
                <a:latin typeface="Palatino Linotype" panose="02040502050505030304" pitchFamily="18" charset="0"/>
              </a:rPr>
              <a:t>occurrences in one entity that is associated with the number of </a:t>
            </a:r>
            <a:r>
              <a:rPr lang="en-IN" sz="2000" dirty="0">
                <a:solidFill>
                  <a:srgbClr val="222222"/>
                </a:solidFill>
                <a:latin typeface="Palatino Linotype" panose="02040502050505030304" pitchFamily="18" charset="0"/>
              </a:rPr>
              <a:t>cardinality</a:t>
            </a:r>
            <a:r>
              <a:rPr lang="en-IN" sz="2000" b="1" dirty="0">
                <a:solidFill>
                  <a:srgbClr val="0089A4"/>
                </a:solidFill>
                <a:latin typeface="Palatino Linotype" panose="02040502050505030304" pitchFamily="18" charset="0"/>
              </a:rPr>
              <a:t> </a:t>
            </a:r>
            <a:r>
              <a:rPr lang="en-US" sz="2000" dirty="0">
                <a:solidFill>
                  <a:srgbClr val="222222"/>
                </a:solidFill>
                <a:latin typeface="Palatino Linotype" panose="02040502050505030304" pitchFamily="18" charset="0"/>
              </a:rPr>
              <a:t>occurrences in another entity.</a:t>
            </a:r>
            <a:endParaRPr lang="en-IN" sz="2000" dirty="0">
              <a:latin typeface="Palatino Linotype" panose="02040502050505030304" pitchFamily="18" charset="0"/>
            </a:endParaRPr>
          </a:p>
        </p:txBody>
      </p:sp>
      <p:pic>
        <p:nvPicPr>
          <p:cNvPr id="3" name="Picture 2">
            <a:extLst>
              <a:ext uri="{FF2B5EF4-FFF2-40B4-BE49-F238E27FC236}">
                <a16:creationId xmlns:a16="http://schemas.microsoft.com/office/drawing/2014/main" id="{A69EF35C-FA59-458F-BAAE-233B8DB3F43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D60F1D5-2E08-4ABE-A6F7-2C70417175E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10628409"/>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Conceptual Level</a:t>
            </a:r>
          </a:p>
        </p:txBody>
      </p:sp>
      <p:sp>
        <p:nvSpPr>
          <p:cNvPr id="6" name="Rectangle 1"/>
          <p:cNvSpPr>
            <a:spLocks noChangeArrowheads="1"/>
          </p:cNvSpPr>
          <p:nvPr/>
        </p:nvSpPr>
        <p:spPr bwMode="auto">
          <a:xfrm>
            <a:off x="1679357" y="1202556"/>
            <a:ext cx="883487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Conceptual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The conceptual level is at a higher level than the physical level. It is also known as the </a:t>
            </a:r>
            <a:r>
              <a:rPr lang="en-US" sz="2000" b="1" i="1" dirty="0">
                <a:latin typeface="Open sans"/>
                <a:cs typeface="Arial" panose="020B0604020202020204" pitchFamily="34" charset="0"/>
              </a:rPr>
              <a:t>logical level</a:t>
            </a:r>
            <a:r>
              <a:rPr lang="en-US" sz="2000" dirty="0">
                <a:latin typeface="Open sans"/>
                <a:cs typeface="Arial" panose="020B0604020202020204" pitchFamily="34" charset="0"/>
              </a:rPr>
              <a:t>. It describes how the database appears to the users conceptually and the relationships between various data tables. The conceptual level does not care for how the data in the database is actually stored.</a:t>
            </a:r>
            <a:endParaRPr lang="en-US" sz="2000" dirty="0">
              <a:solidFill>
                <a:srgbClr val="C00000"/>
              </a:solidFill>
              <a:latin typeface="Open sans"/>
              <a:cs typeface="Arial" panose="020B0604020202020204" pitchFamily="34" charset="0"/>
            </a:endParaRPr>
          </a:p>
        </p:txBody>
      </p:sp>
      <p:pic>
        <p:nvPicPr>
          <p:cNvPr id="7" name="Picture 6">
            <a:extLst>
              <a:ext uri="{FF2B5EF4-FFF2-40B4-BE49-F238E27FC236}">
                <a16:creationId xmlns:a16="http://schemas.microsoft.com/office/drawing/2014/main" id="{04724450-2A32-4CA5-985D-B23E86E2E4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D7C8ACD-840D-4814-B87D-BBB72232A57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85638699"/>
      </p:ext>
    </p:extLst>
  </p:cSld>
  <p:clrMapOvr>
    <a:masterClrMapping/>
  </p:clrMapOvr>
  <p:transition spd="slow"/>
</p:sld>
</file>

<file path=ppt/slides/slide4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External Level</a:t>
            </a:r>
          </a:p>
        </p:txBody>
      </p:sp>
      <p:sp>
        <p:nvSpPr>
          <p:cNvPr id="9" name="Rectangle 1"/>
          <p:cNvSpPr>
            <a:spLocks noChangeArrowheads="1"/>
          </p:cNvSpPr>
          <p:nvPr/>
        </p:nvSpPr>
        <p:spPr bwMode="auto">
          <a:xfrm>
            <a:off x="1679357" y="1202556"/>
            <a:ext cx="883487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External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highest level in the three level architecture and closest to the user. It is also known as the </a:t>
            </a:r>
            <a:r>
              <a:rPr lang="en-US" sz="2000" b="1" i="1" dirty="0">
                <a:latin typeface="Open sans"/>
                <a:cs typeface="Arial" panose="020B0604020202020204" pitchFamily="34" charset="0"/>
              </a:rPr>
              <a:t>view level</a:t>
            </a:r>
            <a:r>
              <a:rPr lang="en-US" sz="2000" dirty="0">
                <a:latin typeface="Open sans"/>
                <a:cs typeface="Arial" panose="020B0604020202020204" pitchFamily="34" charset="0"/>
              </a:rPr>
              <a:t>. The external level only shows the relevant database content to the users in the form of views and hides the rest of the data. So different users can see the database as a different view as per their individual requirements.</a:t>
            </a:r>
            <a:endParaRPr lang="en-US" sz="2000" dirty="0">
              <a:solidFill>
                <a:srgbClr val="C00000"/>
              </a:solidFill>
              <a:latin typeface="Open sans"/>
              <a:cs typeface="Arial" panose="020B0604020202020204" pitchFamily="34" charset="0"/>
            </a:endParaRPr>
          </a:p>
        </p:txBody>
      </p:sp>
      <p:pic>
        <p:nvPicPr>
          <p:cNvPr id="6" name="Picture 5">
            <a:extLst>
              <a:ext uri="{FF2B5EF4-FFF2-40B4-BE49-F238E27FC236}">
                <a16:creationId xmlns:a16="http://schemas.microsoft.com/office/drawing/2014/main" id="{9A5B8C0B-86DC-4D30-8986-625FFF3A8E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66063075"/>
      </p:ext>
    </p:extLst>
  </p:cSld>
  <p:clrMapOvr>
    <a:masterClrMapping/>
  </p:clrMapOvr>
  <p:transition spd="slow"/>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1808926" y="3357562"/>
            <a:ext cx="8643998" cy="1200329"/>
          </a:xfrm>
          <a:prstGeom prst="rect">
            <a:avLst/>
          </a:prstGeom>
        </p:spPr>
        <p:txBody>
          <a:bodyPr wrap="square">
            <a:spAutoFit/>
          </a:bodyPr>
          <a:lstStyle/>
          <a:p>
            <a:r>
              <a:rPr lang="en-US" dirty="0">
                <a:solidFill>
                  <a:schemeClr val="tx1">
                    <a:lumMod val="95000"/>
                    <a:lumOff val="5000"/>
                  </a:schemeClr>
                </a:solidFill>
                <a:latin typeface="Palatino Linotype" panose="02040502050505030304" pitchFamily="18" charset="0"/>
              </a:rPr>
              <a:t>Data modeling is the process of creating a data model for the data to be stored in a Database.</a:t>
            </a:r>
          </a:p>
          <a:p>
            <a:pPr marL="285750" indent="-285750">
              <a:buFont typeface="Arial" panose="020B0604020202020204" pitchFamily="34" charset="0"/>
              <a:buChar char="•"/>
            </a:pPr>
            <a:r>
              <a:rPr lang="en-US" dirty="0">
                <a:latin typeface="Palatino Linotype" panose="02040502050505030304" pitchFamily="18" charset="0"/>
              </a:rPr>
              <a:t>This data model is a conceptual representation of Data objects, the associations between different data objects and the rules.</a:t>
            </a:r>
            <a:endParaRPr lang="en-US" dirty="0">
              <a:solidFill>
                <a:schemeClr val="tx1">
                  <a:lumMod val="95000"/>
                  <a:lumOff val="5000"/>
                </a:schemeClr>
              </a:solidFill>
              <a:latin typeface="Palatino Linotype" panose="02040502050505030304" pitchFamily="18" charset="0"/>
            </a:endParaRPr>
          </a:p>
        </p:txBody>
      </p:sp>
      <p:pic>
        <p:nvPicPr>
          <p:cNvPr id="4" name="Picture 3">
            <a:extLst>
              <a:ext uri="{FF2B5EF4-FFF2-40B4-BE49-F238E27FC236}">
                <a16:creationId xmlns:a16="http://schemas.microsoft.com/office/drawing/2014/main" id="{CE3F5B9B-24A0-4122-BFC8-08ECCA775F3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C64AF1D0-9485-48F4-9F03-5188C3B23E5D}"/>
              </a:ext>
            </a:extLst>
          </p:cNvPr>
          <p:cNvSpPr/>
          <p:nvPr/>
        </p:nvSpPr>
        <p:spPr>
          <a:xfrm>
            <a:off x="406574" y="5085184"/>
            <a:ext cx="6092825" cy="1138773"/>
          </a:xfrm>
          <a:prstGeom prst="rect">
            <a:avLst/>
          </a:prstGeom>
        </p:spPr>
        <p:txBody>
          <a:bodyPr>
            <a:spAutoFit/>
          </a:bodyPr>
          <a:lstStyle/>
          <a:p>
            <a:r>
              <a:rPr lang="en-US" sz="2400" dirty="0">
                <a:solidFill>
                  <a:srgbClr val="FF0000"/>
                </a:solidFill>
                <a:latin typeface="Palatino Linotype" panose="02040502050505030304" pitchFamily="18" charset="0"/>
              </a:rPr>
              <a:t>Note:</a:t>
            </a:r>
          </a:p>
          <a:p>
            <a:endParaRPr lang="en-US" sz="800" dirty="0">
              <a:solidFill>
                <a:srgbClr val="FF0000"/>
              </a:solidFill>
              <a:latin typeface="Palatino Linotype" panose="02040502050505030304" pitchFamily="18" charset="0"/>
            </a:endParaRPr>
          </a:p>
          <a:p>
            <a:r>
              <a:rPr lang="en-US" dirty="0">
                <a:solidFill>
                  <a:srgbClr val="222222"/>
                </a:solidFill>
                <a:latin typeface="Palatino Linotype" panose="02040502050505030304" pitchFamily="18" charset="0"/>
              </a:rPr>
              <a:t>A </a:t>
            </a:r>
            <a:r>
              <a:rPr lang="en-US" b="1" dirty="0">
                <a:solidFill>
                  <a:srgbClr val="222222"/>
                </a:solidFill>
                <a:latin typeface="Palatino Linotype" panose="02040502050505030304" pitchFamily="18" charset="0"/>
              </a:rPr>
              <a:t>data object</a:t>
            </a:r>
            <a:r>
              <a:rPr lang="en-US" dirty="0">
                <a:solidFill>
                  <a:srgbClr val="222222"/>
                </a:solidFill>
                <a:latin typeface="Palatino Linotype" panose="02040502050505030304" pitchFamily="18" charset="0"/>
              </a:rPr>
              <a:t> represents the entity. </a:t>
            </a:r>
            <a:r>
              <a:rPr lang="en-US" b="1" dirty="0">
                <a:solidFill>
                  <a:srgbClr val="222222"/>
                </a:solidFill>
                <a:latin typeface="Palatino Linotype" panose="02040502050505030304" pitchFamily="18" charset="0"/>
              </a:rPr>
              <a:t>Data Objects</a:t>
            </a:r>
            <a:r>
              <a:rPr lang="en-US" dirty="0">
                <a:solidFill>
                  <a:srgbClr val="222222"/>
                </a:solidFill>
                <a:latin typeface="Palatino Linotype" panose="02040502050505030304" pitchFamily="18" charset="0"/>
              </a:rPr>
              <a:t> are like group of attributes of a entity.</a:t>
            </a:r>
            <a:endParaRPr lang="en-IN" dirty="0">
              <a:latin typeface="Palatino Linotype" panose="02040502050505030304" pitchFamily="18" charset="0"/>
            </a:endParaRPr>
          </a:p>
        </p:txBody>
      </p:sp>
      <p:sp>
        <p:nvSpPr>
          <p:cNvPr id="6" name="Footer Placeholder 2">
            <a:extLst>
              <a:ext uri="{FF2B5EF4-FFF2-40B4-BE49-F238E27FC236}">
                <a16:creationId xmlns:a16="http://schemas.microsoft.com/office/drawing/2014/main" id="{F6A85CE1-C014-4CDD-882A-5C917871F7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5750419"/>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1752372" y="1222177"/>
            <a:ext cx="8685669"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b="1" dirty="0">
                <a:solidFill>
                  <a:schemeClr val="bg1"/>
                </a:solidFill>
                <a:latin typeface="Arial" pitchFamily="34" charset="0"/>
                <a:ea typeface="Arial Unicode MS" pitchFamily="34" charset="-128"/>
                <a:cs typeface="Arial" pitchFamily="34" charset="0"/>
              </a:rPr>
              <a:t>Data modeling</a:t>
            </a:r>
            <a:r>
              <a:rPr lang="en-US" sz="2400" dirty="0">
                <a:solidFill>
                  <a:schemeClr val="bg1"/>
                </a:solidFill>
                <a:latin typeface="Arial" pitchFamily="34" charset="0"/>
                <a:ea typeface="Arial Unicode MS" pitchFamily="34" charset="-128"/>
                <a:cs typeface="Arial" pitchFamily="34" charset="0"/>
              </a:rPr>
              <a:t> is a process used to define and analyze data requirements </a:t>
            </a:r>
            <a:r>
              <a:rPr lang="en-IN" sz="2400" dirty="0">
                <a:solidFill>
                  <a:schemeClr val="bg1"/>
                </a:solidFill>
                <a:latin typeface="Arial" pitchFamily="34" charset="0"/>
                <a:ea typeface="Arial Unicode MS" pitchFamily="34" charset="-128"/>
                <a:cs typeface="Arial" pitchFamily="34" charset="0"/>
              </a:rPr>
              <a:t>needed to support the business processes within the scope of corresponding systems in organizations.</a:t>
            </a:r>
            <a:endParaRPr lang="en-US" sz="1600" dirty="0">
              <a:solidFill>
                <a:schemeClr val="bg1"/>
              </a:solidFill>
              <a:latin typeface="Arial" pitchFamily="34" charset="0"/>
              <a:cs typeface="Arial" pitchFamily="34" charset="0"/>
            </a:endParaRPr>
          </a:p>
        </p:txBody>
      </p:sp>
      <p:sp>
        <p:nvSpPr>
          <p:cNvPr id="11" name="Rectangle 10"/>
          <p:cNvSpPr/>
          <p:nvPr/>
        </p:nvSpPr>
        <p:spPr>
          <a:xfrm>
            <a:off x="1676182" y="2895602"/>
            <a:ext cx="8761859" cy="830997"/>
          </a:xfrm>
          <a:prstGeom prst="rect">
            <a:avLst/>
          </a:prstGeom>
        </p:spPr>
        <p:txBody>
          <a:bodyPr wrap="square">
            <a:spAutoFit/>
          </a:bodyPr>
          <a:lstStyle/>
          <a:p>
            <a:pPr algn="ctr"/>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object.</a:t>
            </a: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Data Modeling</a:t>
            </a:r>
          </a:p>
        </p:txBody>
      </p:sp>
      <p:pic>
        <p:nvPicPr>
          <p:cNvPr id="7" name="Picture 6">
            <a:extLst>
              <a:ext uri="{FF2B5EF4-FFF2-40B4-BE49-F238E27FC236}">
                <a16:creationId xmlns:a16="http://schemas.microsoft.com/office/drawing/2014/main" id="{59A92DE9-2F6B-4F46-915C-9D98D4FF95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7CA90B24-0010-40F5-8F6E-FC6A07D034E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55499622"/>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6182" y="762508"/>
            <a:ext cx="8761859"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Palatino Linotype" panose="02040502050505030304" pitchFamily="18" charset="0"/>
                <a:ea typeface="Times New Roman" pitchFamily="18" charset="0"/>
                <a:cs typeface="Arial" pitchFamily="34" charset="0"/>
              </a:rPr>
              <a:t>Features of conceptual data model include:</a:t>
            </a:r>
          </a:p>
          <a:p>
            <a:pPr eaLnBrk="0" fontAlgn="base" hangingPunct="0">
              <a:spcBef>
                <a:spcPct val="0"/>
              </a:spcBef>
              <a:spcAft>
                <a:spcPct val="0"/>
              </a:spcAft>
            </a:pPr>
            <a:endParaRPr lang="en-US" sz="2000" dirty="0">
              <a:solidFill>
                <a:srgbClr val="000000"/>
              </a:solidFill>
              <a:latin typeface="Palatino Linotype" panose="02040502050505030304" pitchFamily="18" charset="0"/>
              <a:ea typeface="Times New Roman" pitchFamily="18" charset="0"/>
              <a:cs typeface="Arial" pitchFamily="34" charset="0"/>
            </a:endParaRPr>
          </a:p>
          <a:p>
            <a:pPr marL="34290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Includes the important entities and the relationships among them.</a:t>
            </a:r>
          </a:p>
          <a:p>
            <a:pPr marL="34290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No attribute is specified.</a:t>
            </a:r>
          </a:p>
          <a:p>
            <a:pPr marL="34290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3391657" y="2319358"/>
            <a:ext cx="5632507" cy="4038600"/>
          </a:xfrm>
          <a:prstGeom prst="rect">
            <a:avLst/>
          </a:prstGeom>
          <a:noFill/>
          <a:ln w="9525">
            <a:noFill/>
            <a:miter lim="800000"/>
            <a:headEnd/>
            <a:tailEnd/>
          </a:ln>
        </p:spPr>
      </p:pic>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Conceptual Model Design</a:t>
            </a:r>
          </a:p>
        </p:txBody>
      </p:sp>
      <p:pic>
        <p:nvPicPr>
          <p:cNvPr id="7" name="Picture 6">
            <a:extLst>
              <a:ext uri="{FF2B5EF4-FFF2-40B4-BE49-F238E27FC236}">
                <a16:creationId xmlns:a16="http://schemas.microsoft.com/office/drawing/2014/main" id="{A2CA4603-C672-4E88-A680-1C5E618ECF1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EA0381CA-EFED-47A1-B9BC-710615EE4B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9645638"/>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2681379" y="2729243"/>
            <a:ext cx="6628537" cy="3485839"/>
          </a:xfrm>
          <a:prstGeom prst="rect">
            <a:avLst/>
          </a:prstGeom>
          <a:noFill/>
          <a:ln w="9525">
            <a:noFill/>
            <a:miter lim="800000"/>
            <a:headEnd/>
            <a:tailEnd/>
          </a:ln>
        </p:spPr>
      </p:pic>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Logical Model Design</a:t>
            </a:r>
          </a:p>
        </p:txBody>
      </p:sp>
      <p:sp>
        <p:nvSpPr>
          <p:cNvPr id="9" name="Rectangle 1"/>
          <p:cNvSpPr>
            <a:spLocks noChangeArrowheads="1"/>
          </p:cNvSpPr>
          <p:nvPr/>
        </p:nvSpPr>
        <p:spPr bwMode="auto">
          <a:xfrm>
            <a:off x="1676182" y="762002"/>
            <a:ext cx="8761859"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Palatino Linotype" panose="02040502050505030304" pitchFamily="18" charset="0"/>
                <a:ea typeface="Times New Roman" pitchFamily="18" charset="0"/>
                <a:cs typeface="Arial" pitchFamily="34" charset="0"/>
              </a:rPr>
              <a:t>Features of logical data model include:</a:t>
            </a:r>
          </a:p>
          <a:p>
            <a:pPr eaLnBrk="0" fontAlgn="base" hangingPunct="0">
              <a:spcBef>
                <a:spcPct val="0"/>
              </a:spcBef>
              <a:spcAft>
                <a:spcPct val="0"/>
              </a:spcAft>
            </a:pPr>
            <a:endParaRPr lang="en-US" sz="2000" dirty="0">
              <a:solidFill>
                <a:srgbClr val="000000"/>
              </a:solidFill>
              <a:latin typeface="Palatino Linotype" panose="02040502050505030304" pitchFamily="18" charset="0"/>
              <a:ea typeface="Times New Roman" pitchFamily="18" charset="0"/>
              <a:cs typeface="Arial" pitchFamily="34" charset="0"/>
            </a:endParaRP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Includes all entities and relationships among them.</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All attributes for each entity are specified.</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The primary key for each entity is specified.</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Foreign keys  are specified.</a:t>
            </a:r>
          </a:p>
        </p:txBody>
      </p:sp>
      <p:pic>
        <p:nvPicPr>
          <p:cNvPr id="10" name="Picture 9">
            <a:extLst>
              <a:ext uri="{FF2B5EF4-FFF2-40B4-BE49-F238E27FC236}">
                <a16:creationId xmlns:a16="http://schemas.microsoft.com/office/drawing/2014/main" id="{8C4D1FFC-3DEB-4873-8FB6-DD09E598C17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62E37EA5-C9FF-4A5A-8403-B0547709163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00944046"/>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2971413" y="2590800"/>
            <a:ext cx="6399967" cy="3697458"/>
          </a:xfrm>
          <a:prstGeom prst="rect">
            <a:avLst/>
          </a:prstGeom>
          <a:noFill/>
          <a:ln w="9525">
            <a:noFill/>
            <a:miter lim="800000"/>
            <a:headEnd/>
            <a:tailEnd/>
          </a:ln>
        </p:spPr>
      </p:pic>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Physical Model Design</a:t>
            </a:r>
          </a:p>
        </p:txBody>
      </p:sp>
      <p:sp>
        <p:nvSpPr>
          <p:cNvPr id="8" name="Rectangle 1"/>
          <p:cNvSpPr>
            <a:spLocks noChangeArrowheads="1"/>
          </p:cNvSpPr>
          <p:nvPr/>
        </p:nvSpPr>
        <p:spPr bwMode="auto">
          <a:xfrm>
            <a:off x="1676182" y="762002"/>
            <a:ext cx="8761859"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Palatino Linotype" panose="02040502050505030304" pitchFamily="18" charset="0"/>
                <a:ea typeface="Times New Roman" pitchFamily="18" charset="0"/>
                <a:cs typeface="Arial" pitchFamily="34" charset="0"/>
              </a:rPr>
              <a:t>Features of physical data model include:</a:t>
            </a:r>
          </a:p>
          <a:p>
            <a:pPr eaLnBrk="0" fontAlgn="base" hangingPunct="0">
              <a:spcBef>
                <a:spcPct val="0"/>
              </a:spcBef>
              <a:spcAft>
                <a:spcPct val="0"/>
              </a:spcAft>
            </a:pPr>
            <a:endParaRPr lang="en-US" sz="2000" dirty="0">
              <a:solidFill>
                <a:srgbClr val="000000"/>
              </a:solidFill>
              <a:latin typeface="Palatino Linotype" panose="02040502050505030304" pitchFamily="18" charset="0"/>
              <a:ea typeface="Times New Roman" pitchFamily="18" charset="0"/>
              <a:cs typeface="Arial" pitchFamily="34" charset="0"/>
            </a:endParaRP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Convert entities into tables.</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Convert relationships into foreign keys.</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Convert attributes into columns.</a:t>
            </a:r>
          </a:p>
        </p:txBody>
      </p:sp>
      <p:pic>
        <p:nvPicPr>
          <p:cNvPr id="9" name="Picture 8">
            <a:extLst>
              <a:ext uri="{FF2B5EF4-FFF2-40B4-BE49-F238E27FC236}">
                <a16:creationId xmlns:a16="http://schemas.microsoft.com/office/drawing/2014/main" id="{0E2A5B25-9D9E-4EB8-8DBB-43AA19FFD10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2E03F90-905D-4506-B57A-529127C1126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92073883"/>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756050662"/>
              </p:ext>
            </p:extLst>
          </p:nvPr>
        </p:nvGraphicFramePr>
        <p:xfrm>
          <a:off x="910630" y="990601"/>
          <a:ext cx="10225136" cy="4953001"/>
        </p:xfrm>
        <a:graphic>
          <a:graphicData uri="http://schemas.openxmlformats.org/drawingml/2006/table">
            <a:tbl>
              <a:tblPr>
                <a:tableStyleId>{5DA37D80-6434-44D0-A028-1B22A696006F}</a:tableStyleId>
              </a:tblPr>
              <a:tblGrid>
                <a:gridCol w="3525910">
                  <a:extLst>
                    <a:ext uri="{9D8B030D-6E8A-4147-A177-3AD203B41FA5}">
                      <a16:colId xmlns:a16="http://schemas.microsoft.com/office/drawing/2014/main" val="20000"/>
                    </a:ext>
                  </a:extLst>
                </a:gridCol>
                <a:gridCol w="2203692">
                  <a:extLst>
                    <a:ext uri="{9D8B030D-6E8A-4147-A177-3AD203B41FA5}">
                      <a16:colId xmlns:a16="http://schemas.microsoft.com/office/drawing/2014/main" val="20001"/>
                    </a:ext>
                  </a:extLst>
                </a:gridCol>
                <a:gridCol w="2291840">
                  <a:extLst>
                    <a:ext uri="{9D8B030D-6E8A-4147-A177-3AD203B41FA5}">
                      <a16:colId xmlns:a16="http://schemas.microsoft.com/office/drawing/2014/main" val="20002"/>
                    </a:ext>
                  </a:extLst>
                </a:gridCol>
                <a:gridCol w="2203694">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Feature</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Conceptual</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Logical</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Physical</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Entity Names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Entity Relationships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dirty="0">
                          <a:latin typeface="Verdana" panose="020B0604030504040204" pitchFamily="34" charset="0"/>
                          <a:ea typeface="Verdana" panose="020B0604030504040204" pitchFamily="34" charset="0"/>
                        </a:rPr>
                        <a:t>✓</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Attributes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dirty="0">
                          <a:latin typeface="Verdana" panose="020B0604030504040204" pitchFamily="34" charset="0"/>
                          <a:ea typeface="Verdana" panose="020B0604030504040204" pitchFamily="34" charset="0"/>
                        </a:rPr>
                        <a:t>✓</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Primary Keys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Foreign Keys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Table Names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Column Names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Column Data Types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dirty="0">
                          <a:latin typeface="Verdana" panose="020B0604030504040204" pitchFamily="34" charset="0"/>
                          <a:ea typeface="Verdana" panose="020B0604030504040204" pitchFamily="34" charset="0"/>
                        </a:rPr>
                        <a:t> </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dirty="0">
                          <a:latin typeface="Verdana" panose="020B0604030504040204" pitchFamily="34" charset="0"/>
                          <a:ea typeface="Verdana" panose="020B0604030504040204" pitchFamily="34" charset="0"/>
                        </a:rPr>
                        <a:t>✓</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Data Modeling</a:t>
            </a:r>
          </a:p>
        </p:txBody>
      </p:sp>
      <p:pic>
        <p:nvPicPr>
          <p:cNvPr id="9" name="Picture 8">
            <a:extLst>
              <a:ext uri="{FF2B5EF4-FFF2-40B4-BE49-F238E27FC236}">
                <a16:creationId xmlns:a16="http://schemas.microsoft.com/office/drawing/2014/main" id="{3CE7CC4E-CB01-44D0-A0A4-AA32AC9706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387AC45A-48B3-4ED8-9DE9-BFAC65BE6A7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113316"/>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406347" y="3761745"/>
            <a:ext cx="11479306" cy="1323439"/>
          </a:xfrm>
          <a:prstGeom prst="rect">
            <a:avLst/>
          </a:prstGeom>
          <a:solidFill>
            <a:schemeClr val="bg1"/>
          </a:solidFill>
        </p:spPr>
        <p:txBody>
          <a:bodyPr wrap="square">
            <a:spAutoFit/>
          </a:bodyPr>
          <a:lstStyle/>
          <a:p>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There are three types of anomalies that occur when the database is not normalized. These are – </a:t>
            </a:r>
          </a:p>
          <a:p>
            <a:pPr marL="342900" indent="-342900">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Insertion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Updation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Deletion</a:t>
            </a:r>
            <a:r>
              <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p>
        </p:txBody>
      </p:sp>
      <p:sp>
        <p:nvSpPr>
          <p:cNvPr id="6" name="Rectangle 5"/>
          <p:cNvSpPr/>
          <p:nvPr/>
        </p:nvSpPr>
        <p:spPr>
          <a:xfrm>
            <a:off x="411481" y="13852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pic>
        <p:nvPicPr>
          <p:cNvPr id="5" name="Picture 4">
            <a:extLst>
              <a:ext uri="{FF2B5EF4-FFF2-40B4-BE49-F238E27FC236}">
                <a16:creationId xmlns:a16="http://schemas.microsoft.com/office/drawing/2014/main" id="{9D80A378-A6DB-4D77-BF22-7409104009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D47A9B01-AEC6-45CA-8190-3C4C90FF1754}"/>
              </a:ext>
            </a:extLst>
          </p:cNvPr>
          <p:cNvSpPr/>
          <p:nvPr/>
        </p:nvSpPr>
        <p:spPr>
          <a:xfrm>
            <a:off x="2493271" y="3115672"/>
            <a:ext cx="7305457" cy="369332"/>
          </a:xfrm>
          <a:prstGeom prst="rect">
            <a:avLst/>
          </a:prstGeom>
        </p:spPr>
        <p:txBody>
          <a:bodyPr wrap="square">
            <a:spAutoFit/>
          </a:bodyPr>
          <a:lstStyle/>
          <a:p>
            <a:r>
              <a:rPr lang="en-US" dirty="0">
                <a:solidFill>
                  <a:srgbClr val="222222"/>
                </a:solidFill>
                <a:latin typeface="Palatino Linotype" panose="02040502050505030304" pitchFamily="18" charset="0"/>
              </a:rPr>
              <a:t>something that deviates from what is standard, normal, or expected.</a:t>
            </a:r>
            <a:endParaRPr lang="en-IN" dirty="0">
              <a:latin typeface="Palatino Linotype" panose="02040502050505030304" pitchFamily="18" charset="0"/>
            </a:endParaRPr>
          </a:p>
        </p:txBody>
      </p:sp>
      <p:sp>
        <p:nvSpPr>
          <p:cNvPr id="7" name="Footer Placeholder 2">
            <a:extLst>
              <a:ext uri="{FF2B5EF4-FFF2-40B4-BE49-F238E27FC236}">
                <a16:creationId xmlns:a16="http://schemas.microsoft.com/office/drawing/2014/main" id="{FEB5FBB9-579F-49A9-9C98-029A860C826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21954587"/>
      </p:ext>
    </p:extLst>
  </p:cSld>
  <p:clrMapOvr>
    <a:masterClrMapping/>
  </p:clrMapOvr>
  <p:transition/>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Anomalies in DBMS - Example</a:t>
            </a:r>
            <a:endParaRPr lang="en-IN" sz="3200" b="1" i="1" dirty="0">
              <a:latin typeface="Arial" pitchFamily="34" charset="0"/>
              <a:cs typeface="Arial" pitchFamily="34" charset="0"/>
            </a:endParaRPr>
          </a:p>
        </p:txBody>
      </p:sp>
      <p:sp>
        <p:nvSpPr>
          <p:cNvPr id="2" name="Rectangle 1"/>
          <p:cNvSpPr/>
          <p:nvPr/>
        </p:nvSpPr>
        <p:spPr>
          <a:xfrm>
            <a:off x="203174" y="838200"/>
            <a:ext cx="11784066" cy="461665"/>
          </a:xfrm>
          <a:prstGeom prst="rect">
            <a:avLst/>
          </a:prstGeom>
        </p:spPr>
        <p:txBody>
          <a:bodyPr wrap="square">
            <a:spAutoFit/>
          </a:bodyPr>
          <a:lstStyle/>
          <a:p>
            <a:r>
              <a:rPr lang="en-US" sz="2000" b="1" dirty="0"/>
              <a:t>student</a:t>
            </a:r>
            <a:r>
              <a:rPr lang="en-US" sz="2400" dirty="0"/>
              <a:t> table.</a:t>
            </a:r>
            <a:endParaRPr lang="en-IN" sz="24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nvGraphicFramePr>
        <p:xfrm>
          <a:off x="308728"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Bkon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pic>
        <p:nvPicPr>
          <p:cNvPr id="6" name="Picture 5">
            <a:extLst>
              <a:ext uri="{FF2B5EF4-FFF2-40B4-BE49-F238E27FC236}">
                <a16:creationId xmlns:a16="http://schemas.microsoft.com/office/drawing/2014/main" id="{2CCBD4A6-4E52-4832-9DAD-132445AB27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7D3A080-DEED-4A8B-BF68-F2EB846D87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26531917"/>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309" y="2439097"/>
            <a:ext cx="9613560" cy="2246476"/>
          </a:xfrm>
          <a:prstGeom prst="rect">
            <a:avLst/>
          </a:prstGeom>
          <a:solidFill>
            <a:schemeClr val="bg1"/>
          </a:solid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marL="514299" indent="-514299">
              <a:buFont typeface="+mj-lt"/>
              <a:buAutoNum type="arabicPeriod"/>
            </a:pPr>
            <a:r>
              <a:rPr lang="en-US" sz="2800" dirty="0">
                <a:latin typeface="Arial" pitchFamily="34" charset="0"/>
                <a:cs typeface="Arial" pitchFamily="34" charset="0"/>
              </a:rPr>
              <a:t>one-to-one (1:1)</a:t>
            </a:r>
          </a:p>
          <a:p>
            <a:pPr marL="514299" indent="-514299">
              <a:buFont typeface="+mj-lt"/>
              <a:buAutoNum type="arabicPeriod"/>
            </a:pPr>
            <a:endParaRPr lang="en-US" sz="2800" dirty="0">
              <a:latin typeface="Arial" pitchFamily="34" charset="0"/>
              <a:cs typeface="Arial" pitchFamily="34" charset="0"/>
            </a:endParaRPr>
          </a:p>
          <a:p>
            <a:pPr marL="514299" indent="-514299">
              <a:buFont typeface="+mj-lt"/>
              <a:buAutoNum type="arabicPeriod"/>
            </a:pPr>
            <a:r>
              <a:rPr lang="en-US" sz="2800" dirty="0">
                <a:latin typeface="Arial" pitchFamily="34" charset="0"/>
                <a:cs typeface="Arial" pitchFamily="34" charset="0"/>
              </a:rPr>
              <a:t>one-to-many (1:M)</a:t>
            </a:r>
          </a:p>
          <a:p>
            <a:pPr marL="514299" indent="-514299">
              <a:buFont typeface="+mj-lt"/>
              <a:buAutoNum type="arabicPeriod"/>
            </a:pPr>
            <a:endParaRPr lang="en-US" sz="2800" dirty="0">
              <a:latin typeface="Arial" pitchFamily="34" charset="0"/>
              <a:cs typeface="Arial" pitchFamily="34" charset="0"/>
            </a:endParaRPr>
          </a:p>
          <a:p>
            <a:pPr marL="514299" indent="-514299">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0447" y="2166255"/>
            <a:ext cx="1857133" cy="790472"/>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131" y="4620267"/>
            <a:ext cx="2314274" cy="145713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8541" y="2995104"/>
            <a:ext cx="2828557" cy="1333326"/>
          </a:xfrm>
          <a:prstGeom prst="rect">
            <a:avLst/>
          </a:prstGeom>
        </p:spPr>
      </p:pic>
      <p:sp>
        <p:nvSpPr>
          <p:cNvPr id="4" name="Rectangle 3"/>
          <p:cNvSpPr/>
          <p:nvPr/>
        </p:nvSpPr>
        <p:spPr>
          <a:xfrm>
            <a:off x="695309" y="1174826"/>
            <a:ext cx="6410099" cy="46160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Relationships</a:t>
            </a:r>
          </a:p>
        </p:txBody>
      </p:sp>
      <p:pic>
        <p:nvPicPr>
          <p:cNvPr id="3" name="Picture 2">
            <a:extLst>
              <a:ext uri="{FF2B5EF4-FFF2-40B4-BE49-F238E27FC236}">
                <a16:creationId xmlns:a16="http://schemas.microsoft.com/office/drawing/2014/main" id="{4F867958-8963-4763-A5D8-6DBA4888AEE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6B28B65B-19C5-4E26-9C42-AADC7F79DD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99620105"/>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INSERT, UPDATE, and DELETE </a:t>
            </a:r>
            <a:r>
              <a:rPr lang="en-IN" sz="3200" b="1" i="1" dirty="0">
                <a:latin typeface="Arial" pitchFamily="34" charset="0"/>
                <a:cs typeface="Arial" pitchFamily="34" charset="0"/>
              </a:rPr>
              <a:t>ANOMALY</a:t>
            </a:r>
          </a:p>
        </p:txBody>
      </p:sp>
      <p:sp>
        <p:nvSpPr>
          <p:cNvPr id="2" name="Rectangle 1"/>
          <p:cNvSpPr/>
          <p:nvPr/>
        </p:nvSpPr>
        <p:spPr>
          <a:xfrm>
            <a:off x="203174" y="384649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pic>
        <p:nvPicPr>
          <p:cNvPr id="5" name="Picture 4">
            <a:extLst>
              <a:ext uri="{FF2B5EF4-FFF2-40B4-BE49-F238E27FC236}">
                <a16:creationId xmlns:a16="http://schemas.microsoft.com/office/drawing/2014/main" id="{080BF3B9-10E7-4751-B3C9-41E4186B30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2099856893"/>
              </p:ext>
            </p:extLst>
          </p:nvPr>
        </p:nvGraphicFramePr>
        <p:xfrm>
          <a:off x="308728" y="1124744"/>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Bkon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9C24A90-9B73-41D7-828E-CA0F3FA86BEB}"/>
              </a:ext>
            </a:extLst>
          </p:cNvPr>
          <p:cNvSpPr/>
          <p:nvPr/>
        </p:nvSpPr>
        <p:spPr>
          <a:xfrm>
            <a:off x="203174" y="652626"/>
            <a:ext cx="2723680" cy="400110"/>
          </a:xfrm>
          <a:prstGeom prst="rect">
            <a:avLst/>
          </a:prstGeom>
        </p:spPr>
        <p:txBody>
          <a:bodyPr wrap="square">
            <a:spAutoFit/>
          </a:bodyPr>
          <a:lstStyle/>
          <a:p>
            <a:r>
              <a:rPr lang="en-US" sz="2000" b="1" dirty="0"/>
              <a:t>student</a:t>
            </a:r>
            <a:r>
              <a:rPr lang="en-US" sz="2000" dirty="0"/>
              <a:t> table.</a:t>
            </a:r>
            <a:endParaRPr lang="en-IN" sz="2000"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A19225FB-EA5D-45BD-BBAA-82A64EB1E696}"/>
              </a:ext>
            </a:extLst>
          </p:cNvPr>
          <p:cNvSpPr/>
          <p:nvPr/>
        </p:nvSpPr>
        <p:spPr>
          <a:xfrm>
            <a:off x="308728" y="3253016"/>
            <a:ext cx="11572954" cy="4320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7334" y="1596832"/>
            <a:ext cx="4634348" cy="165618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Footer Placeholder 2">
            <a:extLst>
              <a:ext uri="{FF2B5EF4-FFF2-40B4-BE49-F238E27FC236}">
                <a16:creationId xmlns:a16="http://schemas.microsoft.com/office/drawing/2014/main" id="{5E9F8981-F7C5-4D57-9F87-096888FC924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086832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Lst>
  </p:timing>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1752372" y="3276600"/>
            <a:ext cx="8761859" cy="1015663"/>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Normalization is the process of removing redundant data from the database by splitting the table into two or more tables and defining relationships between these tables.</a:t>
            </a:r>
          </a:p>
        </p:txBody>
      </p:sp>
      <p:pic>
        <p:nvPicPr>
          <p:cNvPr id="5" name="Picture 4">
            <a:extLst>
              <a:ext uri="{FF2B5EF4-FFF2-40B4-BE49-F238E27FC236}">
                <a16:creationId xmlns:a16="http://schemas.microsoft.com/office/drawing/2014/main" id="{B8B65877-C884-48AA-9B46-0B1813447B0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2755B081-17A4-4ED7-B650-A81C2D97357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0295485"/>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1676182" y="838202"/>
            <a:ext cx="8838049" cy="1200329"/>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sz="2400" b="1" dirty="0">
                <a:latin typeface="Palatino Linotype" panose="02040502050505030304" pitchFamily="18" charset="0"/>
                <a:cs typeface="Segoe UI Light" panose="020B0502040204020203" pitchFamily="34" charset="0"/>
              </a:rPr>
              <a:t>courses</a:t>
            </a:r>
            <a:r>
              <a:rPr lang="en-US" sz="2400" dirty="0">
                <a:latin typeface="Palatino Linotype" panose="02040502050505030304" pitchFamily="18" charset="0"/>
                <a:cs typeface="Segoe UI Light" panose="020B0502040204020203" pitchFamily="34" charset="0"/>
              </a:rPr>
              <a:t> and </a:t>
            </a:r>
            <a:r>
              <a:rPr lang="en-US" sz="2400" b="1" dirty="0">
                <a:latin typeface="Palatino Linotype" panose="02040502050505030304" pitchFamily="18" charset="0"/>
                <a:cs typeface="Segoe UI Light" panose="020B0502040204020203" pitchFamily="34" charset="0"/>
              </a:rPr>
              <a:t>instructors</a:t>
            </a:r>
            <a:r>
              <a:rPr lang="en-US" sz="2400" dirty="0">
                <a:latin typeface="Palatino Linotype" panose="02040502050505030304" pitchFamily="18" charset="0"/>
                <a:cs typeface="Segoe UI Light" panose="020B0502040204020203" pitchFamily="34" charset="0"/>
              </a:rPr>
              <a:t> in a university.</a:t>
            </a:r>
            <a:endParaRPr lang="en-IN" sz="2400"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271432737"/>
              </p:ext>
            </p:extLst>
          </p:nvPr>
        </p:nvGraphicFramePr>
        <p:xfrm>
          <a:off x="1523803" y="2255520"/>
          <a:ext cx="9142808" cy="1706880"/>
        </p:xfrm>
        <a:graphic>
          <a:graphicData uri="http://schemas.openxmlformats.org/drawingml/2006/table">
            <a:tbl>
              <a:tblPr/>
              <a:tblGrid>
                <a:gridCol w="1812798">
                  <a:extLst>
                    <a:ext uri="{9D8B030D-6E8A-4147-A177-3AD203B41FA5}">
                      <a16:colId xmlns:a16="http://schemas.microsoft.com/office/drawing/2014/main" val="20000"/>
                    </a:ext>
                  </a:extLst>
                </a:gridCol>
                <a:gridCol w="2128067">
                  <a:extLst>
                    <a:ext uri="{9D8B030D-6E8A-4147-A177-3AD203B41FA5}">
                      <a16:colId xmlns:a16="http://schemas.microsoft.com/office/drawing/2014/main" val="20001"/>
                    </a:ext>
                  </a:extLst>
                </a:gridCol>
                <a:gridCol w="2128067">
                  <a:extLst>
                    <a:ext uri="{9D8B030D-6E8A-4147-A177-3AD203B41FA5}">
                      <a16:colId xmlns:a16="http://schemas.microsoft.com/office/drawing/2014/main" val="20002"/>
                    </a:ext>
                  </a:extLst>
                </a:gridCol>
                <a:gridCol w="307387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phone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Lecture Hall 20</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+1 6519272918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CS Auditorium</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1676183" y="2420831"/>
            <a:ext cx="18470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1676182" y="4237672"/>
            <a:ext cx="8761859" cy="1938992"/>
          </a:xfrm>
          <a:prstGeom prst="rect">
            <a:avLst/>
          </a:prstGeom>
        </p:spPr>
        <p:txBody>
          <a:bodyPr wrap="square">
            <a:spAutoFit/>
          </a:bodyPr>
          <a:lstStyle/>
          <a:p>
            <a:pPr algn="just"/>
            <a:r>
              <a:rPr lang="en-US" sz="2000"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sz="2000" dirty="0">
                <a:solidFill>
                  <a:srgbClr val="C41A1A"/>
                </a:solidFill>
                <a:latin typeface="Palatino Linotype" panose="02040502050505030304" pitchFamily="18" charset="0"/>
              </a:rPr>
              <a:t>if Prof. Ronald changed his mobile number. In such a situation, we will have to make edits in 2 places</a:t>
            </a:r>
            <a:r>
              <a:rPr lang="en-US" sz="2000" b="1" dirty="0">
                <a:solidFill>
                  <a:srgbClr val="333333"/>
                </a:solidFill>
                <a:latin typeface="Palatino Linotype" panose="02040502050505030304" pitchFamily="18" charset="0"/>
              </a:rPr>
              <a:t>. </a:t>
            </a:r>
            <a:r>
              <a:rPr lang="en-US" sz="2000" dirty="0">
                <a:solidFill>
                  <a:srgbClr val="333333"/>
                </a:solidFill>
                <a:latin typeface="Palatino Linotype" panose="02040502050505030304" pitchFamily="18" charset="0"/>
              </a:rPr>
              <a:t>What if someone just edited the mobile number against </a:t>
            </a:r>
            <a:r>
              <a:rPr lang="en-US" sz="2000" b="1" dirty="0">
                <a:solidFill>
                  <a:srgbClr val="0070C0"/>
                </a:solidFill>
                <a:latin typeface="Palatino Linotype" panose="02040502050505030304" pitchFamily="18" charset="0"/>
              </a:rPr>
              <a:t>CS101</a:t>
            </a:r>
            <a:r>
              <a:rPr lang="en-US" sz="2000" dirty="0">
                <a:solidFill>
                  <a:srgbClr val="333333"/>
                </a:solidFill>
                <a:latin typeface="Palatino Linotype" panose="02040502050505030304" pitchFamily="18" charset="0"/>
              </a:rPr>
              <a:t>, but forgot to edit it for </a:t>
            </a:r>
            <a:r>
              <a:rPr lang="en-US" sz="2000" b="1" dirty="0">
                <a:solidFill>
                  <a:srgbClr val="0070C0"/>
                </a:solidFill>
                <a:latin typeface="Palatino Linotype" panose="02040502050505030304" pitchFamily="18" charset="0"/>
              </a:rPr>
              <a:t>CS154</a:t>
            </a:r>
            <a:r>
              <a:rPr lang="en-US" sz="2000" dirty="0">
                <a:solidFill>
                  <a:srgbClr val="333333"/>
                </a:solidFill>
                <a:latin typeface="Palatino Linotype" panose="02040502050505030304" pitchFamily="18" charset="0"/>
              </a:rPr>
              <a:t>? This will lead to stale/wrong information in the database.</a:t>
            </a:r>
            <a:endParaRPr lang="en-US" sz="2000" dirty="0">
              <a:latin typeface="Palatino Linotype" panose="02040502050505030304" pitchFamily="18" charset="0"/>
            </a:endParaRPr>
          </a:p>
        </p:txBody>
      </p:sp>
      <p:pic>
        <p:nvPicPr>
          <p:cNvPr id="10" name="Picture 9">
            <a:extLst>
              <a:ext uri="{FF2B5EF4-FFF2-40B4-BE49-F238E27FC236}">
                <a16:creationId xmlns:a16="http://schemas.microsoft.com/office/drawing/2014/main" id="{42147D3B-6147-4213-B752-FB4C023DF1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27A5CC65-5514-4C0C-A286-BA184483E62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67332006"/>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2860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1676182" y="838202"/>
            <a:ext cx="8838049" cy="830997"/>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sz="2400"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2887171470"/>
              </p:ext>
            </p:extLst>
          </p:nvPr>
        </p:nvGraphicFramePr>
        <p:xfrm>
          <a:off x="1536664" y="2308969"/>
          <a:ext cx="9129948" cy="1280160"/>
        </p:xfrm>
        <a:graphic>
          <a:graphicData uri="http://schemas.openxmlformats.org/drawingml/2006/table">
            <a:tbl>
              <a:tblPr/>
              <a:tblGrid>
                <a:gridCol w="3043316">
                  <a:extLst>
                    <a:ext uri="{9D8B030D-6E8A-4147-A177-3AD203B41FA5}">
                      <a16:colId xmlns:a16="http://schemas.microsoft.com/office/drawing/2014/main" val="20000"/>
                    </a:ext>
                  </a:extLst>
                </a:gridCol>
                <a:gridCol w="3043316">
                  <a:extLst>
                    <a:ext uri="{9D8B030D-6E8A-4147-A177-3AD203B41FA5}">
                      <a16:colId xmlns:a16="http://schemas.microsoft.com/office/drawing/2014/main" val="20001"/>
                    </a:ext>
                  </a:extLst>
                </a:gridCol>
                <a:gridCol w="3043316">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+1 6519272918</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1055756385"/>
              </p:ext>
            </p:extLst>
          </p:nvPr>
        </p:nvGraphicFramePr>
        <p:xfrm>
          <a:off x="1529739" y="4389120"/>
          <a:ext cx="9142809" cy="1706880"/>
        </p:xfrm>
        <a:graphic>
          <a:graphicData uri="http://schemas.openxmlformats.org/drawingml/2006/table">
            <a:tbl>
              <a:tblPr/>
              <a:tblGrid>
                <a:gridCol w="3047603">
                  <a:extLst>
                    <a:ext uri="{9D8B030D-6E8A-4147-A177-3AD203B41FA5}">
                      <a16:colId xmlns:a16="http://schemas.microsoft.com/office/drawing/2014/main" val="20000"/>
                    </a:ext>
                  </a:extLst>
                </a:gridCol>
                <a:gridCol w="3047603">
                  <a:extLst>
                    <a:ext uri="{9D8B030D-6E8A-4147-A177-3AD203B41FA5}">
                      <a16:colId xmlns:a16="http://schemas.microsoft.com/office/drawing/2014/main" val="20001"/>
                    </a:ext>
                  </a:extLst>
                </a:gridCol>
                <a:gridCol w="3047603">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20</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 Auditorium</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1523802" y="1752600"/>
            <a:ext cx="2257568" cy="369332"/>
          </a:xfrm>
          <a:prstGeom prst="rect">
            <a:avLst/>
          </a:prstGeom>
        </p:spPr>
        <p:txBody>
          <a:bodyPr wrap="non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1523802" y="3872751"/>
            <a:ext cx="1975477" cy="369332"/>
          </a:xfrm>
          <a:prstGeom prst="rect">
            <a:avLst/>
          </a:prstGeom>
        </p:spPr>
        <p:txBody>
          <a:bodyPr wrap="none">
            <a:spAutoFit/>
          </a:bodyPr>
          <a:lstStyle/>
          <a:p>
            <a:r>
              <a:rPr lang="en-US" b="1" dirty="0">
                <a:solidFill>
                  <a:srgbClr val="006C86"/>
                </a:solidFill>
                <a:latin typeface="Open sans"/>
              </a:rPr>
              <a:t>Table 2 (Course)</a:t>
            </a:r>
            <a:endParaRPr lang="en-US" dirty="0">
              <a:solidFill>
                <a:srgbClr val="006C86"/>
              </a:solidFill>
            </a:endParaRPr>
          </a:p>
        </p:txBody>
      </p:sp>
      <p:pic>
        <p:nvPicPr>
          <p:cNvPr id="15" name="Picture 14">
            <a:extLst>
              <a:ext uri="{FF2B5EF4-FFF2-40B4-BE49-F238E27FC236}">
                <a16:creationId xmlns:a16="http://schemas.microsoft.com/office/drawing/2014/main" id="{6C4DDF01-E21E-42DB-A124-C5DBCDC85BD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6" name="Footer Placeholder 2">
            <a:extLst>
              <a:ext uri="{FF2B5EF4-FFF2-40B4-BE49-F238E27FC236}">
                <a16:creationId xmlns:a16="http://schemas.microsoft.com/office/drawing/2014/main" id="{1E4CC548-E568-4AA5-845D-78EDBE97FBA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49137105"/>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11" name="Rectangle 10"/>
          <p:cNvSpPr/>
          <p:nvPr/>
        </p:nvSpPr>
        <p:spPr>
          <a:xfrm>
            <a:off x="838622" y="1556792"/>
            <a:ext cx="10513168" cy="247664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pic>
        <p:nvPicPr>
          <p:cNvPr id="6" name="Picture 5">
            <a:extLst>
              <a:ext uri="{FF2B5EF4-FFF2-40B4-BE49-F238E27FC236}">
                <a16:creationId xmlns:a16="http://schemas.microsoft.com/office/drawing/2014/main" id="{F7F7E17F-DC24-4378-8C5B-63F9F4598E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B45364A-63B2-4980-89B3-17BEDF92C37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57101609"/>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8" name="Rectangle 7"/>
          <p:cNvSpPr/>
          <p:nvPr/>
        </p:nvSpPr>
        <p:spPr>
          <a:xfrm>
            <a:off x="1676182" y="838202"/>
            <a:ext cx="8838049" cy="830997"/>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sz="2400"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549854271"/>
              </p:ext>
            </p:extLst>
          </p:nvPr>
        </p:nvGraphicFramePr>
        <p:xfrm>
          <a:off x="1523802" y="1752600"/>
          <a:ext cx="9142810" cy="1334546"/>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 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sp>
        <p:nvSpPr>
          <p:cNvPr id="4" name="Rectangle 3"/>
          <p:cNvSpPr/>
          <p:nvPr/>
        </p:nvSpPr>
        <p:spPr>
          <a:xfrm>
            <a:off x="1676182" y="3276602"/>
            <a:ext cx="8838049" cy="1323439"/>
          </a:xfrm>
          <a:prstGeom prst="rect">
            <a:avLst/>
          </a:prstGeom>
        </p:spPr>
        <p:txBody>
          <a:bodyPr wrap="square">
            <a:spAutoFit/>
          </a:bodyPr>
          <a:lstStyle/>
          <a:p>
            <a:pPr algn="just"/>
            <a:r>
              <a:rPr lang="en-US" sz="2000" dirty="0">
                <a:solidFill>
                  <a:srgbClr val="333333"/>
                </a:solidFill>
                <a:latin typeface="Palatino Linotype" panose="02040502050505030304" pitchFamily="18" charset="0"/>
              </a:rPr>
              <a:t>Here, the issue is that in the first row, we are storing 2 courses against </a:t>
            </a:r>
            <a:r>
              <a:rPr lang="en-US" sz="2000" dirty="0">
                <a:solidFill>
                  <a:srgbClr val="222222"/>
                </a:solidFill>
                <a:latin typeface="Palatino Linotype" panose="02040502050505030304" pitchFamily="18" charset="0"/>
              </a:rPr>
              <a:t>Prof. </a:t>
            </a:r>
            <a:r>
              <a:rPr lang="en-US" sz="2000">
                <a:solidFill>
                  <a:srgbClr val="222222"/>
                </a:solidFill>
                <a:latin typeface="Palatino Linotype" panose="02040502050505030304" pitchFamily="18" charset="0"/>
              </a:rPr>
              <a:t>Ronald</a:t>
            </a:r>
            <a:r>
              <a:rPr lang="en-US" sz="2000">
                <a:solidFill>
                  <a:srgbClr val="333333"/>
                </a:solidFill>
                <a:latin typeface="Palatino Linotype" panose="02040502050505030304" pitchFamily="18" charset="0"/>
              </a:rPr>
              <a:t>.</a:t>
            </a:r>
            <a:r>
              <a:rPr lang="en-US" sz="2000" dirty="0">
                <a:solidFill>
                  <a:srgbClr val="333333"/>
                </a:solidFill>
                <a:latin typeface="Palatino Linotype" panose="02040502050505030304" pitchFamily="18" charset="0"/>
              </a:rPr>
              <a:t> A better method would be to store the courses separately. This way, if we want to edit some information related to </a:t>
            </a:r>
            <a:r>
              <a:rPr lang="en-US" sz="2000" b="1" dirty="0">
                <a:solidFill>
                  <a:srgbClr val="0070C0"/>
                </a:solidFill>
                <a:latin typeface="Palatino Linotype" panose="02040502050505030304" pitchFamily="18" charset="0"/>
              </a:rPr>
              <a:t>CS101</a:t>
            </a:r>
            <a:r>
              <a:rPr lang="en-US" sz="2000" dirty="0">
                <a:solidFill>
                  <a:srgbClr val="333333"/>
                </a:solidFill>
                <a:latin typeface="Palatino Linotype" panose="02040502050505030304" pitchFamily="18" charset="0"/>
              </a:rPr>
              <a:t>, we do not have to touch the data corresponding to </a:t>
            </a:r>
            <a:r>
              <a:rPr lang="en-US" sz="2000" b="1" dirty="0">
                <a:solidFill>
                  <a:srgbClr val="0070C0"/>
                </a:solidFill>
                <a:latin typeface="Palatino Linotype" panose="02040502050505030304" pitchFamily="18" charset="0"/>
              </a:rPr>
              <a:t>CS154</a:t>
            </a:r>
            <a:r>
              <a:rPr lang="en-US" sz="2000"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3791741944"/>
              </p:ext>
            </p:extLst>
          </p:nvPr>
        </p:nvGraphicFramePr>
        <p:xfrm>
          <a:off x="1523802" y="4725144"/>
          <a:ext cx="9142810" cy="1706880"/>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pic>
        <p:nvPicPr>
          <p:cNvPr id="10" name="Picture 9">
            <a:extLst>
              <a:ext uri="{FF2B5EF4-FFF2-40B4-BE49-F238E27FC236}">
                <a16:creationId xmlns:a16="http://schemas.microsoft.com/office/drawing/2014/main" id="{24E88342-DE0A-47C3-AE87-CADF07E4616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F6C3DF93-5878-48F2-B5A3-029AE07CB6D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57101609"/>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9" name="Rectangle 8"/>
          <p:cNvSpPr/>
          <p:nvPr/>
        </p:nvSpPr>
        <p:spPr>
          <a:xfrm>
            <a:off x="2710830" y="1556792"/>
            <a:ext cx="6092825" cy="1631216"/>
          </a:xfrm>
          <a:prstGeom prst="rect">
            <a:avLst/>
          </a:prstGeom>
        </p:spPr>
        <p:txBody>
          <a:bodyPr>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a:t>
            </a:r>
          </a:p>
        </p:txBody>
      </p:sp>
      <p:pic>
        <p:nvPicPr>
          <p:cNvPr id="6" name="Picture 5">
            <a:extLst>
              <a:ext uri="{FF2B5EF4-FFF2-40B4-BE49-F238E27FC236}">
                <a16:creationId xmlns:a16="http://schemas.microsoft.com/office/drawing/2014/main" id="{FDA1D036-A77C-4956-B379-55F33A575D3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0299016B-32B0-437D-AF7A-7C49C056E78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83721001"/>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8" name="Rectangle 7"/>
          <p:cNvSpPr/>
          <p:nvPr/>
        </p:nvSpPr>
        <p:spPr>
          <a:xfrm>
            <a:off x="478582" y="885112"/>
            <a:ext cx="11233248" cy="1200329"/>
          </a:xfrm>
          <a:prstGeom prst="rect">
            <a:avLst/>
          </a:prstGeom>
        </p:spPr>
        <p:txBody>
          <a:bodyPr wrap="square">
            <a:spAutoFit/>
          </a:bodyPr>
          <a:lstStyle/>
          <a:p>
            <a:r>
              <a:rPr lang="en-US" sz="2400"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sz="2400"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sz="2400"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a:t>
            </a:r>
            <a:r>
              <a:rPr lang="en-US" sz="2400" dirty="0">
                <a:solidFill>
                  <a:srgbClr val="0070C0"/>
                </a:solidFill>
                <a:latin typeface="Palatino Linotype" panose="02040502050505030304" pitchFamily="18" charset="0"/>
                <a:cs typeface="Segoe UI Light" panose="020B0502040204020203" pitchFamily="34" charset="0"/>
              </a:rPr>
              <a:t>.</a:t>
            </a:r>
          </a:p>
        </p:txBody>
      </p:sp>
      <p:sp>
        <p:nvSpPr>
          <p:cNvPr id="3" name="Rectangle 2"/>
          <p:cNvSpPr/>
          <p:nvPr/>
        </p:nvSpPr>
        <p:spPr>
          <a:xfrm>
            <a:off x="478582" y="2590802"/>
            <a:ext cx="11233248" cy="1015663"/>
          </a:xfrm>
          <a:prstGeom prst="rect">
            <a:avLst/>
          </a:prstGeom>
        </p:spPr>
        <p:txBody>
          <a:bodyPr wrap="square">
            <a:spAutoFit/>
          </a:bodyPr>
          <a:lstStyle/>
          <a:p>
            <a:pPr algn="just"/>
            <a:r>
              <a:rPr lang="en-US" sz="2000"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sz="2000" dirty="0">
                <a:latin typeface="Palatino Linotype" panose="02040502050505030304" pitchFamily="18" charset="0"/>
              </a:rPr>
              <a:t>A sample table may look like this (</a:t>
            </a:r>
            <a:r>
              <a:rPr lang="en-US" sz="2000" b="1" dirty="0">
                <a:solidFill>
                  <a:srgbClr val="006C86"/>
                </a:solidFill>
                <a:latin typeface="Palatino Linotype" panose="02040502050505030304" pitchFamily="18" charset="0"/>
              </a:rPr>
              <a:t>student name and course code</a:t>
            </a:r>
            <a:r>
              <a:rPr lang="en-US" sz="2000" dirty="0">
                <a:latin typeface="Palatino Linotype" panose="02040502050505030304" pitchFamily="18" charset="0"/>
              </a:rPr>
              <a:t>)</a:t>
            </a:r>
            <a:endParaRPr lang="en-US" sz="2000" dirty="0">
              <a:solidFill>
                <a:srgbClr val="333333"/>
              </a:solidFill>
              <a:latin typeface="Palatino Linotype" panose="02040502050505030304" pitchFamily="18" charset="0"/>
            </a:endParaRPr>
          </a:p>
        </p:txBody>
      </p:sp>
      <p:graphicFrame>
        <p:nvGraphicFramePr>
          <p:cNvPr id="4" name="Table 3"/>
          <p:cNvGraphicFramePr>
            <a:graphicFrameLocks noGrp="1"/>
          </p:cNvGraphicFramePr>
          <p:nvPr>
            <p:extLst>
              <p:ext uri="{D42A27DB-BD31-4B8C-83A1-F6EECF244321}">
                <p14:modId xmlns:p14="http://schemas.microsoft.com/office/powerpoint/2010/main" val="4051631883"/>
              </p:ext>
            </p:extLst>
          </p:nvPr>
        </p:nvGraphicFramePr>
        <p:xfrm>
          <a:off x="1567335" y="4149080"/>
          <a:ext cx="9099276" cy="2133600"/>
        </p:xfrm>
        <a:graphic>
          <a:graphicData uri="http://schemas.openxmlformats.org/drawingml/2006/table">
            <a:tbl>
              <a:tblPr/>
              <a:tblGrid>
                <a:gridCol w="4549638">
                  <a:extLst>
                    <a:ext uri="{9D8B030D-6E8A-4147-A177-3AD203B41FA5}">
                      <a16:colId xmlns:a16="http://schemas.microsoft.com/office/drawing/2014/main" val="20000"/>
                    </a:ext>
                  </a:extLst>
                </a:gridCol>
                <a:gridCol w="4549638">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Rajat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Raman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pic>
        <p:nvPicPr>
          <p:cNvPr id="9" name="Picture 8">
            <a:extLst>
              <a:ext uri="{FF2B5EF4-FFF2-40B4-BE49-F238E27FC236}">
                <a16:creationId xmlns:a16="http://schemas.microsoft.com/office/drawing/2014/main" id="{DDF4DE13-9C8A-479C-9AEA-27F398C76F5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6097E4E7-899D-4EB3-9261-066D0E053AB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83721001"/>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808794" y="571480"/>
            <a:ext cx="10144196" cy="1200329"/>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As per the second normal form definition, our enrollments table above isn’t in second normal form. To achieve the same (1NF to 2NF), we can rather break it into 2 tables</a:t>
            </a:r>
            <a:endParaRPr lang="en-IN" sz="2400" dirty="0">
              <a:latin typeface="Palatino Linotype" panose="02040502050505030304" pitchFamily="18" charset="0"/>
              <a:cs typeface="Segoe UI Light" panose="020B0502040204020203" pitchFamily="34" charset="0"/>
            </a:endParaRPr>
          </a:p>
        </p:txBody>
      </p:sp>
      <p:sp>
        <p:nvSpPr>
          <p:cNvPr id="10" name="Rectangle 9"/>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2056134691"/>
              </p:ext>
            </p:extLst>
          </p:nvPr>
        </p:nvGraphicFramePr>
        <p:xfrm>
          <a:off x="1523802" y="2288846"/>
          <a:ext cx="9142810" cy="1706880"/>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Rajat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Raman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3</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1" name="Rectangle 10"/>
          <p:cNvSpPr/>
          <p:nvPr/>
        </p:nvSpPr>
        <p:spPr>
          <a:xfrm>
            <a:off x="1523802" y="1785926"/>
            <a:ext cx="2039588" cy="369332"/>
          </a:xfrm>
          <a:prstGeom prst="rect">
            <a:avLst/>
          </a:prstGeom>
        </p:spPr>
        <p:txBody>
          <a:bodyPr wrap="none">
            <a:spAutoFit/>
          </a:bodyPr>
          <a:lstStyle/>
          <a:p>
            <a:r>
              <a:rPr lang="en-US" b="1" dirty="0">
                <a:solidFill>
                  <a:srgbClr val="006C86"/>
                </a:solidFill>
                <a:latin typeface="Open sans"/>
              </a:rPr>
              <a:t>Table 1 (Student)</a:t>
            </a:r>
            <a:endParaRPr lang="en-US" dirty="0">
              <a:solidFill>
                <a:srgbClr val="006C86"/>
              </a:solidFill>
            </a:endParaRPr>
          </a:p>
        </p:txBody>
      </p:sp>
      <p:sp>
        <p:nvSpPr>
          <p:cNvPr id="12" name="Rectangle 11"/>
          <p:cNvSpPr/>
          <p:nvPr/>
        </p:nvSpPr>
        <p:spPr>
          <a:xfrm>
            <a:off x="1523802" y="4159794"/>
            <a:ext cx="2103700" cy="369332"/>
          </a:xfrm>
          <a:prstGeom prst="rect">
            <a:avLst/>
          </a:prstGeom>
        </p:spPr>
        <p:txBody>
          <a:bodyPr wrap="none">
            <a:spAutoFit/>
          </a:bodyPr>
          <a:lstStyle/>
          <a:p>
            <a:r>
              <a:rPr lang="en-US" b="1" dirty="0">
                <a:solidFill>
                  <a:srgbClr val="006C86"/>
                </a:solidFill>
                <a:latin typeface="Open sans"/>
              </a:rPr>
              <a:t>Table 2 (Courses)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993486030"/>
              </p:ext>
            </p:extLst>
          </p:nvPr>
        </p:nvGraphicFramePr>
        <p:xfrm>
          <a:off x="1545568" y="4605326"/>
          <a:ext cx="9121042" cy="2133600"/>
        </p:xfrm>
        <a:graphic>
          <a:graphicData uri="http://schemas.openxmlformats.org/drawingml/2006/table">
            <a:tbl>
              <a:tblPr/>
              <a:tblGrid>
                <a:gridCol w="4560521">
                  <a:extLst>
                    <a:ext uri="{9D8B030D-6E8A-4147-A177-3AD203B41FA5}">
                      <a16:colId xmlns:a16="http://schemas.microsoft.com/office/drawing/2014/main" val="20000"/>
                    </a:ext>
                  </a:extLst>
                </a:gridCol>
                <a:gridCol w="456052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3</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pic>
        <p:nvPicPr>
          <p:cNvPr id="13" name="Picture 12">
            <a:extLst>
              <a:ext uri="{FF2B5EF4-FFF2-40B4-BE49-F238E27FC236}">
                <a16:creationId xmlns:a16="http://schemas.microsoft.com/office/drawing/2014/main" id="{FC94AB6A-7AA9-42B1-A4B0-786B61B78F2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09179547"/>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9" name="Rectangle 8"/>
          <p:cNvSpPr/>
          <p:nvPr/>
        </p:nvSpPr>
        <p:spPr>
          <a:xfrm>
            <a:off x="2782838" y="1844824"/>
            <a:ext cx="6092825" cy="1891865"/>
          </a:xfrm>
          <a:prstGeom prst="rect">
            <a:avLst/>
          </a:prstGeom>
        </p:spPr>
        <p:txBody>
          <a:bodyPr>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pic>
        <p:nvPicPr>
          <p:cNvPr id="6" name="Picture 5">
            <a:extLst>
              <a:ext uri="{FF2B5EF4-FFF2-40B4-BE49-F238E27FC236}">
                <a16:creationId xmlns:a16="http://schemas.microsoft.com/office/drawing/2014/main" id="{A0CB1152-68DC-4459-9EE8-05EF094CED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0C55E7B-3DCE-443F-A118-1989BC0144A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4704261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306" y="1143299"/>
            <a:ext cx="10583798" cy="5014398"/>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60AD3F21-1AE2-43D1-951F-4CC2A5B87C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38DEF1D7-9716-4F18-99A5-0591CC55C57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50444949"/>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8" name="Rectangle 7"/>
          <p:cNvSpPr/>
          <p:nvPr/>
        </p:nvSpPr>
        <p:spPr>
          <a:xfrm>
            <a:off x="478582" y="838200"/>
            <a:ext cx="11161240" cy="1938992"/>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sz="2400"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sz="2400"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108957532"/>
              </p:ext>
            </p:extLst>
          </p:nvPr>
        </p:nvGraphicFramePr>
        <p:xfrm>
          <a:off x="1523802" y="3291840"/>
          <a:ext cx="9142809" cy="1706880"/>
        </p:xfrm>
        <a:graphic>
          <a:graphicData uri="http://schemas.openxmlformats.org/drawingml/2006/table">
            <a:tbl>
              <a:tblPr/>
              <a:tblGrid>
                <a:gridCol w="1828562">
                  <a:extLst>
                    <a:ext uri="{9D8B030D-6E8A-4147-A177-3AD203B41FA5}">
                      <a16:colId xmlns:a16="http://schemas.microsoft.com/office/drawing/2014/main" val="20000"/>
                    </a:ext>
                  </a:extLst>
                </a:gridCol>
                <a:gridCol w="2133322">
                  <a:extLst>
                    <a:ext uri="{9D8B030D-6E8A-4147-A177-3AD203B41FA5}">
                      <a16:colId xmlns:a16="http://schemas.microsoft.com/office/drawing/2014/main" val="20001"/>
                    </a:ext>
                  </a:extLst>
                </a:gridCol>
                <a:gridCol w="2133322">
                  <a:extLst>
                    <a:ext uri="{9D8B030D-6E8A-4147-A177-3AD203B41FA5}">
                      <a16:colId xmlns:a16="http://schemas.microsoft.com/office/drawing/2014/main" val="20002"/>
                    </a:ext>
                  </a:extLst>
                </a:gridCol>
                <a:gridCol w="3047603">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Auditorium building</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Lecture Hall 19</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0003"/>
                  </a:ext>
                </a:extLst>
              </a:tr>
            </a:tbl>
          </a:graphicData>
        </a:graphic>
      </p:graphicFrame>
      <p:pic>
        <p:nvPicPr>
          <p:cNvPr id="9" name="Picture 8">
            <a:extLst>
              <a:ext uri="{FF2B5EF4-FFF2-40B4-BE49-F238E27FC236}">
                <a16:creationId xmlns:a16="http://schemas.microsoft.com/office/drawing/2014/main" id="{71B75666-073F-48F7-8F03-79576F4C343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FBF3B52E-62DF-482C-A071-87667464DB8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47042617"/>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4" name="Rectangle 3"/>
          <p:cNvSpPr/>
          <p:nvPr/>
        </p:nvSpPr>
        <p:spPr>
          <a:xfrm>
            <a:off x="1589107" y="873325"/>
            <a:ext cx="9001314" cy="1323439"/>
          </a:xfrm>
          <a:prstGeom prst="rect">
            <a:avLst/>
          </a:prstGeom>
        </p:spPr>
        <p:txBody>
          <a:bodyPr wrap="square">
            <a:spAutoFit/>
          </a:bodyPr>
          <a:lstStyle/>
          <a:p>
            <a:r>
              <a:rPr lang="en-US" sz="2000" dirty="0">
                <a:latin typeface="Palatino Linotype" panose="02040502050505030304" pitchFamily="18" charset="0"/>
                <a:cs typeface="Segoe UI Light"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sp>
        <p:nvSpPr>
          <p:cNvPr id="9" name="Rectangle 8"/>
          <p:cNvSpPr/>
          <p:nvPr/>
        </p:nvSpPr>
        <p:spPr>
          <a:xfrm>
            <a:off x="1665297" y="2343090"/>
            <a:ext cx="8848934" cy="400110"/>
          </a:xfrm>
          <a:prstGeom prst="rect">
            <a:avLst/>
          </a:prstGeom>
        </p:spPr>
        <p:txBody>
          <a:bodyPr wrap="square">
            <a:spAutoFit/>
          </a:bodyPr>
          <a:lstStyle/>
          <a:p>
            <a:r>
              <a:rPr lang="en-US" sz="2000" dirty="0">
                <a:solidFill>
                  <a:srgbClr val="C41A1A"/>
                </a:solidFill>
                <a:latin typeface="Helvetica" panose="020B0604020202020204" pitchFamily="34" charset="0"/>
              </a:rPr>
              <a:t>Third normal form avoids this by breaking this into separate tables</a:t>
            </a:r>
            <a:endParaRPr lang="en-US" sz="2000" dirty="0">
              <a:solidFill>
                <a:srgbClr val="C41A1A"/>
              </a:solidFill>
            </a:endParaRPr>
          </a:p>
        </p:txBody>
      </p:sp>
      <p:graphicFrame>
        <p:nvGraphicFramePr>
          <p:cNvPr id="12" name="Table 11"/>
          <p:cNvGraphicFramePr>
            <a:graphicFrameLocks noGrp="1"/>
          </p:cNvGraphicFramePr>
          <p:nvPr>
            <p:extLst>
              <p:ext uri="{D42A27DB-BD31-4B8C-83A1-F6EECF244321}">
                <p14:modId xmlns:p14="http://schemas.microsoft.com/office/powerpoint/2010/main" val="3366835948"/>
              </p:ext>
            </p:extLst>
          </p:nvPr>
        </p:nvGraphicFramePr>
        <p:xfrm>
          <a:off x="1523802" y="2834640"/>
          <a:ext cx="9142809" cy="1706880"/>
        </p:xfrm>
        <a:graphic>
          <a:graphicData uri="http://schemas.openxmlformats.org/drawingml/2006/table">
            <a:tbl>
              <a:tblPr/>
              <a:tblGrid>
                <a:gridCol w="3047603">
                  <a:extLst>
                    <a:ext uri="{9D8B030D-6E8A-4147-A177-3AD203B41FA5}">
                      <a16:colId xmlns:a16="http://schemas.microsoft.com/office/drawing/2014/main" val="20000"/>
                    </a:ext>
                  </a:extLst>
                </a:gridCol>
                <a:gridCol w="3047603">
                  <a:extLst>
                    <a:ext uri="{9D8B030D-6E8A-4147-A177-3AD203B41FA5}">
                      <a16:colId xmlns:a16="http://schemas.microsoft.com/office/drawing/2014/main" val="20001"/>
                    </a:ext>
                  </a:extLst>
                </a:gridCol>
                <a:gridCol w="304760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Auditorium building,</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Lecture Hall 19</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1676182" y="4800600"/>
            <a:ext cx="8838049" cy="400110"/>
          </a:xfrm>
          <a:prstGeom prst="rect">
            <a:avLst/>
          </a:prstGeom>
        </p:spPr>
        <p:txBody>
          <a:bodyPr wrap="square">
            <a:spAutoFit/>
          </a:bodyPr>
          <a:lstStyle/>
          <a:p>
            <a:r>
              <a:rPr lang="en-US" sz="2000" dirty="0">
                <a:solidFill>
                  <a:srgbClr val="C41A1A"/>
                </a:solidFill>
                <a:latin typeface="Helvetica" panose="020B0604020202020204" pitchFamily="34" charset="0"/>
              </a:rPr>
              <a:t>Here, the third column is the ID of the professor who’s taking the course.</a:t>
            </a:r>
          </a:p>
        </p:txBody>
      </p:sp>
      <p:graphicFrame>
        <p:nvGraphicFramePr>
          <p:cNvPr id="14" name="Table 13"/>
          <p:cNvGraphicFramePr>
            <a:graphicFrameLocks noGrp="1"/>
          </p:cNvGraphicFramePr>
          <p:nvPr>
            <p:extLst>
              <p:ext uri="{D42A27DB-BD31-4B8C-83A1-F6EECF244321}">
                <p14:modId xmlns:p14="http://schemas.microsoft.com/office/powerpoint/2010/main" val="891458083"/>
              </p:ext>
            </p:extLst>
          </p:nvPr>
        </p:nvGraphicFramePr>
        <p:xfrm>
          <a:off x="1523801" y="5425440"/>
          <a:ext cx="9066621" cy="1280160"/>
        </p:xfrm>
        <a:graphic>
          <a:graphicData uri="http://schemas.openxmlformats.org/drawingml/2006/table">
            <a:tbl>
              <a:tblPr/>
              <a:tblGrid>
                <a:gridCol w="3022207">
                  <a:extLst>
                    <a:ext uri="{9D8B030D-6E8A-4147-A177-3AD203B41FA5}">
                      <a16:colId xmlns:a16="http://schemas.microsoft.com/office/drawing/2014/main" val="20000"/>
                    </a:ext>
                  </a:extLst>
                </a:gridCol>
                <a:gridCol w="3022207">
                  <a:extLst>
                    <a:ext uri="{9D8B030D-6E8A-4147-A177-3AD203B41FA5}">
                      <a16:colId xmlns:a16="http://schemas.microsoft.com/office/drawing/2014/main" val="20001"/>
                    </a:ext>
                  </a:extLst>
                </a:gridCol>
                <a:gridCol w="3022207">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pic>
        <p:nvPicPr>
          <p:cNvPr id="10" name="Picture 9">
            <a:extLst>
              <a:ext uri="{FF2B5EF4-FFF2-40B4-BE49-F238E27FC236}">
                <a16:creationId xmlns:a16="http://schemas.microsoft.com/office/drawing/2014/main" id="{BD8D3099-0BA4-4A69-96FB-CAC74B21212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04514155"/>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3" name="Rectangle 2"/>
          <p:cNvSpPr/>
          <p:nvPr/>
        </p:nvSpPr>
        <p:spPr>
          <a:xfrm>
            <a:off x="1665297" y="1065074"/>
            <a:ext cx="9001314" cy="1631216"/>
          </a:xfrm>
          <a:prstGeom prst="rect">
            <a:avLst/>
          </a:prstGeom>
        </p:spPr>
        <p:txBody>
          <a:bodyPr wrap="square">
            <a:spAutoFit/>
          </a:bodyPr>
          <a:lstStyle/>
          <a:p>
            <a:r>
              <a:rPr lang="en-US" sz="2000" dirty="0">
                <a:latin typeface="Helvetica" panose="020B0604020202020204" pitchFamily="34" charset="0"/>
              </a:rPr>
              <a:t>Therefore, in the third normal form, the following conditions are required:</a:t>
            </a:r>
          </a:p>
          <a:p>
            <a:endParaRPr lang="en-US" sz="2000" dirty="0">
              <a:latin typeface="Helvetica" panose="020B0604020202020204" pitchFamily="34" charset="0"/>
            </a:endParaRPr>
          </a:p>
          <a:p>
            <a:pPr>
              <a:lnSpc>
                <a:spcPct val="150000"/>
              </a:lnSpc>
              <a:buFont typeface="Arial" panose="020B0604020202020204" pitchFamily="34" charset="0"/>
              <a:buChar char="•"/>
            </a:pPr>
            <a:r>
              <a:rPr lang="en-US" sz="2000" dirty="0">
                <a:latin typeface="Helvetica" panose="020B0604020202020204" pitchFamily="34" charset="0"/>
              </a:rPr>
              <a:t>The table should be in the second normal form.</a:t>
            </a:r>
          </a:p>
          <a:p>
            <a:pPr>
              <a:lnSpc>
                <a:spcPct val="150000"/>
              </a:lnSpc>
              <a:buFont typeface="Arial" panose="020B0604020202020204" pitchFamily="34" charset="0"/>
              <a:buChar char="•"/>
            </a:pPr>
            <a:r>
              <a:rPr lang="en-US" sz="2000" dirty="0">
                <a:latin typeface="Helvetica" panose="020B0604020202020204" pitchFamily="34" charset="0"/>
              </a:rPr>
              <a:t>There should not be any functional dependency.</a:t>
            </a:r>
          </a:p>
        </p:txBody>
      </p:sp>
      <p:pic>
        <p:nvPicPr>
          <p:cNvPr id="8" name="Picture 7">
            <a:extLst>
              <a:ext uri="{FF2B5EF4-FFF2-40B4-BE49-F238E27FC236}">
                <a16:creationId xmlns:a16="http://schemas.microsoft.com/office/drawing/2014/main" id="{69E625C0-F2E8-495A-AEA4-B5C7264974A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30277409-4961-4FAF-B9E2-845AEB9FA4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77053545"/>
      </p:ext>
    </p:extLst>
  </p:cSld>
  <p:clrMapOvr>
    <a:masterClrMapping/>
  </p:clrMapOvr>
  <p:transition/>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713308742"/>
              </p:ext>
            </p:extLst>
          </p:nvPr>
        </p:nvGraphicFramePr>
        <p:xfrm>
          <a:off x="228570" y="4029799"/>
          <a:ext cx="11580893" cy="2135505"/>
        </p:xfrm>
        <a:graphic>
          <a:graphicData uri="http://schemas.openxmlformats.org/drawingml/2006/table">
            <a:tbl>
              <a:tblPr>
                <a:tableStyleId>{69C7853C-536D-4A76-A0AE-DD22124D55A5}</a:tableStyleId>
              </a:tblPr>
              <a:tblGrid>
                <a:gridCol w="2209512">
                  <a:extLst>
                    <a:ext uri="{9D8B030D-6E8A-4147-A177-3AD203B41FA5}">
                      <a16:colId xmlns:a16="http://schemas.microsoft.com/office/drawing/2014/main" val="20000"/>
                    </a:ext>
                  </a:extLst>
                </a:gridCol>
                <a:gridCol w="2438083">
                  <a:extLst>
                    <a:ext uri="{9D8B030D-6E8A-4147-A177-3AD203B41FA5}">
                      <a16:colId xmlns:a16="http://schemas.microsoft.com/office/drawing/2014/main" val="20001"/>
                    </a:ext>
                  </a:extLst>
                </a:gridCol>
                <a:gridCol w="2514273">
                  <a:extLst>
                    <a:ext uri="{9D8B030D-6E8A-4147-A177-3AD203B41FA5}">
                      <a16:colId xmlns:a16="http://schemas.microsoft.com/office/drawing/2014/main" val="20002"/>
                    </a:ext>
                  </a:extLst>
                </a:gridCol>
                <a:gridCol w="2492581">
                  <a:extLst>
                    <a:ext uri="{9D8B030D-6E8A-4147-A177-3AD203B41FA5}">
                      <a16:colId xmlns:a16="http://schemas.microsoft.com/office/drawing/2014/main" val="20003"/>
                    </a:ext>
                  </a:extLst>
                </a:gridCol>
                <a:gridCol w="1926444">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9524" marR="952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9524" marR="952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9524" marR="9524" marT="9525" marB="0" anchor="ctr"/>
                </a:tc>
                <a:tc>
                  <a:txBody>
                    <a:bodyPr/>
                    <a:lstStyle/>
                    <a:p>
                      <a:pPr algn="l" fontAlgn="b"/>
                      <a:r>
                        <a:rPr lang="en-US" sz="1800" u="none" strike="noStrike" dirty="0">
                          <a:effectLst/>
                        </a:rPr>
                        <a:t>Bus, Cycle</a:t>
                      </a:r>
                      <a:r>
                        <a:rPr lang="en-US" sz="1800" u="none" strike="noStrike">
                          <a:effectLst/>
                        </a:rPr>
                        <a:t>,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228571" y="839242"/>
            <a:ext cx="4140942"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228570" y="1481624"/>
            <a:ext cx="11657083"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pic>
        <p:nvPicPr>
          <p:cNvPr id="8" name="Picture 7">
            <a:extLst>
              <a:ext uri="{FF2B5EF4-FFF2-40B4-BE49-F238E27FC236}">
                <a16:creationId xmlns:a16="http://schemas.microsoft.com/office/drawing/2014/main" id="{75818639-733D-4C99-AA6E-841D98AC208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A719D296-BB04-4E7A-BE26-3A4806B841C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05789138"/>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13, 14, 16</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71DFA203-6EB9-4D3D-A233-4C3D75A586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4A11F341-03E0-4689-AFBC-7F00B33135B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05497767"/>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04752" y="1219202"/>
            <a:ext cx="4571405" cy="1676741"/>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MYSQL Programming</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Cursor</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Stored Procedures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Functions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Exceptions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B8FA71DA-63B1-4227-96C1-E5B54CE6B6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3FAF714-4F28-4CC9-8BA0-1E3D9A8BE74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50342669"/>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1599992" y="3352802"/>
            <a:ext cx="8990430" cy="923330"/>
          </a:xfrm>
          <a:prstGeom prst="rect">
            <a:avLst/>
          </a:prstGeom>
        </p:spPr>
        <p:txBody>
          <a:bodyPr wrap="square">
            <a:spAutoFit/>
          </a:bodyPr>
          <a:lstStyle/>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PL/SQL is a procedural language extension to Structured Query Language (SQL). </a:t>
            </a:r>
          </a:p>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purpose of PL/SQL is to combine database language and procedural programming language.</a:t>
            </a:r>
          </a:p>
        </p:txBody>
      </p:sp>
      <p:pic>
        <p:nvPicPr>
          <p:cNvPr id="4" name="Picture 3">
            <a:extLst>
              <a:ext uri="{FF2B5EF4-FFF2-40B4-BE49-F238E27FC236}">
                <a16:creationId xmlns:a16="http://schemas.microsoft.com/office/drawing/2014/main" id="{25ADC5A5-49E9-42C1-930F-A67C357F0C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6FA8F31-FB2C-4722-A397-9986383BF21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99257173"/>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837766"/>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D4585D5-E621-45F5-B88F-C459E897E66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7A65B438-F9EF-4F5A-B0B8-EC270CBA89B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TextBox 4">
            <a:extLst>
              <a:ext uri="{FF2B5EF4-FFF2-40B4-BE49-F238E27FC236}">
                <a16:creationId xmlns:a16="http://schemas.microsoft.com/office/drawing/2014/main" id="{94081766-5B8F-4133-80BD-3E0FF5394F41}"/>
              </a:ext>
            </a:extLst>
          </p:cNvPr>
          <p:cNvSpPr txBox="1"/>
          <p:nvPr/>
        </p:nvSpPr>
        <p:spPr>
          <a:xfrm>
            <a:off x="1676400" y="4593322"/>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2F9D832D-DC13-4570-B214-EAE13775FB56}"/>
              </a:ext>
            </a:extLst>
          </p:cNvPr>
          <p:cNvSpPr/>
          <p:nvPr/>
        </p:nvSpPr>
        <p:spPr>
          <a:xfrm>
            <a:off x="191344" y="736214"/>
            <a:ext cx="11809312" cy="181588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Statements that return a </a:t>
            </a:r>
            <a:r>
              <a:rPr lang="en-IN" b="1" dirty="0">
                <a:solidFill>
                  <a:schemeClr val="tx1">
                    <a:lumMod val="85000"/>
                    <a:lumOff val="15000"/>
                  </a:schemeClr>
                </a:solidFill>
                <a:latin typeface="Palatino Linotype" panose="02040502050505030304" pitchFamily="18" charset="0"/>
              </a:rPr>
              <a:t>result set </a:t>
            </a:r>
            <a:r>
              <a:rPr lang="en-IN" dirty="0">
                <a:solidFill>
                  <a:schemeClr val="tx1">
                    <a:lumMod val="85000"/>
                    <a:lumOff val="15000"/>
                  </a:schemeClr>
                </a:solidFill>
                <a:latin typeface="Palatino Linotype" panose="02040502050505030304" pitchFamily="18" charset="0"/>
              </a:rPr>
              <a:t>can be used within a STORED PROCEDURE but not within a STORED FUNCTION. This prohibition includes</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a:t>
            </a:r>
            <a:r>
              <a:rPr lang="en-IN" dirty="0">
                <a:solidFill>
                  <a:schemeClr val="tx1">
                    <a:lumMod val="85000"/>
                    <a:lumOff val="15000"/>
                  </a:schemeClr>
                </a:solidFill>
                <a:latin typeface="Palatino Linotype" panose="02040502050505030304" pitchFamily="18" charset="0"/>
              </a:rPr>
              <a:t>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1">
                    <a:lumMod val="85000"/>
                    <a:lumOff val="15000"/>
                  </a:schemeClr>
                </a:solidFill>
                <a:latin typeface="Palatino Linotype" panose="02040502050505030304" pitchFamily="18" charset="0"/>
              </a:rPr>
              <a:t>clause.</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1">
                    <a:lumMod val="85000"/>
                    <a:lumOff val="15000"/>
                  </a:schemeClr>
                </a:solidFill>
                <a:latin typeface="Palatino Linotype" panose="02040502050505030304" pitchFamily="18" charset="0"/>
              </a:rPr>
              <a:t>,</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1">
                    <a:lumMod val="85000"/>
                    <a:lumOff val="15000"/>
                  </a:schemeClr>
                </a:solidFill>
                <a:latin typeface="Palatino Linotype" panose="02040502050505030304" pitchFamily="18" charset="0"/>
              </a:rPr>
              <a:t>, and</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etc. are permits STORED PROCEDURES, (</a:t>
            </a:r>
            <a:r>
              <a:rPr lang="en-US" sz="2000" b="1" dirty="0">
                <a:solidFill>
                  <a:srgbClr val="C00000"/>
                </a:solidFill>
                <a:latin typeface="Palatino Linotype" panose="02040502050505030304" pitchFamily="18" charset="0"/>
              </a:rPr>
              <a:t>but not </a:t>
            </a:r>
            <a:r>
              <a:rPr lang="en-US" dirty="0">
                <a:solidFill>
                  <a:schemeClr val="tx1">
                    <a:lumMod val="85000"/>
                    <a:lumOff val="15000"/>
                  </a:schemeClr>
                </a:solidFill>
                <a:latin typeface="Palatino Linotype" panose="02040502050505030304" pitchFamily="18" charset="0"/>
              </a:rPr>
              <a:t>STORED FUNCTIONS).</a:t>
            </a:r>
            <a:endParaRPr lang="en-IN" dirty="0">
              <a:solidFill>
                <a:schemeClr val="tx1">
                  <a:lumMod val="85000"/>
                  <a:lumOff val="15000"/>
                </a:schemeClr>
              </a:solidFill>
              <a:latin typeface="Palatino Linotype" panose="02040502050505030304" pitchFamily="18" charset="0"/>
            </a:endParaRPr>
          </a:p>
        </p:txBody>
      </p:sp>
    </p:spTree>
    <p:extLst>
      <p:ext uri="{BB962C8B-B14F-4D97-AF65-F5344CB8AC3E}">
        <p14:creationId xmlns:p14="http://schemas.microsoft.com/office/powerpoint/2010/main" val="3691138925"/>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sp>
        <p:nvSpPr>
          <p:cNvPr id="3" name="Rectangle 2"/>
          <p:cNvSpPr/>
          <p:nvPr/>
        </p:nvSpPr>
        <p:spPr>
          <a:xfrm>
            <a:off x="262558" y="838200"/>
            <a:ext cx="1166529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361027" y="1705214"/>
            <a:ext cx="8761859" cy="1938992"/>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dirty="0">
                <a:solidFill>
                  <a:srgbClr val="0077AA"/>
                </a:solidFill>
                <a:latin typeface="Liberation Mono"/>
              </a:rPr>
              <a:t>CREATE PROCEDURE sp_name ([proc_parameter[,...]])</a:t>
            </a:r>
          </a:p>
          <a:p>
            <a:r>
              <a:rPr lang="en-IN" sz="2000" dirty="0">
                <a:solidFill>
                  <a:srgbClr val="0077AA"/>
                </a:solidFill>
                <a:latin typeface="Liberation Mono"/>
              </a:rPr>
              <a:t>      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pPr marL="342900" indent="-342900">
              <a:buFont typeface="Arial" panose="020B0604020202020204" pitchFamily="34" charset="0"/>
              <a:buChar char="•"/>
            </a:pPr>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p:txBody>
      </p:sp>
      <p:sp>
        <p:nvSpPr>
          <p:cNvPr id="2" name="Rectangle 1"/>
          <p:cNvSpPr/>
          <p:nvPr/>
        </p:nvSpPr>
        <p:spPr>
          <a:xfrm>
            <a:off x="361027" y="4088104"/>
            <a:ext cx="4942091" cy="2092881"/>
          </a:xfrm>
          <a:prstGeom prst="rect">
            <a:avLst/>
          </a:prstGeom>
          <a:noFill/>
        </p:spPr>
        <p:txBody>
          <a:bodyPr wrap="square">
            <a:spAutoFit/>
          </a:bodyPr>
          <a:lstStyle/>
          <a:p>
            <a:r>
              <a:rPr lang="en-IN" dirty="0">
                <a:solidFill>
                  <a:srgbClr val="0077AA"/>
                </a:solidFill>
                <a:latin typeface="Liberation Mono"/>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Liberation Mono"/>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8" name="Picture 7">
            <a:extLst>
              <a:ext uri="{FF2B5EF4-FFF2-40B4-BE49-F238E27FC236}">
                <a16:creationId xmlns:a16="http://schemas.microsoft.com/office/drawing/2014/main" id="{76C37FF1-5F83-4096-AE0F-19D8D046A6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2AD836BD-6957-4E31-BA2A-6F19A182C04B}"/>
              </a:ext>
            </a:extLst>
          </p:cNvPr>
          <p:cNvSpPr/>
          <p:nvPr/>
        </p:nvSpPr>
        <p:spPr>
          <a:xfrm>
            <a:off x="5903170" y="4088104"/>
            <a:ext cx="5808660" cy="2369880"/>
          </a:xfrm>
          <a:prstGeom prst="rect">
            <a:avLst/>
          </a:prstGeom>
          <a:noFill/>
        </p:spPr>
        <p:txBody>
          <a:bodyPr wrap="square">
            <a:spAutoFit/>
          </a:bodyPr>
          <a:lstStyle/>
          <a:p>
            <a:r>
              <a:rPr lang="en-IN" dirty="0">
                <a:solidFill>
                  <a:srgbClr val="0077AA"/>
                </a:solidFill>
                <a:latin typeface="Liberation Mono"/>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Liberation Mono"/>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Liberation Mono"/>
                <a:cs typeface="Arial" panose="020B0604020202020204" pitchFamily="34" charset="0"/>
              </a:rPr>
              <a:t>int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0" name="Footer Placeholder 2">
            <a:extLst>
              <a:ext uri="{FF2B5EF4-FFF2-40B4-BE49-F238E27FC236}">
                <a16:creationId xmlns:a16="http://schemas.microsoft.com/office/drawing/2014/main" id="{10BEC256-1D7E-4113-8F86-662589D9326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63519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p:bldLst>
  </p:timing>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63317" y="693052"/>
            <a:ext cx="11688604" cy="369284"/>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42" y="1419422"/>
            <a:ext cx="9948409" cy="1015531"/>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413440" y="2925010"/>
            <a:ext cx="11153662" cy="1661777"/>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21" indent="-285721"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 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pic>
        <p:nvPicPr>
          <p:cNvPr id="6" name="Picture 5">
            <a:extLst>
              <a:ext uri="{FF2B5EF4-FFF2-40B4-BE49-F238E27FC236}">
                <a16:creationId xmlns:a16="http://schemas.microsoft.com/office/drawing/2014/main" id="{274B243F-424B-400C-A9B8-C7BD57DBD8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CBE161DF-5E39-470B-B8B9-42DD0889D0E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9" name="Rectangle 8">
            <a:extLst>
              <a:ext uri="{FF2B5EF4-FFF2-40B4-BE49-F238E27FC236}">
                <a16:creationId xmlns:a16="http://schemas.microsoft.com/office/drawing/2014/main" id="{58E28B3B-3A4B-4C20-A00B-EF8C6DC24001}"/>
              </a:ext>
            </a:extLst>
          </p:cNvPr>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proc_parameter - out | inout param-name type</a:t>
            </a:r>
          </a:p>
        </p:txBody>
      </p:sp>
    </p:spTree>
    <p:extLst>
      <p:ext uri="{BB962C8B-B14F-4D97-AF65-F5344CB8AC3E}">
        <p14:creationId xmlns:p14="http://schemas.microsoft.com/office/powerpoint/2010/main" val="242564415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17" y="621054"/>
            <a:ext cx="11591777" cy="6149313"/>
          </a:xfrm>
          <a:prstGeom prst="rect">
            <a:avLst/>
          </a:prstGeom>
        </p:spPr>
      </p:pic>
    </p:spTree>
    <p:extLst>
      <p:ext uri="{BB962C8B-B14F-4D97-AF65-F5344CB8AC3E}">
        <p14:creationId xmlns:p14="http://schemas.microsoft.com/office/powerpoint/2010/main" val="2042034436"/>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4038602"/>
            <a:ext cx="8838049" cy="1015663"/>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262558" y="1137518"/>
            <a:ext cx="11665296" cy="923330"/>
          </a:xfrm>
          <a:prstGeom prst="rect">
            <a:avLst/>
          </a:prstGeom>
        </p:spPr>
        <p:txBody>
          <a:bodyPr wrap="square">
            <a:spAutoFit/>
          </a:bodyPr>
          <a:lstStyle/>
          <a:p>
            <a:pPr algn="just"/>
            <a:r>
              <a:rPr lang="en-IN" dirty="0">
                <a:solidFill>
                  <a:schemeClr val="tx1">
                    <a:lumMod val="95000"/>
                    <a:lumOff val="5000"/>
                  </a:schemeClr>
                </a:solidFill>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pic>
        <p:nvPicPr>
          <p:cNvPr id="6" name="Picture 5">
            <a:extLst>
              <a:ext uri="{FF2B5EF4-FFF2-40B4-BE49-F238E27FC236}">
                <a16:creationId xmlns:a16="http://schemas.microsoft.com/office/drawing/2014/main" id="{A538FB8E-0D2D-4118-8D1B-E1B410AAFC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1E358DB2-23FE-44A6-A65C-F05989015CC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18865071"/>
      </p:ext>
    </p:extLst>
  </p:cSld>
  <p:clrMapOvr>
    <a:masterClrMapping/>
  </p:clrMapOvr>
  <p:transition/>
</p:sld>
</file>

<file path=ppt/slides/slide4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grpSp>
        <p:nvGrpSpPr>
          <p:cNvPr id="2" name="Group 2"/>
          <p:cNvGrpSpPr/>
          <p:nvPr/>
        </p:nvGrpSpPr>
        <p:grpSpPr>
          <a:xfrm>
            <a:off x="2159488" y="1078468"/>
            <a:ext cx="7366899" cy="4255532"/>
            <a:chOff x="177800" y="914400"/>
            <a:chExt cx="6698053"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466035"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378179"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pic>
        <p:nvPicPr>
          <p:cNvPr id="9" name="Picture 8">
            <a:extLst>
              <a:ext uri="{FF2B5EF4-FFF2-40B4-BE49-F238E27FC236}">
                <a16:creationId xmlns:a16="http://schemas.microsoft.com/office/drawing/2014/main" id="{07732951-CC68-4EC6-B920-4202733EFC4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40144453-E53F-4A26-A708-58545AF236B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08170250"/>
      </p:ext>
    </p:extLst>
  </p:cSld>
  <p:clrMapOvr>
    <a:masterClrMapping/>
  </p:clrMapOvr>
  <p:transition/>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AE6F64E1-9390-462B-8DA1-03E5FD1A751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AF6D8C95-7062-4D72-8EEE-050E461D34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96420847"/>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pic>
        <p:nvPicPr>
          <p:cNvPr id="5" name="Picture 4">
            <a:extLst>
              <a:ext uri="{FF2B5EF4-FFF2-40B4-BE49-F238E27FC236}">
                <a16:creationId xmlns:a16="http://schemas.microsoft.com/office/drawing/2014/main" id="{6D85AF99-B52C-401E-A74A-185BA8EB02F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B23F21F6-621C-4593-A66E-BF78C6AB121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2" name="Rectangle 11">
            <a:extLst>
              <a:ext uri="{FF2B5EF4-FFF2-40B4-BE49-F238E27FC236}">
                <a16:creationId xmlns:a16="http://schemas.microsoft.com/office/drawing/2014/main" id="{14D6BA36-3F54-4FE1-B6C5-88DB51EFA64B}"/>
              </a:ext>
            </a:extLst>
          </p:cNvPr>
          <p:cNvSpPr/>
          <p:nvPr/>
        </p:nvSpPr>
        <p:spPr>
          <a:xfrm>
            <a:off x="227348" y="928671"/>
            <a:ext cx="11737304" cy="2800767"/>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13" name="Rectangle 12">
            <a:extLst>
              <a:ext uri="{FF2B5EF4-FFF2-40B4-BE49-F238E27FC236}">
                <a16:creationId xmlns:a16="http://schemas.microsoft.com/office/drawing/2014/main" id="{25D4845A-B521-4054-8E57-FD1C97E9C2C8}"/>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14" name="TextBox 13">
            <a:extLst>
              <a:ext uri="{FF2B5EF4-FFF2-40B4-BE49-F238E27FC236}">
                <a16:creationId xmlns:a16="http://schemas.microsoft.com/office/drawing/2014/main" id="{7CA1D15A-6180-4AB5-A154-87C268EAB8DC}"/>
              </a:ext>
            </a:extLst>
          </p:cNvPr>
          <p:cNvSpPr txBox="1"/>
          <p:nvPr/>
        </p:nvSpPr>
        <p:spPr>
          <a:xfrm>
            <a:off x="227348" y="5006206"/>
            <a:ext cx="11737304" cy="123110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8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1077218"/>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Calling Procedure from Function and contrariwise</a:t>
            </a:r>
          </a:p>
        </p:txBody>
      </p:sp>
      <p:grpSp>
        <p:nvGrpSpPr>
          <p:cNvPr id="5" name="Group 11"/>
          <p:cNvGrpSpPr/>
          <p:nvPr/>
        </p:nvGrpSpPr>
        <p:grpSpPr>
          <a:xfrm>
            <a:off x="334566" y="1066798"/>
            <a:ext cx="11737304" cy="5355312"/>
            <a:chOff x="76200" y="762000"/>
            <a:chExt cx="8991600" cy="5355312"/>
          </a:xfrm>
        </p:grpSpPr>
        <p:sp>
          <p:nvSpPr>
            <p:cNvPr id="2" name="Rectangle 1"/>
            <p:cNvSpPr/>
            <p:nvPr/>
          </p:nvSpPr>
          <p:spPr>
            <a:xfrm>
              <a:off x="76200" y="762000"/>
              <a:ext cx="8991600" cy="535531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F1() returns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call p1(x);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into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584775"/>
            </a:xfrm>
            <a:prstGeom prst="rect">
              <a:avLst/>
            </a:prstGeom>
          </p:spPr>
          <p:txBody>
            <a:bodyPr wrap="square">
              <a:spAutoFit/>
            </a:bodyPr>
            <a:lstStyle/>
            <a:p>
              <a:r>
                <a:rPr lang="en-IN" sz="1600" dirty="0">
                  <a:solidFill>
                    <a:srgbClr val="FF0000"/>
                  </a:solidFill>
                </a:rPr>
                <a:t> // ERROR 1415 (0A000): Not allowed to return a result set from a function</a:t>
              </a:r>
            </a:p>
          </p:txBody>
        </p:sp>
        <p:grpSp>
          <p:nvGrpSpPr>
            <p:cNvPr id="6" name="Group 8"/>
            <p:cNvGrpSpPr/>
            <p:nvPr/>
          </p:nvGrpSpPr>
          <p:grpSpPr>
            <a:xfrm>
              <a:off x="1981201" y="5467350"/>
              <a:ext cx="2172295" cy="560804"/>
              <a:chOff x="1981200" y="5467350"/>
              <a:chExt cx="2233984" cy="560804"/>
            </a:xfrm>
          </p:grpSpPr>
          <p:grpSp>
            <p:nvGrpSpPr>
              <p:cNvPr id="9" name="Group 5"/>
              <p:cNvGrpSpPr/>
              <p:nvPr/>
            </p:nvGrpSpPr>
            <p:grpSpPr>
              <a:xfrm>
                <a:off x="1981200" y="5467350"/>
                <a:ext cx="876300" cy="381000"/>
                <a:chOff x="1981200" y="5323116"/>
                <a:chExt cx="876300" cy="381000"/>
              </a:xfrm>
            </p:grpSpPr>
            <p:cxnSp>
              <p:nvCxnSpPr>
                <p:cNvPr id="13" name="Straight Connector 12"/>
                <p:cNvCxnSpPr/>
                <p:nvPr/>
              </p:nvCxnSpPr>
              <p:spPr>
                <a:xfrm>
                  <a:off x="1981200" y="5323116"/>
                  <a:ext cx="0" cy="38100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441141" cy="338554"/>
              </a:xfrm>
              <a:prstGeom prst="rect">
                <a:avLst/>
              </a:prstGeom>
              <a:noFill/>
            </p:spPr>
            <p:txBody>
              <a:bodyPr wrap="none" rtlCol="0">
                <a:spAutoFit/>
              </a:bodyPr>
              <a:lstStyle/>
              <a:p>
                <a:r>
                  <a:rPr lang="en-IN" sz="1600" dirty="0">
                    <a:solidFill>
                      <a:srgbClr val="00B050"/>
                    </a:solidFill>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584775"/>
            </a:xfrm>
            <a:prstGeom prst="rect">
              <a:avLst/>
            </a:prstGeom>
          </p:spPr>
          <p:txBody>
            <a:bodyPr wrap="square">
              <a:spAutoFit/>
            </a:bodyPr>
            <a:lstStyle/>
            <a:p>
              <a:r>
                <a:rPr lang="en-IN" sz="1600" dirty="0">
                  <a:solidFill>
                    <a:srgbClr val="FF0000"/>
                  </a:solidFill>
                </a:rPr>
                <a:t> // ERROR 1415 (0A000): Not allowed to return a result set from a function</a:t>
              </a:r>
            </a:p>
          </p:txBody>
        </p:sp>
        <p:cxnSp>
          <p:nvCxnSpPr>
            <p:cNvPr id="15" name="Straight Arrow Connector 14"/>
            <p:cNvCxnSpPr/>
            <p:nvPr/>
          </p:nvCxnSpPr>
          <p:spPr>
            <a:xfrm>
              <a:off x="2774495" y="2342288"/>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pic>
        <p:nvPicPr>
          <p:cNvPr id="16" name="Picture 15">
            <a:extLst>
              <a:ext uri="{FF2B5EF4-FFF2-40B4-BE49-F238E27FC236}">
                <a16:creationId xmlns:a16="http://schemas.microsoft.com/office/drawing/2014/main" id="{A397F580-D2AA-4465-B4A3-789C404676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Footer Placeholder 2">
            <a:extLst>
              <a:ext uri="{FF2B5EF4-FFF2-40B4-BE49-F238E27FC236}">
                <a16:creationId xmlns:a16="http://schemas.microsoft.com/office/drawing/2014/main" id="{0A1A0B62-AEA7-46B3-BEF8-37B8BFB0B42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4860134"/>
      </p:ext>
    </p:extLst>
  </p:cSld>
  <p:clrMapOvr>
    <a:masterClrMapping/>
  </p:clrMapOvr>
  <p:transition/>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93AB8AC0-08A5-42E1-9D97-C91823708D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974D790-B885-415E-91E7-4F53A8708F1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79634020"/>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SOURCE and CALL Stored Procedure</a:t>
            </a:r>
          </a:p>
        </p:txBody>
      </p:sp>
      <p:sp>
        <p:nvSpPr>
          <p:cNvPr id="3" name="Rectangle 2"/>
          <p:cNvSpPr/>
          <p:nvPr/>
        </p:nvSpPr>
        <p:spPr>
          <a:xfrm>
            <a:off x="406574" y="971436"/>
            <a:ext cx="1144927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If you are already running mysql, you can execute an SQL script file using the following</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command.</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550590" y="1340768"/>
            <a:ext cx="8761859" cy="880369"/>
          </a:xfrm>
          <a:prstGeom prst="rect">
            <a:avLst/>
          </a:prstGeom>
          <a:solidFill>
            <a:schemeClr val="bg1"/>
          </a:solid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source </a:t>
            </a:r>
            <a:r>
              <a:rPr lang="en-IN" i="1" dirty="0">
                <a:solidFill>
                  <a:srgbClr val="000000"/>
                </a:solidFill>
                <a:latin typeface="Liberation Mono"/>
              </a:rPr>
              <a:t>file_name.sql</a:t>
            </a:r>
          </a:p>
          <a:p>
            <a:pPr marL="285750" indent="-285750">
              <a:lnSpc>
                <a:spcPct val="150000"/>
              </a:lnSpc>
              <a:buFont typeface="Arial" panose="020B0604020202020204" pitchFamily="34" charset="0"/>
              <a:buChar char="•"/>
            </a:pPr>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0590" y="2307957"/>
            <a:ext cx="8838049" cy="923330"/>
          </a:xfrm>
          <a:prstGeom prst="rect">
            <a:avLst/>
          </a:prstGeom>
          <a:noFill/>
        </p:spPr>
        <p:txBody>
          <a:bodyPr wrap="square">
            <a:spAutoFit/>
          </a:bodyPr>
          <a:lstStyle/>
          <a:p>
            <a:r>
              <a:rPr lang="en-IN"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rPr>
              <a:t>e.g.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06574" y="3464526"/>
            <a:ext cx="11449272"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CALL statement invokes a stored procedure that was defined previously with CREATE PROCEDURE.</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 Stored procedures that take no arguments can be invoked without parentheses. That is, CALL sp_name or CALL sp_name().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p:cNvSpPr/>
          <p:nvPr/>
        </p:nvSpPr>
        <p:spPr>
          <a:xfrm>
            <a:off x="550590" y="5877272"/>
            <a:ext cx="8838049" cy="646331"/>
          </a:xfrm>
          <a:prstGeom prst="rect">
            <a:avLst/>
          </a:prstGeom>
          <a:no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0590" y="5031879"/>
            <a:ext cx="4571405" cy="646331"/>
          </a:xfrm>
          <a:prstGeom prst="rect">
            <a:avLst/>
          </a:prstGeom>
        </p:spPr>
        <p:txBody>
          <a:bodyPr>
            <a:spAutoFit/>
          </a:bodyPr>
          <a:lstStyle/>
          <a:p>
            <a:pPr marL="285750" indent="-285750">
              <a:buFont typeface="Arial" panose="020B0604020202020204" pitchFamily="34" charset="0"/>
              <a:buChar char="•"/>
            </a:pPr>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p:txBody>
      </p:sp>
      <p:pic>
        <p:nvPicPr>
          <p:cNvPr id="10" name="Picture 9">
            <a:extLst>
              <a:ext uri="{FF2B5EF4-FFF2-40B4-BE49-F238E27FC236}">
                <a16:creationId xmlns:a16="http://schemas.microsoft.com/office/drawing/2014/main" id="{40E18E86-E0C6-4D31-9D47-01B03F16AF6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58A0AE6B-E5F5-4677-A527-6189C81665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39662687"/>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406575" y="3356992"/>
            <a:ext cx="11377264" cy="923330"/>
          </a:xfrm>
          <a:prstGeom prst="rect">
            <a:avLst/>
          </a:prstGeom>
          <a:solidFill>
            <a:schemeClr val="bg1"/>
          </a:solidFill>
        </p:spPr>
        <p:txBody>
          <a:bodyPr wrap="square">
            <a:spAutoFit/>
          </a:bodyPr>
          <a:lstStyle/>
          <a:p>
            <a:pPr algn="just"/>
            <a:r>
              <a:rPr lang="en-IN" dirty="0">
                <a:solidFill>
                  <a:schemeClr val="tx1">
                    <a:lumMod val="95000"/>
                    <a:lumOff val="5000"/>
                  </a:schemeClr>
                </a:solidFill>
                <a:latin typeface="Palatino Linotype" panose="02040502050505030304" pitchFamily="18" charset="0"/>
                <a:cs typeface="Segoe UI Light"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pic>
        <p:nvPicPr>
          <p:cNvPr id="4" name="Picture 3">
            <a:extLst>
              <a:ext uri="{FF2B5EF4-FFF2-40B4-BE49-F238E27FC236}">
                <a16:creationId xmlns:a16="http://schemas.microsoft.com/office/drawing/2014/main" id="{23E2561C-5929-4549-A242-64F8D99B0F4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3C0A495-76EE-45ED-9963-316458D281A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97025571"/>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390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0590" y="4221088"/>
            <a:ext cx="11089232" cy="2185214"/>
          </a:xfrm>
          <a:prstGeom prst="rect">
            <a:avLst/>
          </a:prstGeom>
          <a:noFill/>
        </p:spPr>
        <p:txBody>
          <a:bodyPr wrap="square">
            <a:spAutoFit/>
          </a:bodyPr>
          <a:lstStyle/>
          <a:p>
            <a:pPr algn="just"/>
            <a:r>
              <a:rPr lang="en-IN" sz="2000" dirty="0">
                <a:solidFill>
                  <a:schemeClr val="tx1">
                    <a:lumMod val="95000"/>
                    <a:lumOff val="5000"/>
                  </a:schemeClr>
                </a:solidFill>
                <a:latin typeface="Palatino Linotype" panose="02040502050505030304" pitchFamily="18" charset="0"/>
                <a:cs typeface="Segoe UI Light" pitchFamily="34" charset="0"/>
              </a:rPr>
              <a:t>A compound statement is a block that can contain:</a:t>
            </a:r>
          </a:p>
          <a:p>
            <a:pPr algn="just"/>
            <a:endParaRPr lang="en-IN" sz="800" dirty="0">
              <a:solidFill>
                <a:schemeClr val="tx1">
                  <a:lumMod val="95000"/>
                  <a:lumOff val="5000"/>
                </a:schemeClr>
              </a:solidFill>
              <a:latin typeface="Palatino Linotype" panose="02040502050505030304" pitchFamily="18" charset="0"/>
              <a:cs typeface="Segoe UI Light" pitchFamily="34" charset="0"/>
            </a:endParaRPr>
          </a:p>
          <a:p>
            <a:pPr marL="285750" indent="-285750" algn="just">
              <a:buFont typeface="Arial" panose="020B0604020202020204" pitchFamily="34" charset="0"/>
              <a:buChar char="•"/>
            </a:pPr>
            <a:r>
              <a:rPr lang="en-IN" dirty="0">
                <a:solidFill>
                  <a:srgbClr val="006C86"/>
                </a:solidFill>
                <a:latin typeface="Palatino Linotype" panose="02040502050505030304" pitchFamily="18" charset="0"/>
                <a:cs typeface="Segoe UI Light" pitchFamily="34" charset="0"/>
              </a:rPr>
              <a:t>other blocks</a:t>
            </a:r>
          </a:p>
          <a:p>
            <a:pPr marL="285750" indent="-285750" algn="just">
              <a:buFont typeface="Arial" panose="020B0604020202020204" pitchFamily="34" charset="0"/>
              <a:buChar char="•"/>
            </a:pPr>
            <a:r>
              <a:rPr lang="en-IN" dirty="0">
                <a:solidFill>
                  <a:srgbClr val="006C86"/>
                </a:solidFill>
                <a:latin typeface="Palatino Linotype" panose="02040502050505030304" pitchFamily="18" charset="0"/>
                <a:cs typeface="Segoe UI Light" pitchFamily="34" charset="0"/>
              </a:rPr>
              <a:t>declarations of variables</a:t>
            </a:r>
          </a:p>
          <a:p>
            <a:pPr marL="285750" indent="-285750" algn="just">
              <a:buFont typeface="Arial" panose="020B0604020202020204" pitchFamily="34" charset="0"/>
              <a:buChar char="•"/>
            </a:pPr>
            <a:r>
              <a:rPr lang="en-IN" dirty="0">
                <a:solidFill>
                  <a:srgbClr val="006C86"/>
                </a:solidFill>
                <a:latin typeface="Palatino Linotype" panose="02040502050505030304" pitchFamily="18" charset="0"/>
                <a:cs typeface="Segoe UI Light" pitchFamily="34" charset="0"/>
              </a:rPr>
              <a:t>declarations of cursors</a:t>
            </a:r>
          </a:p>
          <a:p>
            <a:pPr marL="285750" indent="-285750" algn="just">
              <a:buFont typeface="Arial" panose="020B0604020202020204" pitchFamily="34" charset="0"/>
              <a:buChar char="•"/>
            </a:pPr>
            <a:r>
              <a:rPr lang="en-IN" dirty="0">
                <a:solidFill>
                  <a:srgbClr val="006C86"/>
                </a:solidFill>
                <a:latin typeface="Palatino Linotype" panose="02040502050505030304" pitchFamily="18" charset="0"/>
                <a:cs typeface="Segoe UI Light" pitchFamily="34" charset="0"/>
              </a:rPr>
              <a:t>declarations of exception handlers</a:t>
            </a:r>
          </a:p>
          <a:p>
            <a:pPr marL="285750" indent="-285750" algn="just">
              <a:buFont typeface="Arial" panose="020B0604020202020204" pitchFamily="34" charset="0"/>
              <a:buChar char="•"/>
            </a:pPr>
            <a:r>
              <a:rPr lang="en-IN" dirty="0">
                <a:solidFill>
                  <a:srgbClr val="006C86"/>
                </a:solidFill>
                <a:latin typeface="Palatino Linotype" panose="02040502050505030304" pitchFamily="18" charset="0"/>
                <a:cs typeface="Segoe UI Light" pitchFamily="34" charset="0"/>
              </a:rPr>
              <a:t>compound statements</a:t>
            </a:r>
          </a:p>
          <a:p>
            <a:pPr marL="285750" indent="-285750" algn="just">
              <a:buFont typeface="Arial" panose="020B0604020202020204" pitchFamily="34" charset="0"/>
              <a:buChar char="•"/>
            </a:pPr>
            <a:r>
              <a:rPr lang="en-IN" dirty="0">
                <a:solidFill>
                  <a:srgbClr val="006C86"/>
                </a:solidFill>
                <a:latin typeface="Palatino Linotype" panose="02040502050505030304" pitchFamily="18" charset="0"/>
                <a:cs typeface="Segoe UI Light" pitchFamily="34" charset="0"/>
              </a:rPr>
              <a:t>flow control constructs such as loops and conditional tests.</a:t>
            </a:r>
          </a:p>
        </p:txBody>
      </p:sp>
      <p:pic>
        <p:nvPicPr>
          <p:cNvPr id="4" name="Picture 3">
            <a:extLst>
              <a:ext uri="{FF2B5EF4-FFF2-40B4-BE49-F238E27FC236}">
                <a16:creationId xmlns:a16="http://schemas.microsoft.com/office/drawing/2014/main" id="{788ECE69-2A6A-4C8F-AE3A-7A4A42753F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F4E37F5-6BBF-4133-A49F-360508F320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6" name="Rectangle 5">
            <a:extLst>
              <a:ext uri="{FF2B5EF4-FFF2-40B4-BE49-F238E27FC236}">
                <a16:creationId xmlns:a16="http://schemas.microsoft.com/office/drawing/2014/main" id="{9D69CA78-9E8C-4521-8334-27B87E5E86DA}"/>
              </a:ext>
            </a:extLst>
          </p:cNvPr>
          <p:cNvSpPr/>
          <p:nvPr/>
        </p:nvSpPr>
        <p:spPr>
          <a:xfrm>
            <a:off x="2062758" y="295710"/>
            <a:ext cx="4501957"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FD84B067-7AC4-4C70-AB5E-86CDFC8151C1}"/>
              </a:ext>
            </a:extLst>
          </p:cNvPr>
          <p:cNvSpPr/>
          <p:nvPr/>
        </p:nvSpPr>
        <p:spPr>
          <a:xfrm>
            <a:off x="6921840" y="252393"/>
            <a:ext cx="5150030" cy="236988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Liberation Mono"/>
                <a:cs typeface="Arial" panose="020B0604020202020204" pitchFamily="34" charset="0"/>
              </a:rPr>
              <a:t>int</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BEGIN ... END</a:t>
            </a:r>
          </a:p>
        </p:txBody>
      </p:sp>
      <p:sp>
        <p:nvSpPr>
          <p:cNvPr id="3" name="Rectangle 2"/>
          <p:cNvSpPr/>
          <p:nvPr/>
        </p:nvSpPr>
        <p:spPr>
          <a:xfrm>
            <a:off x="334566" y="1087576"/>
            <a:ext cx="11593288"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34566" y="3039486"/>
            <a:ext cx="8761859" cy="923330"/>
          </a:xfrm>
          <a:prstGeom prst="rect">
            <a:avLst/>
          </a:prstGeom>
          <a:solidFill>
            <a:schemeClr val="bg1"/>
          </a:solidFill>
        </p:spPr>
        <p:txBody>
          <a:bodyPr wrap="square">
            <a:spAutoFit/>
          </a:bodyPr>
          <a:lstStyle/>
          <a:p>
            <a:r>
              <a:rPr lang="en-IN" dirty="0">
                <a:solidFill>
                  <a:srgbClr val="0077AA"/>
                </a:solidFill>
                <a:latin typeface="Liberation Mono"/>
              </a:rPr>
              <a:t>[begin_label:] BEGIN</a:t>
            </a:r>
          </a:p>
          <a:p>
            <a:r>
              <a:rPr lang="en-IN" dirty="0">
                <a:solidFill>
                  <a:srgbClr val="0077AA"/>
                </a:solidFill>
                <a:latin typeface="Liberation Mono"/>
              </a:rPr>
              <a:t>       [statement_list]</a:t>
            </a:r>
          </a:p>
          <a:p>
            <a:r>
              <a:rPr lang="en-IN" dirty="0">
                <a:solidFill>
                  <a:srgbClr val="0077AA"/>
                </a:solidFill>
                <a:latin typeface="Liberation Mono"/>
              </a:rPr>
              <a:t>END [end_label]</a:t>
            </a:r>
          </a:p>
        </p:txBody>
      </p:sp>
      <p:pic>
        <p:nvPicPr>
          <p:cNvPr id="6" name="Picture 5">
            <a:extLst>
              <a:ext uri="{FF2B5EF4-FFF2-40B4-BE49-F238E27FC236}">
                <a16:creationId xmlns:a16="http://schemas.microsoft.com/office/drawing/2014/main" id="{BB455B9A-1F9F-4F47-9C99-460A769C780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F9BE83B-2ED0-4EA4-B432-9299509F56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TextBox 7">
            <a:extLst>
              <a:ext uri="{FF2B5EF4-FFF2-40B4-BE49-F238E27FC236}">
                <a16:creationId xmlns:a16="http://schemas.microsoft.com/office/drawing/2014/main" id="{960DC4B5-0C6F-45A9-80BA-8AEBFCB7A6F2}"/>
              </a:ext>
            </a:extLst>
          </p:cNvPr>
          <p:cNvSpPr txBox="1"/>
          <p:nvPr/>
        </p:nvSpPr>
        <p:spPr>
          <a:xfrm>
            <a:off x="5375126" y="2852936"/>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65669"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4" name="Rectangle 3"/>
          <p:cNvSpPr/>
          <p:nvPr/>
        </p:nvSpPr>
        <p:spPr>
          <a:xfrm>
            <a:off x="296068" y="4278575"/>
            <a:ext cx="11487769" cy="2246769"/>
          </a:xfrm>
          <a:prstGeom prst="rect">
            <a:avLst/>
          </a:prstGeom>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Remember:</a:t>
            </a:r>
            <a:endParaRPr lang="en-IN" sz="22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graphicFrame>
        <p:nvGraphicFramePr>
          <p:cNvPr id="3" name="Table 2"/>
          <p:cNvGraphicFramePr>
            <a:graphicFrameLocks noGrp="1"/>
          </p:cNvGraphicFramePr>
          <p:nvPr>
            <p:extLst>
              <p:ext uri="{D42A27DB-BD31-4B8C-83A1-F6EECF244321}">
                <p14:modId xmlns:p14="http://schemas.microsoft.com/office/powerpoint/2010/main" val="3381803073"/>
              </p:ext>
            </p:extLst>
          </p:nvPr>
        </p:nvGraphicFramePr>
        <p:xfrm>
          <a:off x="255946" y="692696"/>
          <a:ext cx="8838049" cy="396240"/>
        </p:xfrm>
        <a:graphic>
          <a:graphicData uri="http://schemas.openxmlformats.org/drawingml/2006/table">
            <a:tbl>
              <a:tblPr/>
              <a:tblGrid>
                <a:gridCol w="883804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6" name="Rectangle 5"/>
          <p:cNvSpPr/>
          <p:nvPr/>
        </p:nvSpPr>
        <p:spPr>
          <a:xfrm>
            <a:off x="296069" y="2924944"/>
            <a:ext cx="11487768" cy="1138773"/>
          </a:xfrm>
          <a:prstGeom prst="rect">
            <a:avLst/>
          </a:prstGeom>
          <a:noFill/>
        </p:spPr>
        <p:txBody>
          <a:bodyPr wrap="square">
            <a:spAutoFit/>
          </a:bodyPr>
          <a:lstStyle/>
          <a:p>
            <a:r>
              <a:rPr lang="en-IN" sz="2200" dirty="0">
                <a:solidFill>
                  <a:srgbClr val="FF0000"/>
                </a:solidFill>
                <a:latin typeface="Palatino Linotype" panose="02040502050505030304" pitchFamily="18"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p:txBody>
      </p:sp>
      <p:pic>
        <p:nvPicPr>
          <p:cNvPr id="9" name="Picture 8">
            <a:extLst>
              <a:ext uri="{FF2B5EF4-FFF2-40B4-BE49-F238E27FC236}">
                <a16:creationId xmlns:a16="http://schemas.microsoft.com/office/drawing/2014/main" id="{C1A06C5C-EEEC-445F-93D6-AEAB1BFE93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78274C8B-893D-465C-9082-E5E60F9CCDC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aphicFrame>
        <p:nvGraphicFramePr>
          <p:cNvPr id="5" name="Table 10">
            <a:extLst>
              <a:ext uri="{FF2B5EF4-FFF2-40B4-BE49-F238E27FC236}">
                <a16:creationId xmlns:a16="http://schemas.microsoft.com/office/drawing/2014/main" id="{1F8247D9-3A6B-4F73-96BC-7D615A271328}"/>
              </a:ext>
            </a:extLst>
          </p:cNvPr>
          <p:cNvGraphicFramePr>
            <a:graphicFrameLocks noGrp="1"/>
          </p:cNvGraphicFramePr>
          <p:nvPr>
            <p:extLst>
              <p:ext uri="{D42A27DB-BD31-4B8C-83A1-F6EECF244321}">
                <p14:modId xmlns:p14="http://schemas.microsoft.com/office/powerpoint/2010/main" val="2378471058"/>
              </p:ext>
            </p:extLst>
          </p:nvPr>
        </p:nvGraphicFramePr>
        <p:xfrm>
          <a:off x="118542" y="1204352"/>
          <a:ext cx="3456384" cy="1310640"/>
        </p:xfrm>
        <a:graphic>
          <a:graphicData uri="http://schemas.openxmlformats.org/drawingml/2006/table">
            <a:tbl>
              <a:tblPr firstRow="1" bandRow="1">
                <a:tableStyleId>{BDBED569-4797-4DF1-A0F4-6AAB3CD982D8}</a:tableStyleId>
              </a:tblPr>
              <a:tblGrid>
                <a:gridCol w="414766">
                  <a:extLst>
                    <a:ext uri="{9D8B030D-6E8A-4147-A177-3AD203B41FA5}">
                      <a16:colId xmlns:a16="http://schemas.microsoft.com/office/drawing/2014/main" val="1380068625"/>
                    </a:ext>
                  </a:extLst>
                </a:gridCol>
                <a:gridCol w="3041618">
                  <a:extLst>
                    <a:ext uri="{9D8B030D-6E8A-4147-A177-3AD203B41FA5}">
                      <a16:colId xmlns:a16="http://schemas.microsoft.com/office/drawing/2014/main" val="4212706371"/>
                    </a:ext>
                  </a:extLst>
                </a:gridCol>
              </a:tblGrid>
              <a:tr h="370840">
                <a:tc>
                  <a:txBody>
                    <a:bodyPr/>
                    <a:lstStyle/>
                    <a:p>
                      <a:r>
                        <a:rPr lang="en-US" sz="1600" b="0" kern="1200" dirty="0">
                          <a:solidFill>
                            <a:srgbClr val="006C86"/>
                          </a:solidFill>
                          <a:latin typeface="Palatino Linotype" panose="02040502050505030304" pitchFamily="18" charset="0"/>
                          <a:ea typeface="+mn-ea"/>
                          <a:cs typeface="+mn-cs"/>
                        </a:rPr>
                        <a:t>1.</a:t>
                      </a:r>
                    </a:p>
                    <a:p>
                      <a:r>
                        <a:rPr lang="en-US" sz="1600" b="0" kern="1200" dirty="0">
                          <a:solidFill>
                            <a:srgbClr val="006C86"/>
                          </a:solidFill>
                          <a:latin typeface="Palatino Linotype" panose="02040502050505030304" pitchFamily="18" charset="0"/>
                          <a:ea typeface="+mn-ea"/>
                          <a:cs typeface="+mn-cs"/>
                        </a:rPr>
                        <a:t> </a:t>
                      </a:r>
                    </a:p>
                    <a:p>
                      <a:endParaRPr lang="en-US" sz="1600" b="0" kern="1200" dirty="0">
                        <a:solidFill>
                          <a:srgbClr val="006C86"/>
                        </a:solidFill>
                        <a:latin typeface="Palatino Linotype" panose="02040502050505030304" pitchFamily="18" charset="0"/>
                        <a:ea typeface="+mn-ea"/>
                        <a:cs typeface="+mn-cs"/>
                      </a:endParaRPr>
                    </a:p>
                    <a:p>
                      <a:r>
                        <a:rPr lang="en-US" sz="1600" b="0" kern="1200" dirty="0">
                          <a:solidFill>
                            <a:srgbClr val="006C86"/>
                          </a:solidFill>
                          <a:latin typeface="Palatino Linotype" panose="02040502050505030304" pitchFamily="18" charset="0"/>
                          <a:ea typeface="+mn-ea"/>
                          <a:cs typeface="+mn-cs"/>
                        </a:rPr>
                        <a:t>2.</a:t>
                      </a:r>
                    </a:p>
                    <a:p>
                      <a:endParaRPr lang="en-IN" sz="1600" b="0" kern="1200" dirty="0">
                        <a:solidFill>
                          <a:srgbClr val="006C86"/>
                        </a:solidFill>
                        <a:latin typeface="Palatino Linotype" panose="02040502050505030304" pitchFamily="18" charset="0"/>
                        <a:ea typeface="+mn-ea"/>
                        <a:cs typeface="+mn-cs"/>
                      </a:endParaRPr>
                    </a:p>
                  </a:txBody>
                  <a:tcPr/>
                </a:tc>
                <a:tc>
                  <a:txBody>
                    <a:bodyPr/>
                    <a:lstStyle/>
                    <a:p>
                      <a:pPr algn="l" fontAlgn="t" latinLnBrk="1"/>
                      <a:r>
                        <a:rPr lang="en-IN" sz="1600" b="0" kern="1200" dirty="0">
                          <a:solidFill>
                            <a:srgbClr val="006C86"/>
                          </a:solidFill>
                          <a:latin typeface="Palatino Linotype" panose="02040502050505030304" pitchFamily="18" charset="0"/>
                          <a:ea typeface="+mn-ea"/>
                          <a:cs typeface="+mn-cs"/>
                        </a:rPr>
                        <a:t>DECLARE x INT DEFAULT 0;</a:t>
                      </a:r>
                    </a:p>
                    <a:p>
                      <a:pPr algn="l" fontAlgn="t" latinLnBrk="1"/>
                      <a:r>
                        <a:rPr lang="en-IN" sz="1600" b="0" kern="1200" dirty="0">
                          <a:solidFill>
                            <a:srgbClr val="006C86"/>
                          </a:solidFill>
                          <a:latin typeface="Palatino Linotype" panose="02040502050505030304" pitchFamily="18" charset="0"/>
                          <a:ea typeface="+mn-ea"/>
                          <a:cs typeface="+mn-cs"/>
                        </a:rPr>
                        <a:t>SET x = 10;</a:t>
                      </a:r>
                    </a:p>
                    <a:p>
                      <a:endParaRPr lang="en-IN" sz="1600" b="0" kern="1200" dirty="0">
                        <a:solidFill>
                          <a:srgbClr val="006C86"/>
                        </a:solidFill>
                        <a:latin typeface="Palatino Linotype" panose="02040502050505030304" pitchFamily="18" charset="0"/>
                        <a:ea typeface="+mn-ea"/>
                        <a:cs typeface="+mn-cs"/>
                      </a:endParaRPr>
                    </a:p>
                    <a:p>
                      <a:pPr algn="l" fontAlgn="t" latinLnBrk="1"/>
                      <a:r>
                        <a:rPr lang="en-IN" sz="1600" b="0" kern="1200" dirty="0">
                          <a:solidFill>
                            <a:srgbClr val="006C86"/>
                          </a:solidFill>
                          <a:latin typeface="Palatino Linotype" panose="02040502050505030304" pitchFamily="18" charset="0"/>
                          <a:ea typeface="+mn-ea"/>
                          <a:cs typeface="+mn-cs"/>
                        </a:rPr>
                        <a:t>DECLARE y INT;</a:t>
                      </a:r>
                    </a:p>
                    <a:p>
                      <a:pPr algn="l" fontAlgn="t" latinLnBrk="1"/>
                      <a:r>
                        <a:rPr lang="en-IN" sz="1600" b="0" kern="1200" dirty="0">
                          <a:solidFill>
                            <a:srgbClr val="006C86"/>
                          </a:solidFill>
                          <a:latin typeface="Palatino Linotype" panose="02040502050505030304" pitchFamily="18" charset="0"/>
                          <a:ea typeface="+mn-ea"/>
                          <a:cs typeface="+mn-cs"/>
                        </a:rPr>
                        <a:t>SET y = 10;</a:t>
                      </a:r>
                    </a:p>
                  </a:txBody>
                  <a:tcPr/>
                </a:tc>
                <a:extLst>
                  <a:ext uri="{0D108BD9-81ED-4DB2-BD59-A6C34878D82A}">
                    <a16:rowId xmlns:a16="http://schemas.microsoft.com/office/drawing/2014/main" val="485078474"/>
                  </a:ext>
                </a:extLst>
              </a:tr>
            </a:tbl>
          </a:graphicData>
        </a:graphic>
      </p:graphicFrame>
      <p:sp>
        <p:nvSpPr>
          <p:cNvPr id="12" name="Rectangle 11">
            <a:extLst>
              <a:ext uri="{FF2B5EF4-FFF2-40B4-BE49-F238E27FC236}">
                <a16:creationId xmlns:a16="http://schemas.microsoft.com/office/drawing/2014/main" id="{F1F71372-99B6-4D84-AC41-F7F75C632189}"/>
              </a:ext>
            </a:extLst>
          </p:cNvPr>
          <p:cNvSpPr/>
          <p:nvPr/>
        </p:nvSpPr>
        <p:spPr>
          <a:xfrm>
            <a:off x="685711" y="1"/>
            <a:ext cx="10742801" cy="584775"/>
          </a:xfrm>
          <a:prstGeom prst="rect">
            <a:avLst/>
          </a:prstGeom>
          <a:noFill/>
        </p:spPr>
        <p:txBody>
          <a:bodyPr wrap="square">
            <a:spAutoFit/>
          </a:bodyPr>
          <a:lstStyle/>
          <a:p>
            <a:pPr algn="r"/>
            <a:r>
              <a:rPr lang="en-IN" sz="3200" b="1" i="1" dirty="0">
                <a:latin typeface="Arial" pitchFamily="34" charset="0"/>
                <a:cs typeface="Arial" pitchFamily="34" charset="0"/>
              </a:rPr>
              <a:t>Assigning Variables </a:t>
            </a:r>
          </a:p>
        </p:txBody>
      </p:sp>
    </p:spTree>
    <p:extLst>
      <p:ext uri="{BB962C8B-B14F-4D97-AF65-F5344CB8AC3E}">
        <p14:creationId xmlns:p14="http://schemas.microsoft.com/office/powerpoint/2010/main" val="346512444"/>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85711" y="1"/>
            <a:ext cx="10742801"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Local and User-Defined Variables </a:t>
            </a:r>
          </a:p>
        </p:txBody>
      </p:sp>
      <p:sp>
        <p:nvSpPr>
          <p:cNvPr id="3" name="Rectangle 2"/>
          <p:cNvSpPr/>
          <p:nvPr/>
        </p:nvSpPr>
        <p:spPr>
          <a:xfrm>
            <a:off x="380166" y="838200"/>
            <a:ext cx="11403672" cy="646331"/>
          </a:xfrm>
          <a:prstGeom prst="rect">
            <a:avLst/>
          </a:prstGeom>
        </p:spPr>
        <p:txBody>
          <a:bodyPr wrap="square">
            <a:spAutoFit/>
          </a:bodyPr>
          <a:lstStyle/>
          <a:p>
            <a:r>
              <a:rPr lang="en-IN" b="1" dirty="0">
                <a:latin typeface="Palatino Linotype" panose="02040502050505030304" pitchFamily="18" charset="0"/>
                <a:cs typeface="Arial" panose="020B0604020202020204" pitchFamily="34" charset="0"/>
              </a:rPr>
              <a:t>Local variables </a:t>
            </a:r>
            <a:r>
              <a:rPr lang="en-IN" dirty="0">
                <a:latin typeface="Palatino Linotype" panose="02040502050505030304" pitchFamily="18" charset="0"/>
                <a:cs typeface="Arial" panose="020B0604020202020204" pitchFamily="34" charset="0"/>
              </a:rPr>
              <a:t>are declared within stored procedures and are only valid within the BEGIN…END block where they are declared. Local variables can have any SQL data type.</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380166" y="1628800"/>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6" name="Rectangle 5"/>
          <p:cNvSpPr/>
          <p:nvPr/>
        </p:nvSpPr>
        <p:spPr>
          <a:xfrm>
            <a:off x="380166" y="2332029"/>
            <a:ext cx="11403672" cy="646331"/>
          </a:xfrm>
          <a:prstGeom prst="rect">
            <a:avLst/>
          </a:prstGeom>
        </p:spPr>
        <p:txBody>
          <a:bodyPr wrap="square">
            <a:spAutoFit/>
          </a:bodyPr>
          <a:lstStyle/>
          <a:p>
            <a:r>
              <a:rPr lang="en-IN" b="1" dirty="0">
                <a:latin typeface="Palatino Linotype" panose="02040502050505030304" pitchFamily="18" charset="0"/>
                <a:cs typeface="Arial" panose="020B0604020202020204" pitchFamily="34" charset="0"/>
              </a:rPr>
              <a:t>User variables </a:t>
            </a:r>
            <a:r>
              <a:rPr lang="en-IN" dirty="0">
                <a:latin typeface="Palatino Linotype" panose="02040502050505030304" pitchFamily="18" charset="0"/>
                <a:cs typeface="Arial" panose="020B0604020202020204" pitchFamily="34" charset="0"/>
              </a:rPr>
              <a:t>in MySQL stored procedures, user variables are referenced with an ampersand (@) prefixed to the user variable name.</a:t>
            </a:r>
            <a:endParaRPr lang="en-IN" dirty="0">
              <a:solidFill>
                <a:schemeClr val="bg1"/>
              </a:solidFill>
              <a:latin typeface="Palatino Linotype" panose="02040502050505030304" pitchFamily="18" charset="0"/>
              <a:cs typeface="Arial" panose="020B0604020202020204" pitchFamily="34" charset="0"/>
            </a:endParaRPr>
          </a:p>
        </p:txBody>
      </p:sp>
      <p:sp>
        <p:nvSpPr>
          <p:cNvPr id="7" name="Rectangle 6"/>
          <p:cNvSpPr/>
          <p:nvPr/>
        </p:nvSpPr>
        <p:spPr>
          <a:xfrm>
            <a:off x="380166" y="3094027"/>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grpSp>
        <p:nvGrpSpPr>
          <p:cNvPr id="10" name="Group 9"/>
          <p:cNvGrpSpPr/>
          <p:nvPr/>
        </p:nvGrpSpPr>
        <p:grpSpPr>
          <a:xfrm>
            <a:off x="380166" y="3884450"/>
            <a:ext cx="11144328" cy="2330632"/>
            <a:chOff x="380166" y="3884450"/>
            <a:chExt cx="11144328" cy="2330632"/>
          </a:xfrm>
        </p:grpSpPr>
        <p:sp>
          <p:nvSpPr>
            <p:cNvPr id="2" name="Rectangle 1"/>
            <p:cNvSpPr/>
            <p:nvPr/>
          </p:nvSpPr>
          <p:spPr>
            <a:xfrm>
              <a:off x="380166" y="3884450"/>
              <a:ext cx="5572165" cy="2308324"/>
            </a:xfrm>
            <a:prstGeom prst="rect">
              <a:avLst/>
            </a:prstGeom>
            <a:solidFill>
              <a:schemeClr val="bg1"/>
            </a:solid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MyProcedure;</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MyProcedure()</a:t>
              </a:r>
            </a:p>
            <a:p>
              <a:r>
                <a:rPr lang="en-IN" dirty="0">
                  <a:latin typeface="Segoe UI Semilight" panose="020B0402040204020203" pitchFamily="34" charset="0"/>
                  <a:cs typeface="Segoe UI Semilight" panose="020B0402040204020203" pitchFamily="34" charset="0"/>
                </a:rPr>
                <a:t> </a:t>
              </a:r>
              <a:r>
                <a:rPr lang="en-IN" b="1" dirty="0">
                  <a:solidFill>
                    <a:srgbClr val="FF0000"/>
                  </a:solidFill>
                  <a:latin typeface="Segoe UI Semilight" panose="020B0402040204020203" pitchFamily="34" charset="0"/>
                  <a:cs typeface="Segoe UI Semilight" panose="020B0402040204020203" pitchFamily="34" charset="0"/>
                </a:rPr>
                <a:t>beginLabel</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a:t>
              </a:r>
              <a:r>
                <a:rPr lang="en-IN" b="1" dirty="0">
                  <a:latin typeface="Segoe UI Semilight" panose="020B0402040204020203" pitchFamily="34" charset="0"/>
                  <a:cs typeface="Segoe UI Semilight" panose="020B0402040204020203" pitchFamily="34" charset="0"/>
                </a:rPr>
                <a:t>declare x varchar(12) default 'Infoway'; </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latin typeface="Segoe UI Semilight" panose="020B0402040204020203" pitchFamily="34" charset="0"/>
                  <a:cs typeface="Segoe UI Semilight" panose="020B0402040204020203" pitchFamily="34" charset="0"/>
                </a:rPr>
                <a:t> x;</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r>
                <a:rPr lang="en-IN" b="1" dirty="0">
                  <a:solidFill>
                    <a:srgbClr val="FF0000"/>
                  </a:solidFill>
                  <a:latin typeface="Segoe UI Semilight" panose="020B0402040204020203" pitchFamily="34" charset="0"/>
                  <a:cs typeface="Segoe UI Semilight" panose="020B0402040204020203" pitchFamily="34" charset="0"/>
                </a:rPr>
                <a:t>beginLabel </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delimiter ;</a:t>
              </a:r>
            </a:p>
          </p:txBody>
        </p:sp>
        <p:sp>
          <p:nvSpPr>
            <p:cNvPr id="8" name="Rectangle 7"/>
            <p:cNvSpPr/>
            <p:nvPr/>
          </p:nvSpPr>
          <p:spPr>
            <a:xfrm>
              <a:off x="6151959" y="3906758"/>
              <a:ext cx="5372535" cy="2308324"/>
            </a:xfrm>
            <a:prstGeom prst="rect">
              <a:avLst/>
            </a:prstGeom>
            <a:solidFill>
              <a:schemeClr val="bg1"/>
            </a:solid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MyProcedure;</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MyProcedure()</a:t>
              </a:r>
            </a:p>
            <a:p>
              <a:r>
                <a:rPr lang="en-IN" dirty="0">
                  <a:latin typeface="Segoe UI Semilight" panose="020B0402040204020203" pitchFamily="34" charset="0"/>
                  <a:cs typeface="Segoe UI Semilight" panose="020B0402040204020203" pitchFamily="34" charset="0"/>
                </a:rPr>
                <a:t> </a:t>
              </a:r>
              <a:r>
                <a:rPr lang="en-IN" b="1" dirty="0">
                  <a:solidFill>
                    <a:srgbClr val="FF0000"/>
                  </a:solidFill>
                  <a:latin typeface="Segoe UI Semilight" panose="020B0402040204020203" pitchFamily="34" charset="0"/>
                  <a:cs typeface="Segoe UI Semilight" panose="020B0402040204020203" pitchFamily="34" charset="0"/>
                </a:rPr>
                <a:t>beginLabel</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a:t>
              </a:r>
              <a:r>
                <a:rPr lang="en-IN" b="1" dirty="0">
                  <a:latin typeface="Segoe UI Semilight" panose="020B0402040204020203" pitchFamily="34" charset="0"/>
                  <a:cs typeface="Segoe UI Semilight" panose="020B0402040204020203" pitchFamily="34" charset="0"/>
                </a:rPr>
                <a:t>set @x := 'Infoway';</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latin typeface="Segoe UI Semilight" panose="020B0402040204020203" pitchFamily="34" charset="0"/>
                  <a:cs typeface="Segoe UI Semilight" panose="020B0402040204020203" pitchFamily="34" charset="0"/>
                </a:rPr>
                <a:t> @x;</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r>
                <a:rPr lang="en-IN" b="1" dirty="0">
                  <a:solidFill>
                    <a:srgbClr val="FF0000"/>
                  </a:solidFill>
                  <a:latin typeface="Segoe UI Semilight" panose="020B0402040204020203" pitchFamily="34" charset="0"/>
                  <a:cs typeface="Segoe UI Semilight" panose="020B0402040204020203" pitchFamily="34" charset="0"/>
                </a:rPr>
                <a:t>beginLabel </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delimiter ;</a:t>
              </a:r>
            </a:p>
          </p:txBody>
        </p:sp>
      </p:grpSp>
      <p:cxnSp>
        <p:nvCxnSpPr>
          <p:cNvPr id="9" name="Straight Connector 8"/>
          <p:cNvCxnSpPr>
            <a:cxnSpLocks/>
          </p:cNvCxnSpPr>
          <p:nvPr/>
        </p:nvCxnSpPr>
        <p:spPr>
          <a:xfrm>
            <a:off x="303976" y="2204864"/>
            <a:ext cx="1155187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04424485-387B-4F52-B708-EC18703A6A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7ED8F586-54A7-45F4-904C-C10A76C0B6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14601794"/>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pic>
        <p:nvPicPr>
          <p:cNvPr id="3" name="Picture 2">
            <a:extLst>
              <a:ext uri="{FF2B5EF4-FFF2-40B4-BE49-F238E27FC236}">
                <a16:creationId xmlns:a16="http://schemas.microsoft.com/office/drawing/2014/main" id="{264C1A53-A772-47D6-837F-8549749FA4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B42BBFD-20FC-4D50-AB91-01E913497E3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39681324"/>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IF</a:t>
            </a:r>
            <a:endParaRPr lang="en-IN" sz="2800" b="1" i="1" dirty="0">
              <a:latin typeface="Arial" pitchFamily="34" charset="0"/>
              <a:cs typeface="Arial" pitchFamily="34" charset="0"/>
            </a:endParaRPr>
          </a:p>
        </p:txBody>
      </p:sp>
      <p:sp>
        <p:nvSpPr>
          <p:cNvPr id="5" name="Rectangle 4"/>
          <p:cNvSpPr/>
          <p:nvPr/>
        </p:nvSpPr>
        <p:spPr>
          <a:xfrm>
            <a:off x="190550" y="725848"/>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pic>
        <p:nvPicPr>
          <p:cNvPr id="8" name="Picture 7">
            <a:extLst>
              <a:ext uri="{FF2B5EF4-FFF2-40B4-BE49-F238E27FC236}">
                <a16:creationId xmlns:a16="http://schemas.microsoft.com/office/drawing/2014/main" id="{6A3E7C89-1AB7-4937-B597-7C97920F44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CFDB9D3A-20BB-44F6-9C72-E6436184571D}"/>
              </a:ext>
            </a:extLst>
          </p:cNvPr>
          <p:cNvSpPr/>
          <p:nvPr/>
        </p:nvSpPr>
        <p:spPr>
          <a:xfrm>
            <a:off x="262558" y="2622972"/>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ifCondition;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ifCondition(v_value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v_value = 0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0' as "Message Box";</a:t>
            </a:r>
          </a:p>
          <a:p>
            <a:r>
              <a:rPr lang="en-US" dirty="0">
                <a:solidFill>
                  <a:srgbClr val="0077AA"/>
                </a:solidFill>
                <a:latin typeface="Segoe UI Semilight" panose="020B0402040204020203" pitchFamily="34" charset="0"/>
                <a:cs typeface="Segoe UI Semilight" panose="020B0402040204020203" pitchFamily="34" charset="0"/>
              </a:rPr>
              <a:t>   ELSEIF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v_value = 1 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1' as "Message Box";</a:t>
            </a:r>
          </a:p>
          <a:p>
            <a:r>
              <a:rPr lang="en-US" dirty="0">
                <a:solidFill>
                  <a:srgbClr val="0077AA"/>
                </a:solidFill>
                <a:latin typeface="Segoe UI Semilight" panose="020B0402040204020203" pitchFamily="34" charset="0"/>
                <a:cs typeface="Segoe UI Semilight" panose="020B0402040204020203" pitchFamily="34" charset="0"/>
              </a:rPr>
              <a:t>   ELSE</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neither 0 or 1' as "Message Box";</a:t>
            </a:r>
          </a:p>
          <a:p>
            <a:r>
              <a:rPr lang="en-US" dirty="0">
                <a:solidFill>
                  <a:srgbClr val="0077AA"/>
                </a:solidFill>
                <a:latin typeface="Segoe UI Semilight" panose="020B0402040204020203" pitchFamily="34" charset="0"/>
                <a:cs typeface="Segoe UI Semilight" panose="020B0402040204020203" pitchFamily="34" charset="0"/>
              </a:rPr>
              <a:t>   END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2558"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
        <p:nvSpPr>
          <p:cNvPr id="7" name="Footer Placeholder 2">
            <a:extLst>
              <a:ext uri="{FF2B5EF4-FFF2-40B4-BE49-F238E27FC236}">
                <a16:creationId xmlns:a16="http://schemas.microsoft.com/office/drawing/2014/main" id="{8AB807C0-C690-4A9B-94BD-53FD5EE9DD8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88600137"/>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LOOP </a:t>
            </a:r>
            <a:endParaRPr lang="en-IN" sz="2800" b="1" i="1" dirty="0">
              <a:latin typeface="Arial" pitchFamily="34" charset="0"/>
              <a:cs typeface="Arial" pitchFamily="34" charset="0"/>
            </a:endParaRPr>
          </a:p>
        </p:txBody>
      </p:sp>
      <p:sp>
        <p:nvSpPr>
          <p:cNvPr id="7" name="Rectangle 6"/>
          <p:cNvSpPr/>
          <p:nvPr/>
        </p:nvSpPr>
        <p:spPr>
          <a:xfrm>
            <a:off x="334566" y="764704"/>
            <a:ext cx="8838049"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r>
              <a:rPr lang="en-IN" dirty="0">
                <a:solidFill>
                  <a:srgbClr val="0077AA"/>
                </a:solidFill>
                <a:latin typeface="Liberation Mono"/>
              </a:rPr>
              <a:t>LEAVE label</a:t>
            </a:r>
          </a:p>
        </p:txBody>
      </p:sp>
      <p:sp>
        <p:nvSpPr>
          <p:cNvPr id="2" name="Rectangle 1"/>
          <p:cNvSpPr/>
          <p:nvPr/>
        </p:nvSpPr>
        <p:spPr>
          <a:xfrm>
            <a:off x="3574926" y="836712"/>
            <a:ext cx="883804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pic>
        <p:nvPicPr>
          <p:cNvPr id="8" name="Picture 7">
            <a:extLst>
              <a:ext uri="{FF2B5EF4-FFF2-40B4-BE49-F238E27FC236}">
                <a16:creationId xmlns:a16="http://schemas.microsoft.com/office/drawing/2014/main" id="{6A3E7C89-1AB7-4937-B597-7C97920F44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66537FE0-C0BD-4C9E-9CDF-A7824BBDE068}"/>
              </a:ext>
            </a:extLst>
          </p:cNvPr>
          <p:cNvSpPr/>
          <p:nvPr/>
        </p:nvSpPr>
        <p:spPr>
          <a:xfrm>
            <a:off x="262558" y="2852936"/>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numberLoop;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numberLoop(v_value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 x + 1;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 v_value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leave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2558" y="2485925"/>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
        <p:nvSpPr>
          <p:cNvPr id="10" name="Footer Placeholder 2">
            <a:extLst>
              <a:ext uri="{FF2B5EF4-FFF2-40B4-BE49-F238E27FC236}">
                <a16:creationId xmlns:a16="http://schemas.microsoft.com/office/drawing/2014/main" id="{1C54BF1C-AD82-4A55-91C1-710EC87E4C7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35039788"/>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4" name="Rectangle 3"/>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cs typeface="Segoe UI Semilight" panose="020B0402040204020203" pitchFamily="34" charset="0"/>
              </a:rPr>
              <a:t>PROCEDURE</a:t>
            </a:r>
            <a:r>
              <a:rPr lang="en-IN" dirty="0">
                <a:solidFill>
                  <a:schemeClr val="tx1">
                    <a:lumMod val="95000"/>
                    <a:lumOff val="5000"/>
                  </a:schemeClr>
                </a:solidFill>
                <a:latin typeface="Palatino Linotype" panose="02040502050505030304" pitchFamily="18" charset="0"/>
                <a:ea typeface="Segoe UI Symbol" panose="020B0502040204020203" pitchFamily="34" charset="0"/>
                <a:cs typeface="Segoe UI Semilight" panose="020B0402040204020203" pitchFamily="34" charset="0"/>
              </a:rPr>
              <a:t> insertStudent(in p_ID </a:t>
            </a:r>
            <a:r>
              <a:rPr lang="en-IN" dirty="0">
                <a:solidFill>
                  <a:srgbClr val="834689"/>
                </a:solidFill>
                <a:latin typeface="Palatino Linotype" panose="02040502050505030304" pitchFamily="18" charset="0"/>
                <a:cs typeface="Arial" panose="020B0604020202020204" pitchFamily="34" charset="0"/>
              </a:rPr>
              <a:t>INT</a:t>
            </a:r>
            <a:r>
              <a:rPr lang="en-IN" dirty="0">
                <a:solidFill>
                  <a:schemeClr val="tx1">
                    <a:lumMod val="95000"/>
                    <a:lumOff val="5000"/>
                  </a:schemeClr>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IN" dirty="0">
                <a:solidFill>
                  <a:srgbClr val="0077AA"/>
                </a:solidFill>
                <a:latin typeface="Palatino Linotype" panose="02040502050505030304" pitchFamily="18" charset="0"/>
                <a:cs typeface="Segoe UI Semilight" panose="020B0402040204020203" pitchFamily="34" charset="0"/>
              </a:rPr>
              <a:t>DEFAULT</a:t>
            </a:r>
            <a:r>
              <a:rPr lang="en-IN" dirty="0">
                <a:solidFill>
                  <a:schemeClr val="tx1">
                    <a:lumMod val="95000"/>
                    <a:lumOff val="5000"/>
                  </a:schemeClr>
                </a:solidFill>
                <a:latin typeface="Palatino Linotype" panose="02040502050505030304" pitchFamily="18"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cs typeface="Segoe UI Semilight" panose="020B0402040204020203" pitchFamily="34" charset="0"/>
              </a:rPr>
              <a:t>SET</a:t>
            </a:r>
            <a:r>
              <a:rPr lang="en-IN" dirty="0">
                <a:latin typeface="Palatino Linotype" panose="02040502050505030304" pitchFamily="18" charset="0"/>
                <a:cs typeface="Segoe UI Light" panose="020B0502040204020203" pitchFamily="34" charset="0"/>
              </a:rPr>
              <a:t> var_name = </a:t>
            </a:r>
            <a:r>
              <a:rPr lang="en-IN" dirty="0">
                <a:solidFill>
                  <a:srgbClr val="0077AA"/>
                </a:solidFill>
                <a:latin typeface="Palatino Linotype" panose="02040502050505030304" pitchFamily="18" charset="0"/>
                <a:cs typeface="Segoe UI Semilight" panose="020B0402040204020203" pitchFamily="34" charset="0"/>
              </a:rPr>
              <a:t>DEFAULT</a:t>
            </a:r>
            <a:r>
              <a:rPr lang="en-IN" dirty="0">
                <a:latin typeface="Palatino Linotype" panose="02040502050505030304" pitchFamily="18" charset="0"/>
                <a:cs typeface="Segoe UI Light" panose="020B0502040204020203" pitchFamily="34" charset="0"/>
              </a:rPr>
              <a:t> some_value.</a:t>
            </a:r>
          </a:p>
        </p:txBody>
      </p:sp>
      <p:pic>
        <p:nvPicPr>
          <p:cNvPr id="5" name="Picture 4">
            <a:extLst>
              <a:ext uri="{FF2B5EF4-FFF2-40B4-BE49-F238E27FC236}">
                <a16:creationId xmlns:a16="http://schemas.microsoft.com/office/drawing/2014/main" id="{F2063924-0DD0-426E-B45B-B06D07D99C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36C32B08-0469-4B5B-AFFD-33F31A46456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08444974"/>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7" name="Rectangle 6"/>
          <p:cNvSpPr/>
          <p:nvPr/>
        </p:nvSpPr>
        <p:spPr>
          <a:xfrm>
            <a:off x="262558" y="1196752"/>
            <a:ext cx="8990430"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262558" y="3879046"/>
            <a:ext cx="11521280" cy="2862322"/>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getStudentByID;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getStudentByID()</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v_namefirst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(12);</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v_namelast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(12);</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namefirst, namelast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v_namefirst, v_namelast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WHERE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ID = 12;</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concat(v_namefirst," " , v_namelast) as "Full Name";  </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E4950592-095B-4C53-93C0-4701A6DC83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27728C5E-F407-444A-82B3-22DCEB3E90ED}"/>
              </a:ext>
            </a:extLst>
          </p:cNvPr>
          <p:cNvSpPr/>
          <p:nvPr/>
        </p:nvSpPr>
        <p:spPr>
          <a:xfrm>
            <a:off x="262558" y="783480"/>
            <a:ext cx="8838049"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Q1. Write a stored procedure that prints all student details.</a:t>
            </a:r>
          </a:p>
        </p:txBody>
      </p:sp>
      <p:sp>
        <p:nvSpPr>
          <p:cNvPr id="9" name="Rectangle 8">
            <a:extLst>
              <a:ext uri="{FF2B5EF4-FFF2-40B4-BE49-F238E27FC236}">
                <a16:creationId xmlns:a16="http://schemas.microsoft.com/office/drawing/2014/main" id="{F72F3ED3-91D6-485D-A366-3926E421F759}"/>
              </a:ext>
            </a:extLst>
          </p:cNvPr>
          <p:cNvSpPr/>
          <p:nvPr/>
        </p:nvSpPr>
        <p:spPr>
          <a:xfrm>
            <a:off x="262558" y="3460938"/>
            <a:ext cx="11665297"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Q2. Write a stored procedure to prints student nameFirst and nameLast whose student ID is 12.</a:t>
            </a:r>
          </a:p>
        </p:txBody>
      </p:sp>
      <p:sp>
        <p:nvSpPr>
          <p:cNvPr id="10" name="Footer Placeholder 2">
            <a:extLst>
              <a:ext uri="{FF2B5EF4-FFF2-40B4-BE49-F238E27FC236}">
                <a16:creationId xmlns:a16="http://schemas.microsoft.com/office/drawing/2014/main" id="{64A759CA-942E-4B7E-B9C7-8147A102101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00863234"/>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262558" y="1408708"/>
            <a:ext cx="11665296" cy="2308324"/>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getStudentByID;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getStudentByID(</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rgbClr val="0077AA"/>
                </a:solidFill>
                <a:latin typeface="Segoe UI Semilight" panose="020B0402040204020203" pitchFamily="34" charset="0"/>
                <a:cs typeface="Segoe UI Semilight" panose="020B0402040204020203" pitchFamily="34" charset="0"/>
              </a:rPr>
              <a:t>begin</a:t>
            </a:r>
          </a:p>
          <a:p>
            <a:pPr marL="174625" indent="-174625"/>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student_qualifications </a:t>
            </a:r>
            <a:r>
              <a:rPr lang="en-IN" dirty="0">
                <a:solidFill>
                  <a:srgbClr val="0077AA"/>
                </a:solidFill>
                <a:latin typeface="Segoe UI Semilight" panose="020B0402040204020203" pitchFamily="34" charset="0"/>
                <a:cs typeface="Segoe UI Semilight" panose="020B0402040204020203" pitchFamily="34" charset="0"/>
              </a:rPr>
              <a:t>WHERE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student.ID = student_qualifications.studentID and  student.ID = para1;</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0BBD154F-8AB3-4057-A161-AAD9681787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407052C9-C14D-4B53-9AB0-A84A45AFFAD2}"/>
              </a:ext>
            </a:extLst>
          </p:cNvPr>
          <p:cNvSpPr/>
          <p:nvPr/>
        </p:nvSpPr>
        <p:spPr>
          <a:xfrm>
            <a:off x="262558" y="4289028"/>
            <a:ext cx="11665296" cy="2308324"/>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insertStudent;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insertStudent(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p_namefirst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(45),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p_namelast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(45),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p_DOB </a:t>
            </a:r>
            <a:r>
              <a:rPr lang="en-IN" dirty="0">
                <a:solidFill>
                  <a:srgbClr val="834689"/>
                </a:solidFill>
                <a:latin typeface="Segoe UI Semilight" panose="020B0402040204020203" pitchFamily="34" charset="0"/>
                <a:cs typeface="Segoe UI Semilight" panose="020B0402040204020203" pitchFamily="34" charset="0"/>
              </a:rPr>
              <a:t>DATE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p_emailID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(128))</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p_namefirst, p_namelast, p_DOB, p_emailID);</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0" name="Rectangle 9">
            <a:extLst>
              <a:ext uri="{FF2B5EF4-FFF2-40B4-BE49-F238E27FC236}">
                <a16:creationId xmlns:a16="http://schemas.microsoft.com/office/drawing/2014/main" id="{B71E19C0-AB3E-4024-B599-662238EE53FD}"/>
              </a:ext>
            </a:extLst>
          </p:cNvPr>
          <p:cNvSpPr/>
          <p:nvPr/>
        </p:nvSpPr>
        <p:spPr>
          <a:xfrm>
            <a:off x="262558" y="711472"/>
            <a:ext cx="11665296"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Q3. Write a stored procedure to get the student ID from the user, print student data along with his qualification details.</a:t>
            </a:r>
          </a:p>
        </p:txBody>
      </p:sp>
      <p:sp>
        <p:nvSpPr>
          <p:cNvPr id="11" name="Rectangle 10">
            <a:extLst>
              <a:ext uri="{FF2B5EF4-FFF2-40B4-BE49-F238E27FC236}">
                <a16:creationId xmlns:a16="http://schemas.microsoft.com/office/drawing/2014/main" id="{0B1EF17E-2A17-4CA8-951B-8493C5F321A0}"/>
              </a:ext>
            </a:extLst>
          </p:cNvPr>
          <p:cNvSpPr/>
          <p:nvPr/>
        </p:nvSpPr>
        <p:spPr>
          <a:xfrm>
            <a:off x="262558" y="3892986"/>
            <a:ext cx="11665297"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Q4. Write a stored procedure to INSERT data in STUDENT table.</a:t>
            </a:r>
          </a:p>
        </p:txBody>
      </p:sp>
      <p:sp>
        <p:nvSpPr>
          <p:cNvPr id="12" name="Footer Placeholder 2">
            <a:extLst>
              <a:ext uri="{FF2B5EF4-FFF2-40B4-BE49-F238E27FC236}">
                <a16:creationId xmlns:a16="http://schemas.microsoft.com/office/drawing/2014/main" id="{98068D58-1B6C-41CB-83E1-5E82540A8D3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36544262"/>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pic>
        <p:nvPicPr>
          <p:cNvPr id="6" name="Picture 5">
            <a:extLst>
              <a:ext uri="{FF2B5EF4-FFF2-40B4-BE49-F238E27FC236}">
                <a16:creationId xmlns:a16="http://schemas.microsoft.com/office/drawing/2014/main" id="{0BBD154F-8AB3-4057-A161-AAD9681787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2F0192A5-9AE4-4F2B-89D2-DFF80A8D3294}"/>
              </a:ext>
            </a:extLst>
          </p:cNvPr>
          <p:cNvSpPr/>
          <p:nvPr/>
        </p:nvSpPr>
        <p:spPr>
          <a:xfrm>
            <a:off x="262558" y="1209761"/>
            <a:ext cx="11665296" cy="2585323"/>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getStudentWithAddress;</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getStudentWithAddress(</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p_namefirst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(45),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p_namelast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(45),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p_address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(128))</a:t>
            </a:r>
          </a:p>
          <a:p>
            <a:r>
              <a:rPr lang="en-IN" dirty="0">
                <a:solidFill>
                  <a:srgbClr val="0077AA"/>
                </a:solidFill>
                <a:latin typeface="Segoe UI Semilight" panose="020B0402040204020203" pitchFamily="34" charset="0"/>
                <a:cs typeface="Segoe UI Semilight" panose="020B0402040204020203" pitchFamily="34" charset="0"/>
              </a:rPr>
              <a:t>begin</a:t>
            </a:r>
          </a:p>
          <a:p>
            <a:pPr marL="623888" indent="-623888"/>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namefirst, namelast, address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p_namefirst, p_namelast, p_address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student_address </a:t>
            </a:r>
            <a:r>
              <a:rPr lang="en-IN" dirty="0">
                <a:solidFill>
                  <a:srgbClr val="0077AA"/>
                </a:solidFill>
                <a:latin typeface="Segoe UI Semilight" panose="020B0402040204020203" pitchFamily="34" charset="0"/>
                <a:cs typeface="Segoe UI Semilight" panose="020B0402040204020203" pitchFamily="34" charset="0"/>
              </a:rPr>
              <a:t>WHERE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student.ID= student_address.studentID and student.ID=p_ID;</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a:extLst>
              <a:ext uri="{FF2B5EF4-FFF2-40B4-BE49-F238E27FC236}">
                <a16:creationId xmlns:a16="http://schemas.microsoft.com/office/drawing/2014/main" id="{4C1C9C4B-1910-4F68-8C0A-74C97B3397F5}"/>
              </a:ext>
            </a:extLst>
          </p:cNvPr>
          <p:cNvSpPr/>
          <p:nvPr/>
        </p:nvSpPr>
        <p:spPr>
          <a:xfrm>
            <a:off x="262558" y="783480"/>
            <a:ext cx="11665296"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Q5. Write a stored procedure to get the student ID from the user, return his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namefirst, namelast, and his address</a:t>
            </a:r>
            <a:r>
              <a:rPr lang="en-IN" dirty="0">
                <a:latin typeface="Arial" panose="020B0604020202020204" pitchFamily="34" charset="0"/>
                <a:cs typeface="Arial" panose="020B0604020202020204" pitchFamily="34" charset="0"/>
              </a:rPr>
              <a:t> .</a:t>
            </a:r>
          </a:p>
        </p:txBody>
      </p:sp>
      <p:sp>
        <p:nvSpPr>
          <p:cNvPr id="9" name="Footer Placeholder 2">
            <a:extLst>
              <a:ext uri="{FF2B5EF4-FFF2-40B4-BE49-F238E27FC236}">
                <a16:creationId xmlns:a16="http://schemas.microsoft.com/office/drawing/2014/main" id="{29296B16-B0FD-4BB1-879B-12C321F37E5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TextBox 9">
            <a:extLst>
              <a:ext uri="{FF2B5EF4-FFF2-40B4-BE49-F238E27FC236}">
                <a16:creationId xmlns:a16="http://schemas.microsoft.com/office/drawing/2014/main" id="{FC5C95A3-A788-496B-9276-09988C0AB6DA}"/>
              </a:ext>
            </a:extLst>
          </p:cNvPr>
          <p:cNvSpPr txBox="1"/>
          <p:nvPr/>
        </p:nvSpPr>
        <p:spPr>
          <a:xfrm>
            <a:off x="280356" y="4012029"/>
            <a:ext cx="11647497" cy="2585323"/>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a:t>
            </a:r>
            <a:r>
              <a:rPr lang="en-IN" dirty="0">
                <a:latin typeface="Segoe UI Semilight" panose="020B0402040204020203" pitchFamily="34" charset="0"/>
                <a:cs typeface="Segoe UI Semilight" panose="020B0402040204020203" pitchFamily="34" charset="0"/>
              </a:rPr>
              <a:t> procedureName;</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procedureName()</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aa(c1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ALTER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aa ADD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aa;</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2569181"/>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372" y="3581402"/>
            <a:ext cx="8685669"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p1;</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(100))</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"Hello World123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para1;</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4" name="Picture 3">
            <a:extLst>
              <a:ext uri="{FF2B5EF4-FFF2-40B4-BE49-F238E27FC236}">
                <a16:creationId xmlns:a16="http://schemas.microsoft.com/office/drawing/2014/main" id="{D0A7CBCB-7C39-4366-9F8D-9978908D88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634A863-8799-4272-AEB1-893143F0FF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810454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476" y="693053"/>
            <a:ext cx="11346623" cy="1015531"/>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one row in the table on the other side of their relationship and vice versa.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475" y="1917029"/>
            <a:ext cx="11346623" cy="1015531"/>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pic>
        <p:nvPicPr>
          <p:cNvPr id="3" name="Picture 2">
            <a:extLst>
              <a:ext uri="{FF2B5EF4-FFF2-40B4-BE49-F238E27FC236}">
                <a16:creationId xmlns:a16="http://schemas.microsoft.com/office/drawing/2014/main" id="{D91D6D8B-8892-4A86-84F6-3BF29E55E45E}"/>
              </a:ext>
            </a:extLst>
          </p:cNvPr>
          <p:cNvPicPr>
            <a:picLocks noChangeAspect="1"/>
          </p:cNvPicPr>
          <p:nvPr/>
        </p:nvPicPr>
        <p:blipFill>
          <a:blip r:embed="rId3"/>
          <a:stretch>
            <a:fillRect/>
          </a:stretch>
        </p:blipFill>
        <p:spPr>
          <a:xfrm>
            <a:off x="280951" y="3148198"/>
            <a:ext cx="11628511" cy="3304745"/>
          </a:xfrm>
          <a:prstGeom prst="rect">
            <a:avLst/>
          </a:prstGeom>
        </p:spPr>
      </p:pic>
      <p:pic>
        <p:nvPicPr>
          <p:cNvPr id="4" name="Picture 3">
            <a:extLst>
              <a:ext uri="{FF2B5EF4-FFF2-40B4-BE49-F238E27FC236}">
                <a16:creationId xmlns:a16="http://schemas.microsoft.com/office/drawing/2014/main" id="{E54F738F-57FA-40FF-8F13-4A46DA27411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A7D9752-DA32-4144-9A5E-780FCE5075F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2" name="TextBox 11">
            <a:extLst>
              <a:ext uri="{FF2B5EF4-FFF2-40B4-BE49-F238E27FC236}">
                <a16:creationId xmlns:a16="http://schemas.microsoft.com/office/drawing/2014/main" id="{F9BFF973-8A70-4A21-A847-58FBD4B1AA0F}"/>
              </a:ext>
            </a:extLst>
          </p:cNvPr>
          <p:cNvSpPr txBox="1"/>
          <p:nvPr/>
        </p:nvSpPr>
        <p:spPr>
          <a:xfrm>
            <a:off x="310838" y="2956339"/>
            <a:ext cx="6216416" cy="369332"/>
          </a:xfrm>
          <a:prstGeom prst="rect">
            <a:avLst/>
          </a:prstGeom>
          <a:noFill/>
        </p:spPr>
        <p:txBody>
          <a:bodyPr wrap="square">
            <a:spAutoFit/>
          </a:bodyPr>
          <a:lstStyle/>
          <a:p>
            <a:r>
              <a:rPr lang="en-US" sz="1800" b="1" i="1" dirty="0">
                <a:latin typeface="Palatino Linotype" panose="02040502050505030304" pitchFamily="18" charset="0"/>
              </a:rPr>
              <a:t>R</a:t>
            </a:r>
            <a:r>
              <a:rPr lang="en-US" sz="1800" dirty="0">
                <a:latin typeface="Palatino Linotype" panose="02040502050505030304" pitchFamily="18" charset="0"/>
              </a:rPr>
              <a:t>                                                                      </a:t>
            </a:r>
            <a:r>
              <a:rPr lang="en-US" sz="1800" b="1" i="1" dirty="0">
                <a:latin typeface="Palatino Linotype" panose="02040502050505030304" pitchFamily="18" charset="0"/>
              </a:rPr>
              <a:t>S</a:t>
            </a:r>
            <a:r>
              <a:rPr lang="en-US" sz="1800" dirty="0">
                <a:latin typeface="Palatino Linotype" panose="02040502050505030304" pitchFamily="18" charset="0"/>
              </a:rPr>
              <a:t> </a:t>
            </a:r>
            <a:endParaRPr lang="en-IN" dirty="0"/>
          </a:p>
        </p:txBody>
      </p:sp>
    </p:spTree>
    <p:extLst>
      <p:ext uri="{BB962C8B-B14F-4D97-AF65-F5344CB8AC3E}">
        <p14:creationId xmlns:p14="http://schemas.microsoft.com/office/powerpoint/2010/main" val="700045207"/>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C6776BD-8251-41BA-9BD0-9E8B322E62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5021742E-AF5D-4FA1-B19B-8A1EF717F98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Title 1">
            <a:extLst>
              <a:ext uri="{FF2B5EF4-FFF2-40B4-BE49-F238E27FC236}">
                <a16:creationId xmlns:a16="http://schemas.microsoft.com/office/drawing/2014/main" id="{FF789B70-1EB2-4965-BF9A-8B5E196C2611}"/>
              </a:ext>
            </a:extLst>
          </p:cNvPr>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9" name="Rectangle 8">
            <a:extLst>
              <a:ext uri="{FF2B5EF4-FFF2-40B4-BE49-F238E27FC236}">
                <a16:creationId xmlns:a16="http://schemas.microsoft.com/office/drawing/2014/main" id="{7C7BDE77-B22A-4D65-9FD9-678ABBC86584}"/>
              </a:ext>
            </a:extLst>
          </p:cNvPr>
          <p:cNvSpPr/>
          <p:nvPr/>
        </p:nvSpPr>
        <p:spPr>
          <a:xfrm>
            <a:off x="647718" y="5296167"/>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Cursor declarations must appear before handler declarations. Variable and condition declarations must appear before cursor or handler declarations.</a:t>
            </a:r>
          </a:p>
        </p:txBody>
      </p:sp>
      <p:sp>
        <p:nvSpPr>
          <p:cNvPr id="10" name="TextBox 9">
            <a:extLst>
              <a:ext uri="{FF2B5EF4-FFF2-40B4-BE49-F238E27FC236}">
                <a16:creationId xmlns:a16="http://schemas.microsoft.com/office/drawing/2014/main" id="{2D900A49-8A93-41EF-AD71-BC8BDD7D0A38}"/>
              </a:ext>
            </a:extLst>
          </p:cNvPr>
          <p:cNvSpPr txBox="1"/>
          <p:nvPr/>
        </p:nvSpPr>
        <p:spPr>
          <a:xfrm>
            <a:off x="479377" y="2750840"/>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11" name="TextBox 10">
            <a:extLst>
              <a:ext uri="{FF2B5EF4-FFF2-40B4-BE49-F238E27FC236}">
                <a16:creationId xmlns:a16="http://schemas.microsoft.com/office/drawing/2014/main" id="{A07758F8-2FC5-4547-BE32-46AF327D9161}"/>
              </a:ext>
            </a:extLst>
          </p:cNvPr>
          <p:cNvSpPr txBox="1"/>
          <p:nvPr/>
        </p:nvSpPr>
        <p:spPr>
          <a:xfrm>
            <a:off x="647718" y="3289647"/>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12" name="TextBox 11">
            <a:extLst>
              <a:ext uri="{FF2B5EF4-FFF2-40B4-BE49-F238E27FC236}">
                <a16:creationId xmlns:a16="http://schemas.microsoft.com/office/drawing/2014/main" id="{8614521A-16C6-4B8F-8880-B939C77D302C}"/>
              </a:ext>
            </a:extLst>
          </p:cNvPr>
          <p:cNvSpPr txBox="1"/>
          <p:nvPr/>
        </p:nvSpPr>
        <p:spPr>
          <a:xfrm>
            <a:off x="164603" y="1558533"/>
            <a:ext cx="5930603" cy="646331"/>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2">
                    <a:lumMod val="75000"/>
                  </a:schemeClr>
                </a:solidFill>
                <a:effectLst/>
                <a:latin typeface="arial" panose="020B0604020202020204" pitchFamily="34" charset="0"/>
              </a:rPr>
              <a:t>A </a:t>
            </a:r>
            <a:r>
              <a:rPr lang="en-US" b="1" i="0" dirty="0">
                <a:solidFill>
                  <a:schemeClr val="tx2">
                    <a:lumMod val="75000"/>
                  </a:schemeClr>
                </a:solidFill>
                <a:effectLst/>
                <a:latin typeface="arial" panose="020B0604020202020204" pitchFamily="34" charset="0"/>
              </a:rPr>
              <a:t>cursor</a:t>
            </a:r>
            <a:r>
              <a:rPr lang="en-US" b="0" i="0" dirty="0">
                <a:solidFill>
                  <a:schemeClr val="tx2">
                    <a:lumMod val="75000"/>
                  </a:schemeClr>
                </a:solidFill>
                <a:effectLst/>
                <a:latin typeface="arial" panose="020B0604020202020204" pitchFamily="34" charset="0"/>
              </a:rPr>
              <a:t> is a temporary work area created in the system memory when a SQL statement is executed.</a:t>
            </a:r>
            <a:endParaRPr lang="en-IN" dirty="0">
              <a:solidFill>
                <a:schemeClr val="tx2">
                  <a:lumMod val="75000"/>
                </a:schemeClr>
              </a:solidFill>
            </a:endParaRPr>
          </a:p>
        </p:txBody>
      </p:sp>
      <p:pic>
        <p:nvPicPr>
          <p:cNvPr id="13" name="Picture 2" descr="MySQL Cursor Steps">
            <a:extLst>
              <a:ext uri="{FF2B5EF4-FFF2-40B4-BE49-F238E27FC236}">
                <a16:creationId xmlns:a16="http://schemas.microsoft.com/office/drawing/2014/main" id="{E604EC47-4E72-4316-80A7-DAE8404883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34966" y="69152"/>
            <a:ext cx="7901834" cy="12815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4564716"/>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a:t>
            </a:r>
          </a:p>
        </p:txBody>
      </p:sp>
      <p:sp>
        <p:nvSpPr>
          <p:cNvPr id="3" name="Rectangle 2"/>
          <p:cNvSpPr/>
          <p:nvPr/>
        </p:nvSpPr>
        <p:spPr>
          <a:xfrm>
            <a:off x="262558" y="985366"/>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sz="1900"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pPr marL="261938"/>
            <a:endParaRPr lang="en-IN" sz="800" dirty="0">
              <a:solidFill>
                <a:srgbClr val="0077AA"/>
              </a:solidFill>
              <a:latin typeface="Liberation Mono"/>
            </a:endParaRPr>
          </a:p>
          <a:p>
            <a:pPr marL="261938"/>
            <a:endParaRPr lang="en-IN" sz="800" dirty="0">
              <a:solidFill>
                <a:srgbClr val="0077AA"/>
              </a:solidFill>
              <a:latin typeface="Liberation Mono"/>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Liberation Mono"/>
            </a:endParaRPr>
          </a:p>
          <a:p>
            <a:pPr marL="261938"/>
            <a:endParaRPr lang="en-IN" sz="800" dirty="0">
              <a:solidFill>
                <a:srgbClr val="0077AA"/>
              </a:solidFill>
              <a:latin typeface="Liberation Mono"/>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 . .</a:t>
            </a:r>
            <a:endParaRPr lang="en-IN" dirty="0">
              <a:solidFill>
                <a:srgbClr val="0077AA"/>
              </a:solidFill>
              <a:latin typeface="Liberation Mono"/>
            </a:endParaRPr>
          </a:p>
          <a:p>
            <a:pPr marL="285750" indent="-285750">
              <a:buFont typeface="Arial" panose="020B0604020202020204" pitchFamily="34" charset="0"/>
              <a:buChar char="•"/>
            </a:pPr>
            <a:endParaRPr lang="en-IN" sz="400" dirty="0">
              <a:solidFill>
                <a:srgbClr val="0077AA"/>
              </a:solidFill>
              <a:latin typeface="Liberation Mono"/>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pic>
        <p:nvPicPr>
          <p:cNvPr id="16" name="Picture 15">
            <a:extLst>
              <a:ext uri="{FF2B5EF4-FFF2-40B4-BE49-F238E27FC236}">
                <a16:creationId xmlns:a16="http://schemas.microsoft.com/office/drawing/2014/main" id="{6C7107E2-8357-45C0-84DA-49ED196282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CA17A487-6852-4FAC-9A86-8EF685A3046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40930367"/>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 Examples</a:t>
            </a:r>
          </a:p>
        </p:txBody>
      </p:sp>
      <p:pic>
        <p:nvPicPr>
          <p:cNvPr id="6" name="Picture 5">
            <a:extLst>
              <a:ext uri="{FF2B5EF4-FFF2-40B4-BE49-F238E27FC236}">
                <a16:creationId xmlns:a16="http://schemas.microsoft.com/office/drawing/2014/main" id="{B8A17B3F-CAA5-4093-A098-3DA35FE41E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83354D7-970D-4888-9F46-BFFCD1A8C4A7}"/>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0590" y="1173618"/>
            <a:ext cx="11377264" cy="5632311"/>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int;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varchar(45);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date;</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varchar(128);</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CURSOR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a:t>
            </a:r>
          </a:p>
          <a:p>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EXIT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HANDLER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NOT FOUND SELECT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"No more student found";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loopLabel: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loopLabel;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Footer Placeholder 2">
            <a:extLst>
              <a:ext uri="{FF2B5EF4-FFF2-40B4-BE49-F238E27FC236}">
                <a16:creationId xmlns:a16="http://schemas.microsoft.com/office/drawing/2014/main" id="{A82E4E90-6A65-44A5-BB95-2A1DB63A2F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63080740"/>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 Examples</a:t>
            </a:r>
          </a:p>
        </p:txBody>
      </p:sp>
      <p:pic>
        <p:nvPicPr>
          <p:cNvPr id="6" name="Picture 5">
            <a:extLst>
              <a:ext uri="{FF2B5EF4-FFF2-40B4-BE49-F238E27FC236}">
                <a16:creationId xmlns:a16="http://schemas.microsoft.com/office/drawing/2014/main" id="{B8A17B3F-CAA5-4093-A098-3DA35FE41EE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83354D7-970D-4888-9F46-BFFCD1A8C4A7}"/>
              </a:ext>
            </a:extLst>
          </p:cNvPr>
          <p:cNvSpPr/>
          <p:nvPr/>
        </p:nvSpPr>
        <p:spPr>
          <a:xfrm>
            <a:off x="2278782" y="476672"/>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1" y="908720"/>
            <a:ext cx="12190412" cy="6001643"/>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int)</a:t>
            </a:r>
          </a:p>
          <a:p>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b1:begin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int;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if</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x is null </a:t>
            </a:r>
            <a:r>
              <a:rPr lang="en-US" sz="1600" dirty="0">
                <a:solidFill>
                  <a:srgbClr val="0077AA"/>
                </a:solidFill>
                <a:latin typeface="Segoe UI Semilight" panose="020B0402040204020203" pitchFamily="34" charset="0"/>
                <a:cs typeface="Segoe UI Semilight" panose="020B0402040204020203" pitchFamily="34" charset="0"/>
              </a:rPr>
              <a:t>then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b2: 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varchar(128);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varchar(45);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int;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cursor for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name, college, university, marks, year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student_qualifications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0077AA"/>
                </a:solidFill>
                <a:latin typeface="Segoe UI Semilight" panose="020B0402040204020203" pitchFamily="34" charset="0"/>
                <a:cs typeface="Segoe UI Semilight" panose="020B0402040204020203" pitchFamily="34" charset="0"/>
              </a:rPr>
              <a:t>exit handler for NOT FOUND SELECT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"Done";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loop 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cur1;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end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 if</a:t>
            </a:r>
            <a:endParaRPr lang="en-US" sz="1600"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end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Footer Placeholder 2">
            <a:extLst>
              <a:ext uri="{FF2B5EF4-FFF2-40B4-BE49-F238E27FC236}">
                <a16:creationId xmlns:a16="http://schemas.microsoft.com/office/drawing/2014/main" id="{B66F5236-7DED-48F6-9576-BADF220FE4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33177663"/>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pic>
        <p:nvPicPr>
          <p:cNvPr id="3" name="Picture 2">
            <a:extLst>
              <a:ext uri="{FF2B5EF4-FFF2-40B4-BE49-F238E27FC236}">
                <a16:creationId xmlns:a16="http://schemas.microsoft.com/office/drawing/2014/main" id="{A10FBD7A-83CE-4BD2-B1EB-76CE5D7278D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15C11097-8A1F-42E3-8708-7EAE6DD8E9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63969365"/>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Exception / Signal </a:t>
            </a:r>
          </a:p>
        </p:txBody>
      </p:sp>
      <p:sp>
        <p:nvSpPr>
          <p:cNvPr id="8" name="Rectangle 7"/>
          <p:cNvSpPr/>
          <p:nvPr/>
        </p:nvSpPr>
        <p:spPr>
          <a:xfrm>
            <a:off x="406574" y="851017"/>
            <a:ext cx="11449272" cy="5632311"/>
          </a:xfrm>
          <a:prstGeom prst="rect">
            <a:avLst/>
          </a:prstGeom>
          <a:noFill/>
        </p:spPr>
        <p:txBody>
          <a:bodyPr wrap="square">
            <a:spAutoFit/>
          </a:bodyPr>
          <a:lstStyle/>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endPar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a = 10 then</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'ok';</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43B984A7-81CE-49CB-8860-7EE3BFBDAB4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F6741EFA-3197-4C24-903B-B8B82AEAA47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82746930"/>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0892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3" name="Rectangle 2"/>
          <p:cNvSpPr/>
          <p:nvPr/>
        </p:nvSpPr>
        <p:spPr>
          <a:xfrm>
            <a:off x="262558" y="798273"/>
            <a:ext cx="11593288" cy="1692771"/>
          </a:xfrm>
          <a:prstGeom prst="rect">
            <a:avLst/>
          </a:prstGeom>
          <a:no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REMEMBER:</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First, you specify the name of the stored function after CREATE FUNCTION clause.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Second, you list all parameters of the stored function inside the parentheses.</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Third, the RETURNS clause may be specified only for a </a:t>
            </a:r>
            <a:r>
              <a:rPr lang="en-IN" i="1" dirty="0">
                <a:latin typeface="Palatino Linotype" panose="02040502050505030304" pitchFamily="18" charset="0"/>
                <a:cs typeface="Arial" panose="020B0604020202020204" pitchFamily="34" charset="0"/>
              </a:rPr>
              <a:t>FUNCTION</a:t>
            </a:r>
            <a:r>
              <a:rPr lang="en-IN" dirty="0">
                <a:latin typeface="Palatino Linotype" panose="02040502050505030304" pitchFamily="18" charset="0"/>
                <a:cs typeface="Arial" panose="020B0604020202020204" pitchFamily="34" charset="0"/>
              </a:rPr>
              <a:t>, for which it is mandatory. It indicates the return type of the function, and the function body must contain a RETURN value statement. </a:t>
            </a:r>
          </a:p>
        </p:txBody>
      </p:sp>
      <p:sp>
        <p:nvSpPr>
          <p:cNvPr id="6" name="Rectangle 5"/>
          <p:cNvSpPr/>
          <p:nvPr/>
        </p:nvSpPr>
        <p:spPr>
          <a:xfrm>
            <a:off x="6057111" y="145014"/>
            <a:ext cx="5929354" cy="400110"/>
          </a:xfrm>
          <a:prstGeom prst="rect">
            <a:avLst/>
          </a:prstGeom>
        </p:spPr>
        <p:txBody>
          <a:bodyPr wrap="square">
            <a:spAutoFit/>
          </a:bodyPr>
          <a:lstStyle/>
          <a:p>
            <a:r>
              <a:rPr lang="en-US" sz="2000" dirty="0">
                <a:solidFill>
                  <a:schemeClr val="accent1">
                    <a:lumMod val="75000"/>
                  </a:schemeClr>
                </a:solidFill>
              </a:rPr>
              <a:t>SET GLOBAL log_bin_trust_function_creators = 1;</a:t>
            </a:r>
          </a:p>
        </p:txBody>
      </p:sp>
      <p:pic>
        <p:nvPicPr>
          <p:cNvPr id="7" name="Picture 6">
            <a:extLst>
              <a:ext uri="{FF2B5EF4-FFF2-40B4-BE49-F238E27FC236}">
                <a16:creationId xmlns:a16="http://schemas.microsoft.com/office/drawing/2014/main" id="{6D7A3C7C-268E-4ACB-A61F-5790775C9D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B7E78470-387C-4E67-9CEB-5029DE91AD36}"/>
              </a:ext>
            </a:extLst>
          </p:cNvPr>
          <p:cNvSpPr/>
          <p:nvPr/>
        </p:nvSpPr>
        <p:spPr>
          <a:xfrm>
            <a:off x="260467" y="3429000"/>
            <a:ext cx="11593288" cy="1138773"/>
          </a:xfrm>
          <a:prstGeom prst="rect">
            <a:avLst/>
          </a:prstGeom>
          <a:no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NOTE:</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cannot specify IN , OUT or INOUT modifiers to the parameters.</a:t>
            </a:r>
          </a:p>
        </p:txBody>
      </p:sp>
      <p:sp>
        <p:nvSpPr>
          <p:cNvPr id="9" name="Rectangle 8">
            <a:extLst>
              <a:ext uri="{FF2B5EF4-FFF2-40B4-BE49-F238E27FC236}">
                <a16:creationId xmlns:a16="http://schemas.microsoft.com/office/drawing/2014/main" id="{7534D259-070A-4EAB-AAAF-5CDE1A00D255}"/>
              </a:ext>
            </a:extLst>
          </p:cNvPr>
          <p:cNvSpPr/>
          <p:nvPr/>
        </p:nvSpPr>
        <p:spPr>
          <a:xfrm>
            <a:off x="298562" y="4799255"/>
            <a:ext cx="11593288" cy="1261884"/>
          </a:xfrm>
          <a:prstGeom prst="rect">
            <a:avLst/>
          </a:prstGeom>
          <a:no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IMP:</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rgbClr val="FF0000"/>
                </a:solidFill>
                <a:latin typeface="Palatino Linotype" panose="02040502050505030304" pitchFamily="18" charset="0"/>
              </a:rPr>
              <a:t> </a:t>
            </a:r>
            <a:r>
              <a:rPr lang="en-IN" dirty="0">
                <a:solidFill>
                  <a:schemeClr val="tx1">
                    <a:lumMod val="95000"/>
                    <a:lumOff val="5000"/>
                  </a:schemeClr>
                </a:solidFill>
                <a:latin typeface="Palatino Linotype" panose="02040502050505030304" pitchFamily="18" charset="0"/>
              </a:rPr>
              <a:t>"Hello World";                </a:t>
            </a:r>
            <a:r>
              <a:rPr lang="en-IN" dirty="0">
                <a:solidFill>
                  <a:srgbClr val="FF0000"/>
                </a:solidFill>
                <a:latin typeface="Palatino Linotype" panose="02040502050505030304" pitchFamily="18" charset="0"/>
              </a:rPr>
              <a:t> </a:t>
            </a:r>
            <a:r>
              <a:rPr lang="en-IN" dirty="0">
                <a:solidFill>
                  <a:srgbClr val="92D050"/>
                </a:solidFill>
                <a:latin typeface="Palatino Linotype" panose="02040502050505030304" pitchFamily="18" charset="0"/>
              </a:rPr>
              <a:t> </a:t>
            </a:r>
            <a:r>
              <a:rPr lang="en-IN" dirty="0">
                <a:solidFill>
                  <a:srgbClr val="00B050"/>
                </a:solidFill>
                <a:latin typeface="Palatino Linotype" panose="02040502050505030304" pitchFamily="18" charset="0"/>
              </a:rPr>
              <a:t>#</a:t>
            </a:r>
            <a:r>
              <a:rPr lang="en-US" dirty="0">
                <a:solidFill>
                  <a:srgbClr val="FF0000"/>
                </a:solidFill>
                <a:latin typeface="Palatino Linotype" panose="02040502050505030304" pitchFamily="18" charset="0"/>
              </a:rPr>
              <a:t>ERROR</a:t>
            </a:r>
            <a:r>
              <a:rPr lang="en-US" dirty="0">
                <a:solidFill>
                  <a:srgbClr val="00B050"/>
                </a:solidFill>
                <a:latin typeface="Palatino Linotype" panose="02040502050505030304" pitchFamily="18" charset="0"/>
              </a:rPr>
              <a:t>: Not allowed to return a result set from a function.</a:t>
            </a:r>
            <a:endParaRPr lang="en-IN" dirty="0">
              <a:solidFill>
                <a:srgbClr val="00B050"/>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SELECT</a:t>
            </a:r>
            <a:r>
              <a:rPr lang="en-IN" dirty="0">
                <a:latin typeface="Palatino Linotype" panose="02040502050505030304" pitchFamily="18" charset="0"/>
              </a:rPr>
              <a:t> "Hello World"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Palatino Linotype" panose="02040502050505030304" pitchFamily="18" charset="0"/>
              </a:rPr>
              <a:t> x;    </a:t>
            </a:r>
            <a:r>
              <a:rPr lang="en-IN" dirty="0">
                <a:solidFill>
                  <a:srgbClr val="92D050"/>
                </a:solidFill>
                <a:latin typeface="Palatino Linotype" panose="02040502050505030304" pitchFamily="18" charset="0"/>
              </a:rPr>
              <a:t> </a:t>
            </a:r>
            <a:r>
              <a:rPr lang="en-IN" dirty="0">
                <a:solidFill>
                  <a:srgbClr val="00B050"/>
                </a:solidFill>
                <a:latin typeface="Palatino Linotype" panose="02040502050505030304" pitchFamily="18" charset="0"/>
              </a:rPr>
              <a:t># will work in FUNCTION</a:t>
            </a:r>
          </a:p>
          <a:p>
            <a:pPr algn="just"/>
            <a:endParaRPr lang="en-IN" sz="800" dirty="0">
              <a:solidFill>
                <a:srgbClr val="FF0000"/>
              </a:solidFill>
              <a:latin typeface="Palatino Linotype" panose="02040502050505030304" pitchFamily="18" charset="0"/>
              <a:cs typeface="Arial" panose="020B0604020202020204" pitchFamily="34" charset="0"/>
            </a:endParaRPr>
          </a:p>
        </p:txBody>
      </p:sp>
      <p:sp>
        <p:nvSpPr>
          <p:cNvPr id="10" name="Footer Placeholder 2">
            <a:extLst>
              <a:ext uri="{FF2B5EF4-FFF2-40B4-BE49-F238E27FC236}">
                <a16:creationId xmlns:a16="http://schemas.microsoft.com/office/drawing/2014/main" id="{5798C7C1-47EF-4BDA-98E7-2E358200A8B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45071376"/>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8" name="Rectangle 7"/>
          <p:cNvSpPr/>
          <p:nvPr/>
        </p:nvSpPr>
        <p:spPr>
          <a:xfrm>
            <a:off x="406574" y="1196752"/>
            <a:ext cx="11377264"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getOrderAmount;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getOrderAmount(v_ID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v_amount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sum(amount)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v_amount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student_order </a:t>
            </a:r>
            <a:r>
              <a:rPr lang="en-US" dirty="0">
                <a:solidFill>
                  <a:srgbClr val="0077AA"/>
                </a:solidFill>
                <a:latin typeface="Segoe UI Semilight" panose="020B0402040204020203" pitchFamily="34" charset="0"/>
                <a:cs typeface="Segoe UI Semilight" panose="020B0402040204020203" pitchFamily="34" charset="0"/>
              </a:rPr>
              <a:t>where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studentID = v_ID;</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(v_amount);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5" name="Rectangle 4"/>
          <p:cNvSpPr/>
          <p:nvPr/>
        </p:nvSpPr>
        <p:spPr>
          <a:xfrm>
            <a:off x="406574" y="4228053"/>
            <a:ext cx="6336704"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generateStudentID;</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generateStudentID() </a:t>
            </a:r>
            <a:r>
              <a:rPr lang="en-US" dirty="0">
                <a:solidFill>
                  <a:srgbClr val="0077AA"/>
                </a:solidFill>
                <a:latin typeface="Segoe UI Semilight" panose="020B0402040204020203" pitchFamily="34" charset="0"/>
                <a:cs typeface="Segoe UI Semilight" panose="020B0402040204020203" pitchFamily="34" charset="0"/>
              </a:rPr>
              <a:t>RETURNS</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NextNumber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MAX(ID) + 1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NextNumber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(NextNumber);</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6" name="Picture 5">
            <a:extLst>
              <a:ext uri="{FF2B5EF4-FFF2-40B4-BE49-F238E27FC236}">
                <a16:creationId xmlns:a16="http://schemas.microsoft.com/office/drawing/2014/main" id="{B8A17B3F-CAA5-4093-A098-3DA35FE41E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83354D7-970D-4888-9F46-BFFCD1A8C4A7}"/>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Write a stored function to get the student ID from the user and return sum of amount of order. </a:t>
            </a:r>
          </a:p>
        </p:txBody>
      </p:sp>
      <p:sp>
        <p:nvSpPr>
          <p:cNvPr id="9" name="Rectangle 8">
            <a:extLst>
              <a:ext uri="{FF2B5EF4-FFF2-40B4-BE49-F238E27FC236}">
                <a16:creationId xmlns:a16="http://schemas.microsoft.com/office/drawing/2014/main" id="{A17457EC-5F28-44FD-8A42-DEF25BB7A83A}"/>
              </a:ext>
            </a:extLst>
          </p:cNvPr>
          <p:cNvSpPr/>
          <p:nvPr/>
        </p:nvSpPr>
        <p:spPr>
          <a:xfrm>
            <a:off x="262558" y="3851756"/>
            <a:ext cx="11665297"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Q2. Write a stored function that will generate studentID.</a:t>
            </a:r>
          </a:p>
        </p:txBody>
      </p:sp>
      <p:sp>
        <p:nvSpPr>
          <p:cNvPr id="10" name="Footer Placeholder 2">
            <a:extLst>
              <a:ext uri="{FF2B5EF4-FFF2-40B4-BE49-F238E27FC236}">
                <a16:creationId xmlns:a16="http://schemas.microsoft.com/office/drawing/2014/main" id="{C2795C4A-9F7E-4269-89C0-29E2D6275C3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1" name="Rectangle 10">
            <a:extLst>
              <a:ext uri="{FF2B5EF4-FFF2-40B4-BE49-F238E27FC236}">
                <a16:creationId xmlns:a16="http://schemas.microsoft.com/office/drawing/2014/main" id="{C60A701A-7331-48B8-8EC5-FF3CB74654F8}"/>
              </a:ext>
            </a:extLst>
          </p:cNvPr>
          <p:cNvSpPr/>
          <p:nvPr/>
        </p:nvSpPr>
        <p:spPr>
          <a:xfrm>
            <a:off x="6599262" y="4217020"/>
            <a:ext cx="55446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MAX(deptno) + 1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dept);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 Examples</a:t>
            </a:r>
          </a:p>
        </p:txBody>
      </p:sp>
      <p:sp>
        <p:nvSpPr>
          <p:cNvPr id="8" name="Rectangle 7"/>
          <p:cNvSpPr/>
          <p:nvPr/>
        </p:nvSpPr>
        <p:spPr>
          <a:xfrm>
            <a:off x="406574" y="1131709"/>
            <a:ext cx="8990430"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getDayNameOfStudent;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getDayNameOfStudent(v_ID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(20)</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v_dayname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(20);</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dayname(dob)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v_dayname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US" dirty="0">
                <a:solidFill>
                  <a:srgbClr val="0077AA"/>
                </a:solidFill>
                <a:latin typeface="Segoe UI Semilight" panose="020B0402040204020203" pitchFamily="34" charset="0"/>
                <a:cs typeface="Segoe UI Semilight" panose="020B0402040204020203" pitchFamily="34" charset="0"/>
              </a:rPr>
              <a:t>WHERE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ID = v_ID;</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(v_dayname);</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5" name="Picture 4">
            <a:extLst>
              <a:ext uri="{FF2B5EF4-FFF2-40B4-BE49-F238E27FC236}">
                <a16:creationId xmlns:a16="http://schemas.microsoft.com/office/drawing/2014/main" id="{0CE15BD7-996A-4198-9635-8C6A3B69691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0A959B52-9EDC-4A41-9BEE-277231E1066D}"/>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Q3. Write a stored function to get the student ID from the user and return on which day he was born. </a:t>
            </a:r>
          </a:p>
        </p:txBody>
      </p:sp>
      <p:sp>
        <p:nvSpPr>
          <p:cNvPr id="7" name="Footer Placeholder 2">
            <a:extLst>
              <a:ext uri="{FF2B5EF4-FFF2-40B4-BE49-F238E27FC236}">
                <a16:creationId xmlns:a16="http://schemas.microsoft.com/office/drawing/2014/main" id="{56808B3C-E708-4485-A2B0-117E343620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97255485"/>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2" name="Rectangle 1"/>
          <p:cNvSpPr/>
          <p:nvPr/>
        </p:nvSpPr>
        <p:spPr>
          <a:xfrm>
            <a:off x="334566" y="1269915"/>
            <a:ext cx="11521280" cy="4247317"/>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getRandomStudent;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getRandomStudent()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(2000)</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v_namefirst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v_namelast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v_DOB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v_emailID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(128);</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536575" indent="-536575"/>
            <a:r>
              <a:rPr lang="en-IN" dirty="0">
                <a:solidFill>
                  <a:srgbClr val="0077AA"/>
                </a:solidFill>
                <a:latin typeface="Segoe UI Semilight" panose="020B0402040204020203" pitchFamily="34" charset="0"/>
                <a:cs typeface="Segoe UI Semilight" panose="020B0402040204020203" pitchFamily="34" charset="0"/>
              </a:rPr>
              <a:t>     SELECT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ID, namefirst, namelast, DOB, emailID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v_ID, v_namefirst, v_namelast, v_DOB, v_emailID </a:t>
            </a:r>
            <a:r>
              <a:rPr lang="en-IN" dirty="0">
                <a:solidFill>
                  <a:srgbClr val="0077AA"/>
                </a:solidFill>
                <a:latin typeface="Segoe UI Semilight" panose="020B0402040204020203" pitchFamily="34" charset="0"/>
                <a:cs typeface="Segoe UI Semilight" panose="020B0402040204020203" pitchFamily="34" charset="0"/>
              </a:rPr>
              <a:t>FROM</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536575" indent="-536575"/>
            <a:r>
              <a:rPr lang="en-IN" dirty="0">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ORDER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rand() </a:t>
            </a:r>
            <a:r>
              <a:rPr lang="en-IN" dirty="0">
                <a:solidFill>
                  <a:srgbClr val="0077AA"/>
                </a:solidFill>
                <a:latin typeface="Segoe UI Semilight" panose="020B0402040204020203" pitchFamily="34" charset="0"/>
                <a:cs typeface="Segoe UI Semilight" panose="020B0402040204020203" pitchFamily="34" charset="0"/>
              </a:rPr>
              <a:t>LIMIT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1;</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(concat(v_ID," ", v_namefirst," ", v_namelast," ", v_DOB," ", v_emailID));</a:t>
            </a:r>
          </a:p>
          <a:p>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94986632-D93B-44A9-950F-7A0F6BA6F4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57B214CC-3BDE-4701-9C42-E98ED4177BAE}"/>
              </a:ext>
            </a:extLst>
          </p:cNvPr>
          <p:cNvSpPr/>
          <p:nvPr/>
        </p:nvSpPr>
        <p:spPr>
          <a:xfrm>
            <a:off x="262558" y="856643"/>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Q4. Write a stored function to get random student details. </a:t>
            </a:r>
          </a:p>
        </p:txBody>
      </p:sp>
      <p:sp>
        <p:nvSpPr>
          <p:cNvPr id="7" name="Footer Placeholder 2">
            <a:extLst>
              <a:ext uri="{FF2B5EF4-FFF2-40B4-BE49-F238E27FC236}">
                <a16:creationId xmlns:a16="http://schemas.microsoft.com/office/drawing/2014/main" id="{3DD0C625-52C5-4595-8210-BADDE7FD871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5605681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one-to-one relationship</a:t>
            </a:r>
            <a:endParaRPr lang="en-IN" sz="3200" b="1" i="1" dirty="0">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383" y="693052"/>
            <a:ext cx="4785731" cy="3969801"/>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US" dirty="0">
                <a:solidFill>
                  <a:schemeClr val="tx1">
                    <a:lumMod val="95000"/>
                    <a:lumOff val="5000"/>
                  </a:schemeClr>
                </a:solidFill>
                <a:latin typeface="Liberation Mono"/>
                <a:cs typeface="Arial" panose="020B0604020202020204" pitchFamily="34" charset="0"/>
              </a:rPr>
              <a:t>not null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4" name="Picture 3">
            <a:extLst>
              <a:ext uri="{FF2B5EF4-FFF2-40B4-BE49-F238E27FC236}">
                <a16:creationId xmlns:a16="http://schemas.microsoft.com/office/drawing/2014/main" id="{9169E72A-31B7-4643-8314-682679FD64ED}"/>
              </a:ext>
            </a:extLst>
          </p:cNvPr>
          <p:cNvPicPr>
            <a:picLocks noChangeAspect="1"/>
          </p:cNvPicPr>
          <p:nvPr/>
        </p:nvPicPr>
        <p:blipFill>
          <a:blip r:embed="rId2"/>
          <a:stretch>
            <a:fillRect/>
          </a:stretch>
        </p:blipFill>
        <p:spPr>
          <a:xfrm>
            <a:off x="5017114" y="543172"/>
            <a:ext cx="6133178" cy="4098614"/>
          </a:xfrm>
          <a:prstGeom prst="rect">
            <a:avLst/>
          </a:prstGeom>
        </p:spPr>
      </p:pic>
      <p:pic>
        <p:nvPicPr>
          <p:cNvPr id="5" name="Picture 4">
            <a:extLst>
              <a:ext uri="{FF2B5EF4-FFF2-40B4-BE49-F238E27FC236}">
                <a16:creationId xmlns:a16="http://schemas.microsoft.com/office/drawing/2014/main" id="{E418D36E-9779-4CDC-96F3-BE698BB39F43}"/>
              </a:ext>
            </a:extLst>
          </p:cNvPr>
          <p:cNvPicPr>
            <a:picLocks noChangeAspect="1"/>
          </p:cNvPicPr>
          <p:nvPr/>
        </p:nvPicPr>
        <p:blipFill>
          <a:blip r:embed="rId3"/>
          <a:stretch>
            <a:fillRect/>
          </a:stretch>
        </p:blipFill>
        <p:spPr>
          <a:xfrm>
            <a:off x="170396" y="4770756"/>
            <a:ext cx="4988828" cy="1543821"/>
          </a:xfrm>
          <a:prstGeom prst="rect">
            <a:avLst/>
          </a:prstGeom>
        </p:spPr>
      </p:pic>
      <p:pic>
        <p:nvPicPr>
          <p:cNvPr id="6" name="Picture 5">
            <a:extLst>
              <a:ext uri="{FF2B5EF4-FFF2-40B4-BE49-F238E27FC236}">
                <a16:creationId xmlns:a16="http://schemas.microsoft.com/office/drawing/2014/main" id="{45F8C2D9-C1A3-4213-9CAD-EB9985C8DAC4}"/>
              </a:ext>
            </a:extLst>
          </p:cNvPr>
          <p:cNvPicPr>
            <a:picLocks noChangeAspect="1"/>
          </p:cNvPicPr>
          <p:nvPr/>
        </p:nvPicPr>
        <p:blipFill>
          <a:blip r:embed="rId4"/>
          <a:stretch>
            <a:fillRect/>
          </a:stretch>
        </p:blipFill>
        <p:spPr>
          <a:xfrm>
            <a:off x="5519217" y="4770756"/>
            <a:ext cx="6133179" cy="1543821"/>
          </a:xfrm>
          <a:prstGeom prst="rect">
            <a:avLst/>
          </a:prstGeom>
        </p:spPr>
      </p:pic>
      <p:pic>
        <p:nvPicPr>
          <p:cNvPr id="3" name="Picture 2">
            <a:extLst>
              <a:ext uri="{FF2B5EF4-FFF2-40B4-BE49-F238E27FC236}">
                <a16:creationId xmlns:a16="http://schemas.microsoft.com/office/drawing/2014/main" id="{6FE19AA8-EC86-4E9E-84BB-5686A3793D1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D5F32C4-6EF3-4D69-942B-3CF2B252318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70781504"/>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3BB7B94-80FB-40D9-9578-D7FC4C5D6C39}"/>
              </a:ext>
            </a:extLst>
          </p:cNvPr>
          <p:cNvSpPr/>
          <p:nvPr/>
        </p:nvSpPr>
        <p:spPr>
          <a:xfrm>
            <a:off x="334800" y="1270800"/>
            <a:ext cx="11302528" cy="3138912"/>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12"/>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12"/>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12"/>
            <a:r>
              <a:rPr lang="en-IN"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12"/>
            <a:r>
              <a:rPr lang="en-IN" dirty="0">
                <a:solidFill>
                  <a:srgbClr val="0077AA"/>
                </a:solidFill>
                <a:latin typeface="Segoe UI Semilight" panose="020B0402040204020203" pitchFamily="34" charset="0"/>
                <a:cs typeface="Segoe UI Semilight" panose="020B0402040204020203" pitchFamily="34" charset="0"/>
              </a:rPr>
              <a:t>begin</a:t>
            </a:r>
          </a:p>
          <a:p>
            <a:pPr marL="261912"/>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12"/>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12"/>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12"/>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return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12"/>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12"/>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13" y="4829142"/>
            <a:ext cx="11301952" cy="400058"/>
          </a:xfrm>
          <a:prstGeom prst="rect">
            <a:avLst/>
          </a:prstGeom>
          <a:noFill/>
        </p:spPr>
        <p:txBody>
          <a:bodyPr wrap="square">
            <a:spAutoFit/>
          </a:bodyPr>
          <a:lstStyle/>
          <a:p>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Explicit or implicit commit is not allowed in stored function or trigger.</a:t>
            </a:r>
            <a:endParaRPr lang="en-IN" sz="2000" dirty="0"/>
          </a:p>
        </p:txBody>
      </p:sp>
      <p:sp>
        <p:nvSpPr>
          <p:cNvPr id="5" name="Rectangle 4">
            <a:extLst>
              <a:ext uri="{FF2B5EF4-FFF2-40B4-BE49-F238E27FC236}">
                <a16:creationId xmlns:a16="http://schemas.microsoft.com/office/drawing/2014/main" id="{E6187619-2C5D-4954-AA6C-B6B98B773946}"/>
              </a:ext>
            </a:extLst>
          </p:cNvPr>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 Examples</a:t>
            </a:r>
          </a:p>
        </p:txBody>
      </p:sp>
      <p:pic>
        <p:nvPicPr>
          <p:cNvPr id="8" name="Picture 7">
            <a:extLst>
              <a:ext uri="{FF2B5EF4-FFF2-40B4-BE49-F238E27FC236}">
                <a16:creationId xmlns:a16="http://schemas.microsoft.com/office/drawing/2014/main" id="{3D882D37-B919-4F2B-A96E-8D7E4B5CA2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7B1E461F-AF29-43D0-83A2-C3D3602ABF8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40917904"/>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17</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ED066B0B-D264-47E6-9D5D-BEA6BDE018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251912E3-D564-4848-A9B1-9F4832E541E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17179190"/>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169053"/>
            <a:ext cx="4571405" cy="1574149"/>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Triggers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trigger</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Packages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Clusters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Snapshots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402CCFE3-E576-471B-8159-44B1A46E0C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9999150-DA55-4DEA-9E72-2116BD21BB3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11421955"/>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3" name="Rectangle 2"/>
          <p:cNvSpPr/>
          <p:nvPr/>
        </p:nvSpPr>
        <p:spPr>
          <a:xfrm>
            <a:off x="406574" y="3138534"/>
            <a:ext cx="11377264" cy="923330"/>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A trigger or database trigger is a stored program executed automatically to respond to a specific event e.g., </a:t>
            </a:r>
            <a:r>
              <a:rPr lang="en-IN" dirty="0">
                <a:solidFill>
                  <a:srgbClr val="006C86"/>
                </a:solidFill>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a:t>
            </a:r>
            <a:r>
              <a:rPr lang="en-IN" dirty="0">
                <a:solidFill>
                  <a:srgbClr val="006C86"/>
                </a:solidFill>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or </a:t>
            </a:r>
            <a:r>
              <a:rPr lang="en-IN" dirty="0">
                <a:solidFill>
                  <a:srgbClr val="006C86"/>
                </a:solidFill>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occurred in a table. The database trigger is powerful tool for protecting the integrity of the data in MySQL databases.</a:t>
            </a:r>
          </a:p>
        </p:txBody>
      </p:sp>
      <p:sp>
        <p:nvSpPr>
          <p:cNvPr id="4" name="Rectangle 3"/>
          <p:cNvSpPr/>
          <p:nvPr/>
        </p:nvSpPr>
        <p:spPr>
          <a:xfrm>
            <a:off x="406574" y="4221088"/>
            <a:ext cx="11377264" cy="2246769"/>
          </a:xfrm>
          <a:prstGeom prst="rect">
            <a:avLst/>
          </a:prstGeom>
          <a:solidFill>
            <a:schemeClr val="bg1"/>
          </a:solid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REMEMBER:</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IN" dirty="0">
                <a:latin typeface="Palatino Linotype" panose="02040502050505030304" pitchFamily="18"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pic>
        <p:nvPicPr>
          <p:cNvPr id="5" name="Picture 4">
            <a:extLst>
              <a:ext uri="{FF2B5EF4-FFF2-40B4-BE49-F238E27FC236}">
                <a16:creationId xmlns:a16="http://schemas.microsoft.com/office/drawing/2014/main" id="{1865B371-255A-4DC6-9655-3045D279F3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72E55948-20C6-4788-A0DF-78775C32985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24117397"/>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TRIGGER </a:t>
            </a:r>
            <a:endParaRPr lang="en-IN" sz="2800" b="1" i="1" dirty="0">
              <a:latin typeface="Arial" pitchFamily="34" charset="0"/>
              <a:cs typeface="Arial" pitchFamily="34" charset="0"/>
            </a:endParaRPr>
          </a:p>
        </p:txBody>
      </p:sp>
      <p:sp>
        <p:nvSpPr>
          <p:cNvPr id="9" name="Rectangle 8"/>
          <p:cNvSpPr/>
          <p:nvPr/>
        </p:nvSpPr>
        <p:spPr>
          <a:xfrm>
            <a:off x="215110" y="1452518"/>
            <a:ext cx="8990430" cy="2308324"/>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7" name="Rectangle 6"/>
          <p:cNvSpPr/>
          <p:nvPr/>
        </p:nvSpPr>
        <p:spPr>
          <a:xfrm>
            <a:off x="215110" y="4065640"/>
            <a:ext cx="8838049" cy="369332"/>
          </a:xfrm>
          <a:prstGeom prst="rect">
            <a:avLst/>
          </a:prstGeom>
          <a:solidFill>
            <a:schemeClr val="bg1"/>
          </a:solidFill>
        </p:spPr>
        <p:txBody>
          <a:bodyPr wrap="square">
            <a:spAutoFit/>
          </a:bodyPr>
          <a:lstStyle/>
          <a:p>
            <a:r>
              <a:rPr lang="en-IN" dirty="0">
                <a:solidFill>
                  <a:srgbClr val="0077AA"/>
                </a:solidFill>
                <a:latin typeface="Liberation Mono"/>
              </a:rPr>
              <a:t>SHOW CREATE TRIGGER trigger_name</a:t>
            </a:r>
          </a:p>
        </p:txBody>
      </p:sp>
      <p:pic>
        <p:nvPicPr>
          <p:cNvPr id="8" name="Picture 7">
            <a:extLst>
              <a:ext uri="{FF2B5EF4-FFF2-40B4-BE49-F238E27FC236}">
                <a16:creationId xmlns:a16="http://schemas.microsoft.com/office/drawing/2014/main" id="{C26CADAA-357C-40B9-9E7C-DCFE030A38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243D1748-56A2-42EC-8127-12CEBD5224D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1" name="Footer Placeholder 2">
            <a:extLst>
              <a:ext uri="{FF2B5EF4-FFF2-40B4-BE49-F238E27FC236}">
                <a16:creationId xmlns:a16="http://schemas.microsoft.com/office/drawing/2014/main" id="{1DE77AA7-816B-4B0E-A763-EF8B213E5F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88187217"/>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What is trigger_time  and  trigger_event ?</a:t>
            </a:r>
            <a:endParaRPr lang="en-IN" sz="2800" b="1" i="1" dirty="0">
              <a:latin typeface="Arial" pitchFamily="34" charset="0"/>
              <a:cs typeface="Arial" pitchFamily="34" charset="0"/>
            </a:endParaRPr>
          </a:p>
        </p:txBody>
      </p:sp>
      <p:sp>
        <p:nvSpPr>
          <p:cNvPr id="3" name="Rectangle 2"/>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
        <p:nvSpPr>
          <p:cNvPr id="5" name="Rectangle 4"/>
          <p:cNvSpPr/>
          <p:nvPr/>
        </p:nvSpPr>
        <p:spPr>
          <a:xfrm>
            <a:off x="478582" y="1214413"/>
            <a:ext cx="1108923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78582" y="2114167"/>
            <a:ext cx="1108923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a:t>
            </a:r>
            <a:r>
              <a:rPr lang="en-US" b="1" dirty="0">
                <a:latin typeface="Arial" panose="020B0604020202020204" pitchFamily="34" charset="0"/>
                <a:cs typeface="Arial" panose="020B0604020202020204" pitchFamily="34" charset="0"/>
              </a:rPr>
              <a:t>_event</a:t>
            </a:r>
            <a:r>
              <a:rPr lang="en-US" dirty="0">
                <a:latin typeface="Arial" panose="020B0604020202020204" pitchFamily="34" charset="0"/>
                <a:cs typeface="Arial" panose="020B0604020202020204" pitchFamily="34" charset="0"/>
              </a:rPr>
              <a:t> : trigger_event indicates the kind of operation that activates the trigger.</a:t>
            </a:r>
          </a:p>
        </p:txBody>
      </p:sp>
      <p:pic>
        <p:nvPicPr>
          <p:cNvPr id="7" name="Picture 6">
            <a:extLst>
              <a:ext uri="{FF2B5EF4-FFF2-40B4-BE49-F238E27FC236}">
                <a16:creationId xmlns:a16="http://schemas.microsoft.com/office/drawing/2014/main" id="{6640C37B-66EA-460E-A84E-83A3D9306E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9897EADA-AAAD-40AE-9EC5-9FDA3C06C870}"/>
              </a:ext>
            </a:extLst>
          </p:cNvPr>
          <p:cNvSpPr/>
          <p:nvPr/>
        </p:nvSpPr>
        <p:spPr>
          <a:xfrm>
            <a:off x="463972" y="4797152"/>
            <a:ext cx="11103842"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Dropping a partition does not activate DELETE triggers, either.</a:t>
            </a:r>
            <a:endParaRPr lang="en-IN" dirty="0"/>
          </a:p>
        </p:txBody>
      </p:sp>
      <p:sp>
        <p:nvSpPr>
          <p:cNvPr id="8" name="Footer Placeholder 2">
            <a:extLst>
              <a:ext uri="{FF2B5EF4-FFF2-40B4-BE49-F238E27FC236}">
                <a16:creationId xmlns:a16="http://schemas.microsoft.com/office/drawing/2014/main" id="{984E306C-F4D5-4BA6-8B14-AD83DBAC19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22119115"/>
      </p:ext>
    </p:extLst>
  </p:cSld>
  <p:clrMapOvr>
    <a:masterClrMapping/>
  </p:clrMapOvr>
  <p:transition/>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Error in trigger</a:t>
            </a:r>
            <a:endParaRPr lang="en-IN" sz="2800" b="1" i="1" dirty="0">
              <a:latin typeface="Arial" pitchFamily="34" charset="0"/>
              <a:cs typeface="Arial" pitchFamily="34" charset="0"/>
            </a:endParaRPr>
          </a:p>
        </p:txBody>
      </p:sp>
      <p:sp>
        <p:nvSpPr>
          <p:cNvPr id="8" name="Rectangle 7"/>
          <p:cNvSpPr/>
          <p:nvPr/>
        </p:nvSpPr>
        <p:spPr>
          <a:xfrm>
            <a:off x="370570" y="1131436"/>
            <a:ext cx="11449272"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tr1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'Hello World';</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p:txBody>
      </p:sp>
      <p:sp>
        <p:nvSpPr>
          <p:cNvPr id="2" name="Rectangle 1"/>
          <p:cNvSpPr/>
          <p:nvPr/>
        </p:nvSpPr>
        <p:spPr>
          <a:xfrm>
            <a:off x="370570" y="3722003"/>
            <a:ext cx="8685669"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pic>
        <p:nvPicPr>
          <p:cNvPr id="5" name="Picture 4">
            <a:extLst>
              <a:ext uri="{FF2B5EF4-FFF2-40B4-BE49-F238E27FC236}">
                <a16:creationId xmlns:a16="http://schemas.microsoft.com/office/drawing/2014/main" id="{680F147C-8E68-494D-B37E-AEC78AC2F02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F6F2B86-4664-4D0A-B08D-28975AAC93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87621872"/>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NEW and OLD</a:t>
            </a:r>
            <a:endParaRPr lang="en-IN" sz="2800" b="1" i="1" dirty="0">
              <a:latin typeface="Arial" pitchFamily="34" charset="0"/>
              <a:cs typeface="Arial" pitchFamily="34" charset="0"/>
            </a:endParaRPr>
          </a:p>
        </p:txBody>
      </p:sp>
      <p:sp>
        <p:nvSpPr>
          <p:cNvPr id="5" name="Rectangle 4"/>
          <p:cNvSpPr/>
          <p:nvPr/>
        </p:nvSpPr>
        <p:spPr>
          <a:xfrm>
            <a:off x="406574" y="838202"/>
            <a:ext cx="11305256" cy="1692771"/>
          </a:xfrm>
          <a:prstGeom prst="rect">
            <a:avLst/>
          </a:prstGeom>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REMEMBER:</a:t>
            </a:r>
          </a:p>
          <a:p>
            <a:pPr algn="just"/>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p>
          <a:p>
            <a:pPr marL="285750" indent="-285750" algn="just">
              <a:buFont typeface="Arial" panose="020B0604020202020204" pitchFamily="34" charset="0"/>
              <a:buChar char="•"/>
            </a:pP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not case sensitive.</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column named with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is read only.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a:t>
            </a:r>
            <a:r>
              <a:rPr lang="en-IN" b="1" dirty="0">
                <a:latin typeface="Palatino Linotype" panose="02040502050505030304" pitchFamily="18" charset="0"/>
                <a:cs typeface="Arial" panose="020B0604020202020204" pitchFamily="34" charset="0"/>
              </a:rPr>
              <a:t>BEFORE</a:t>
            </a:r>
            <a:r>
              <a:rPr lang="en-IN" dirty="0">
                <a:latin typeface="Palatino Linotype" panose="02040502050505030304" pitchFamily="18" charset="0"/>
                <a:cs typeface="Arial" panose="020B0604020202020204" pitchFamily="34" charset="0"/>
              </a:rPr>
              <a:t> trigger, you can also change its value with </a:t>
            </a:r>
            <a:r>
              <a:rPr lang="en-IN" b="1" dirty="0">
                <a:latin typeface="Palatino Linotype" panose="02040502050505030304" pitchFamily="18" charset="0"/>
                <a:cs typeface="Arial" panose="020B0604020202020204" pitchFamily="34" charset="0"/>
              </a:rPr>
              <a:t>SET NEW.col_name = value</a:t>
            </a:r>
            <a:r>
              <a:rPr lang="en-IN" dirty="0">
                <a:latin typeface="Palatino Linotype" panose="02040502050505030304" pitchFamily="18" charset="0"/>
                <a:cs typeface="Arial" panose="020B0604020202020204" pitchFamily="34" charset="0"/>
              </a:rPr>
              <a:t>.</a:t>
            </a:r>
          </a:p>
        </p:txBody>
      </p:sp>
      <p:sp>
        <p:nvSpPr>
          <p:cNvPr id="8" name="Rectangle 7"/>
          <p:cNvSpPr/>
          <p:nvPr/>
        </p:nvSpPr>
        <p:spPr>
          <a:xfrm>
            <a:off x="406574" y="2708920"/>
            <a:ext cx="11305256" cy="1815882"/>
          </a:xfrm>
          <a:prstGeom prst="rect">
            <a:avLst/>
          </a:prstGeom>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NOTE:</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p:txBody>
      </p:sp>
      <p:pic>
        <p:nvPicPr>
          <p:cNvPr id="9" name="Picture 8">
            <a:extLst>
              <a:ext uri="{FF2B5EF4-FFF2-40B4-BE49-F238E27FC236}">
                <a16:creationId xmlns:a16="http://schemas.microsoft.com/office/drawing/2014/main" id="{99B2E525-ADC7-402D-97C6-B40A8EDBEB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5EF64FC-390F-4F7B-9128-DD69428B1C5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8630CD9B-7A65-485E-BDF1-F23DDFBF65C6}"/>
              </a:ext>
            </a:extLst>
          </p:cNvPr>
          <p:cNvSpPr/>
          <p:nvPr/>
        </p:nvSpPr>
        <p:spPr>
          <a:xfrm>
            <a:off x="406574" y="5190879"/>
            <a:ext cx="11305256" cy="707886"/>
          </a:xfrm>
          <a:prstGeom prst="rect">
            <a:avLst/>
          </a:prstGeom>
          <a:noFill/>
        </p:spPr>
        <p:txBody>
          <a:bodyPr wrap="square">
            <a:spAutoFit/>
          </a:bodyPr>
          <a:lstStyle/>
          <a:p>
            <a:pPr algn="just"/>
            <a:r>
              <a:rPr lang="en-IN" sz="2000" dirty="0">
                <a:solidFill>
                  <a:schemeClr val="tx1">
                    <a:lumMod val="85000"/>
                    <a:lumOff val="15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Tree>
    <p:extLst>
      <p:ext uri="{BB962C8B-B14F-4D97-AF65-F5344CB8AC3E}">
        <p14:creationId xmlns:p14="http://schemas.microsoft.com/office/powerpoint/2010/main" val="3252375101"/>
      </p:ext>
    </p:extLst>
  </p:cSld>
  <p:clrMapOvr>
    <a:masterClrMapping/>
  </p:clrMapOvr>
  <p:transition/>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680F147C-8E68-494D-B37E-AEC78AC2F02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F6F2B86-4664-4D0A-B08D-28975AAC93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3" name="Rectangle 2">
            <a:extLst>
              <a:ext uri="{FF2B5EF4-FFF2-40B4-BE49-F238E27FC236}">
                <a16:creationId xmlns:a16="http://schemas.microsoft.com/office/drawing/2014/main" id="{FF5AD399-B855-493C-A374-389B12C5CD8C}"/>
              </a:ext>
            </a:extLst>
          </p:cNvPr>
          <p:cNvSpPr/>
          <p:nvPr/>
        </p:nvSpPr>
        <p:spPr>
          <a:xfrm>
            <a:off x="1729311" y="4038599"/>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(new.deptno, new.dname, new.loc, new.pwd,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8824681"/>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334566" y="4494019"/>
            <a:ext cx="11449272"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a:t>
            </a:r>
            <a:r>
              <a:rPr lang="en-IN" dirty="0">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newStudent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(old.ID, old.namefirst, old.namelast, old.DOB, old.emailID );</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334566" y="1469683"/>
            <a:ext cx="11449272"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a:t>
            </a:r>
            <a:r>
              <a:rPr lang="en-IN" dirty="0">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newStudent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(new.ID, new.namefirst, new.namelast, new.DOB, new.emailID );</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216322AA-9E9C-4B6A-ADC8-39B3F9B57A10}"/>
              </a:ext>
            </a:extLst>
          </p:cNvPr>
          <p:cNvSpPr/>
          <p:nvPr/>
        </p:nvSpPr>
        <p:spPr>
          <a:xfrm>
            <a:off x="262558" y="711472"/>
            <a:ext cx="11665296" cy="646331"/>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Write a trigger to INSERT new record into student table the same record must be inserted in newStudent table also. </a:t>
            </a:r>
          </a:p>
        </p:txBody>
      </p:sp>
      <p:sp>
        <p:nvSpPr>
          <p:cNvPr id="10" name="Rectangle 9">
            <a:extLst>
              <a:ext uri="{FF2B5EF4-FFF2-40B4-BE49-F238E27FC236}">
                <a16:creationId xmlns:a16="http://schemas.microsoft.com/office/drawing/2014/main" id="{8259640C-BE4F-422C-9C8E-1C50D80DCB92}"/>
              </a:ext>
            </a:extLst>
          </p:cNvPr>
          <p:cNvSpPr/>
          <p:nvPr/>
        </p:nvSpPr>
        <p:spPr>
          <a:xfrm>
            <a:off x="262558" y="3717872"/>
            <a:ext cx="11665297" cy="646331"/>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Q2. Write a trigger to UPDATE the student record, as soon as you update the old record should get inserted in newStudent table.</a:t>
            </a:r>
          </a:p>
        </p:txBody>
      </p:sp>
      <p:sp>
        <p:nvSpPr>
          <p:cNvPr id="11" name="Footer Placeholder 2">
            <a:extLst>
              <a:ext uri="{FF2B5EF4-FFF2-40B4-BE49-F238E27FC236}">
                <a16:creationId xmlns:a16="http://schemas.microsoft.com/office/drawing/2014/main" id="{9E8E9395-0DA1-4B03-A057-C6A5A4EB7E5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1658712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07315" y="727728"/>
            <a:ext cx="4000007" cy="147713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215" y="643281"/>
            <a:ext cx="5202895" cy="175409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196"/>
            <a:ext cx="184707" cy="369284"/>
          </a:xfrm>
          <a:prstGeom prst="rect">
            <a:avLst/>
          </a:prstGeom>
          <a:noFill/>
          <a:ln w="9525">
            <a:noFill/>
            <a:miter lim="800000"/>
            <a:headEnd/>
            <a:tailEnd/>
          </a:ln>
          <a:effectLst/>
        </p:spPr>
        <p:txBody>
          <a:bodyPr vert="horz" wrap="none" lIns="91428" tIns="45714" rIns="91428" bIns="45714" numCol="1" anchor="ctr" anchorCtr="0" compatLnSpc="1">
            <a:prstTxWarp prst="textNoShape">
              <a:avLst/>
            </a:prstTxWarp>
            <a:spAutoFit/>
          </a:bodyPr>
          <a:lstStyle/>
          <a:p>
            <a:endParaRPr lang="en-US" dirty="0"/>
          </a:p>
        </p:txBody>
      </p:sp>
      <p:pic>
        <p:nvPicPr>
          <p:cNvPr id="1028" name="Picture 4"/>
          <p:cNvPicPr>
            <a:picLocks noChangeAspect="1" noChangeArrowheads="1"/>
          </p:cNvPicPr>
          <p:nvPr/>
        </p:nvPicPr>
        <p:blipFill>
          <a:blip r:embed="rId2"/>
          <a:srcRect/>
          <a:stretch>
            <a:fillRect/>
          </a:stretch>
        </p:blipFill>
        <p:spPr bwMode="auto">
          <a:xfrm>
            <a:off x="407315" y="2397378"/>
            <a:ext cx="5262292" cy="1754098"/>
          </a:xfrm>
          <a:prstGeom prst="rect">
            <a:avLst/>
          </a:prstGeom>
          <a:noFill/>
          <a:ln w="9525">
            <a:noFill/>
            <a:miter lim="800000"/>
            <a:headEnd/>
            <a:tailEnd/>
          </a:ln>
          <a:effectLst/>
        </p:spPr>
      </p:pic>
      <p:sp>
        <p:nvSpPr>
          <p:cNvPr id="12" name="Rectangle 11">
            <a:extLst>
              <a:ext uri="{FF2B5EF4-FFF2-40B4-BE49-F238E27FC236}">
                <a16:creationId xmlns:a16="http://schemas.microsoft.com/office/drawing/2014/main" id="{F5AF900A-619D-4522-97E0-4FFEAEA849E5}"/>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one-to-one relationship</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507B170A-CF2A-4EC6-A7D6-ADB8E66903C6}"/>
              </a:ext>
            </a:extLst>
          </p:cNvPr>
          <p:cNvPicPr>
            <a:picLocks noChangeAspect="1"/>
          </p:cNvPicPr>
          <p:nvPr/>
        </p:nvPicPr>
        <p:blipFill>
          <a:blip r:embed="rId3"/>
          <a:stretch>
            <a:fillRect/>
          </a:stretch>
        </p:blipFill>
        <p:spPr>
          <a:xfrm>
            <a:off x="407315" y="4223117"/>
            <a:ext cx="4895906" cy="2859108"/>
          </a:xfrm>
          <a:prstGeom prst="rect">
            <a:avLst/>
          </a:prstGeom>
        </p:spPr>
      </p:pic>
      <p:pic>
        <p:nvPicPr>
          <p:cNvPr id="3" name="Picture 2">
            <a:extLst>
              <a:ext uri="{FF2B5EF4-FFF2-40B4-BE49-F238E27FC236}">
                <a16:creationId xmlns:a16="http://schemas.microsoft.com/office/drawing/2014/main" id="{15F2E8C1-4779-4EA3-BF4E-2D270C51896B}"/>
              </a:ext>
            </a:extLst>
          </p:cNvPr>
          <p:cNvPicPr>
            <a:picLocks noChangeAspect="1"/>
          </p:cNvPicPr>
          <p:nvPr/>
        </p:nvPicPr>
        <p:blipFill>
          <a:blip r:embed="rId4"/>
          <a:stretch>
            <a:fillRect/>
          </a:stretch>
        </p:blipFill>
        <p:spPr>
          <a:xfrm>
            <a:off x="6140203" y="2399485"/>
            <a:ext cx="5280901" cy="1751991"/>
          </a:xfrm>
          <a:prstGeom prst="rect">
            <a:avLst/>
          </a:prstGeom>
        </p:spPr>
      </p:pic>
      <p:pic>
        <p:nvPicPr>
          <p:cNvPr id="2" name="Picture 1">
            <a:extLst>
              <a:ext uri="{FF2B5EF4-FFF2-40B4-BE49-F238E27FC236}">
                <a16:creationId xmlns:a16="http://schemas.microsoft.com/office/drawing/2014/main" id="{95DF2195-400A-4F36-A325-E01E15A019A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31DC8127-8BB3-451E-BC7B-4FD4BD0FAC52}"/>
              </a:ext>
            </a:extLst>
          </p:cNvPr>
          <p:cNvSpPr txBox="1">
            <a:spLocks/>
          </p:cNvSpPr>
          <p:nvPr/>
        </p:nvSpPr>
        <p:spPr>
          <a:xfrm>
            <a:off x="5447134"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70945017"/>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40543627-2DD3-49C3-9EFE-F20733FC3493}"/>
              </a:ext>
            </a:extLst>
          </p:cNvPr>
          <p:cNvSpPr/>
          <p:nvPr/>
        </p:nvSpPr>
        <p:spPr>
          <a:xfrm>
            <a:off x="334566" y="1268760"/>
            <a:ext cx="11449272"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cs typeface="Segoe UI Semilight" panose="020B0402040204020203" pitchFamily="34" charset="0"/>
              </a:rPr>
              <a:t> newStudent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latin typeface="Segoe UI Semilight" panose="020B0402040204020203" pitchFamily="34" charset="0"/>
                <a:cs typeface="Segoe UI Semilight" panose="020B0402040204020203" pitchFamily="34" charset="0"/>
              </a:rPr>
              <a:t> (old.ID, old.namefirst, old.namelast, old.DOB, old.emailID );</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C948BF2D-DAA9-4D64-919F-60C239BF4A41}"/>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Q3. Write a trigger, if we DELETE the student record, that  record must be inserted in newStudent table.</a:t>
            </a:r>
          </a:p>
        </p:txBody>
      </p:sp>
      <p:sp>
        <p:nvSpPr>
          <p:cNvPr id="6" name="Rectangle 5">
            <a:extLst>
              <a:ext uri="{FF2B5EF4-FFF2-40B4-BE49-F238E27FC236}">
                <a16:creationId xmlns:a16="http://schemas.microsoft.com/office/drawing/2014/main" id="{D15CBC75-9ABC-4CD7-A5B6-589E9A6283A0}"/>
              </a:ext>
            </a:extLst>
          </p:cNvPr>
          <p:cNvSpPr/>
          <p:nvPr/>
        </p:nvSpPr>
        <p:spPr>
          <a:xfrm>
            <a:off x="334566" y="4115203"/>
            <a:ext cx="11449272"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cs typeface="Segoe UI Semilight" panose="020B0402040204020203" pitchFamily="34" charset="0"/>
              </a:rPr>
              <a:t>triggerName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DATE_FORMAT (now(), '%W') = 'Sunday'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signal</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sqlstate '42000' set message_text = 'Today you cannot insert data in student table’;</a:t>
            </a:r>
          </a:p>
          <a:p>
            <a:r>
              <a:rPr lang="en-US" dirty="0">
                <a:solidFill>
                  <a:srgbClr val="0077AA"/>
                </a:solidFill>
                <a:latin typeface="Segoe UI Semilight" panose="020B0402040204020203" pitchFamily="34" charset="0"/>
                <a:cs typeface="Segoe UI Semilight" panose="020B0402040204020203" pitchFamily="34" charset="0"/>
              </a:rPr>
              <a:t>     end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a:extLst>
              <a:ext uri="{FF2B5EF4-FFF2-40B4-BE49-F238E27FC236}">
                <a16:creationId xmlns:a16="http://schemas.microsoft.com/office/drawing/2014/main" id="{2DFBD80C-CFB8-48C3-A0C1-78C48AFCE2A5}"/>
              </a:ext>
            </a:extLst>
          </p:cNvPr>
          <p:cNvSpPr/>
          <p:nvPr/>
        </p:nvSpPr>
        <p:spPr>
          <a:xfrm>
            <a:off x="262558" y="3557915"/>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Q4. Write a trigger, to restrict insert operation on Sunday.</a:t>
            </a:r>
          </a:p>
        </p:txBody>
      </p:sp>
      <p:sp>
        <p:nvSpPr>
          <p:cNvPr id="11" name="Footer Placeholder 2">
            <a:extLst>
              <a:ext uri="{FF2B5EF4-FFF2-40B4-BE49-F238E27FC236}">
                <a16:creationId xmlns:a16="http://schemas.microsoft.com/office/drawing/2014/main" id="{614D3A9C-4666-4E90-91B4-24CB650FFAE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30403747"/>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40543627-2DD3-49C3-9EFE-F20733FC3493}"/>
              </a:ext>
            </a:extLst>
          </p:cNvPr>
          <p:cNvSpPr/>
          <p:nvPr/>
        </p:nvSpPr>
        <p:spPr>
          <a:xfrm>
            <a:off x="334566" y="1124744"/>
            <a:ext cx="11449272" cy="2585323"/>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set x =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max(ID) + 1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student);</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set new.ID = x;</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C948BF2D-DAA9-4D64-919F-60C239BF4A41}"/>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Q5. Write a trigger, to autoincrement student ID.</a:t>
            </a:r>
          </a:p>
        </p:txBody>
      </p:sp>
      <p:sp>
        <p:nvSpPr>
          <p:cNvPr id="6" name="Footer Placeholder 2">
            <a:extLst>
              <a:ext uri="{FF2B5EF4-FFF2-40B4-BE49-F238E27FC236}">
                <a16:creationId xmlns:a16="http://schemas.microsoft.com/office/drawing/2014/main" id="{A8C25726-D725-48C3-B434-18E6BA08BC4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5044470"/>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40543627-2DD3-49C3-9EFE-F20733FC3493}"/>
              </a:ext>
            </a:extLst>
          </p:cNvPr>
          <p:cNvSpPr/>
          <p:nvPr/>
        </p:nvSpPr>
        <p:spPr>
          <a:xfrm>
            <a:off x="334566" y="1513815"/>
            <a:ext cx="11449272" cy="3139321"/>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cs typeface="Segoe UI Semilight" panose="020B0402040204020203" pitchFamily="34" charset="0"/>
              </a:rPr>
              <a:t>triggerName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student_phone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ID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dirty="0">
                <a:solidFill>
                  <a:srgbClr val="0077AA"/>
                </a:solidFill>
                <a:latin typeface="Segoe UI Semilight" panose="020B0402040204020203" pitchFamily="34" charset="0"/>
                <a:cs typeface="Segoe UI Semilight" panose="020B0402040204020203" pitchFamily="34" charset="0"/>
              </a:rPr>
              <a:t>WHERE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ID=new.studentID);</a:t>
            </a:r>
          </a:p>
          <a:p>
            <a:r>
              <a:rPr lang="en-US" dirty="0">
                <a:solidFill>
                  <a:srgbClr val="0077AA"/>
                </a:solidFill>
                <a:latin typeface="Segoe UI Semilight" panose="020B0402040204020203" pitchFamily="34" charset="0"/>
                <a:cs typeface="Segoe UI Semilight" panose="020B0402040204020203" pitchFamily="34" charset="0"/>
              </a:rPr>
              <a:t>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is null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signal</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sqlstate '42000' set message_text = 'Student not found!’;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C948BF2D-DAA9-4D64-919F-60C239BF4A41}"/>
              </a:ext>
            </a:extLst>
          </p:cNvPr>
          <p:cNvSpPr/>
          <p:nvPr/>
        </p:nvSpPr>
        <p:spPr>
          <a:xfrm>
            <a:off x="262558" y="711472"/>
            <a:ext cx="11665296" cy="646331"/>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Q6. Write a trigger, to insert record in student phone table the record should get inserted only if the studentID is present in student table.</a:t>
            </a:r>
          </a:p>
        </p:txBody>
      </p:sp>
      <p:sp>
        <p:nvSpPr>
          <p:cNvPr id="6" name="Footer Placeholder 2">
            <a:extLst>
              <a:ext uri="{FF2B5EF4-FFF2-40B4-BE49-F238E27FC236}">
                <a16:creationId xmlns:a16="http://schemas.microsoft.com/office/drawing/2014/main" id="{AE297608-F497-46B3-B9F6-1392603FAD8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73373738"/>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3" name="Rectangle 2"/>
          <p:cNvSpPr/>
          <p:nvPr/>
        </p:nvSpPr>
        <p:spPr>
          <a:xfrm>
            <a:off x="334800" y="1515600"/>
            <a:ext cx="10585176" cy="2308324"/>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d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(new.deptno, new.dname, new.loc, new.pwd,  now(), user());</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CDCD7C68-E93F-4C64-AF6D-66AC9420B6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7E1ABF4A-8064-4FEF-98FE-EFD35D72FD4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00BB2BF4-DA60-4486-BBE8-9DDC92AFF22C}"/>
              </a:ext>
            </a:extLst>
          </p:cNvPr>
          <p:cNvSpPr/>
          <p:nvPr/>
        </p:nvSpPr>
        <p:spPr>
          <a:xfrm>
            <a:off x="262558" y="711472"/>
            <a:ext cx="11665296" cy="646331"/>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Q7. Write a trigger to INSERT new record into DEPT table the same record must be inserted in newDEPT table along with system datetime and the user name. </a:t>
            </a:r>
          </a:p>
        </p:txBody>
      </p:sp>
    </p:spTree>
    <p:extLst>
      <p:ext uri="{BB962C8B-B14F-4D97-AF65-F5344CB8AC3E}">
        <p14:creationId xmlns:p14="http://schemas.microsoft.com/office/powerpoint/2010/main" val="1960509063"/>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CDCD7C68-E93F-4C64-AF6D-66AC9420B6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7E1ABF4A-8064-4FEF-98FE-EFD35D72FD4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00BB2BF4-DA60-4486-BBE8-9DDC92AFF22C}"/>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Q8. TODO. </a:t>
            </a:r>
          </a:p>
        </p:txBody>
      </p:sp>
      <p:sp>
        <p:nvSpPr>
          <p:cNvPr id="9" name="Rectangle 8">
            <a:extLst>
              <a:ext uri="{FF2B5EF4-FFF2-40B4-BE49-F238E27FC236}">
                <a16:creationId xmlns:a16="http://schemas.microsoft.com/office/drawing/2014/main" id="{16C2D93E-389C-479B-B637-C96FB8F04BC8}"/>
              </a:ext>
            </a:extLst>
          </p:cNvPr>
          <p:cNvSpPr/>
          <p:nvPr/>
        </p:nvSpPr>
        <p:spPr>
          <a:xfrm>
            <a:off x="334800" y="1255095"/>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6" name="Rectangle 15">
            <a:extLst>
              <a:ext uri="{FF2B5EF4-FFF2-40B4-BE49-F238E27FC236}">
                <a16:creationId xmlns:a16="http://schemas.microsoft.com/office/drawing/2014/main" id="{C51891DD-FD8B-4037-80F3-EDDA97A1DEDE}"/>
              </a:ext>
            </a:extLst>
          </p:cNvPr>
          <p:cNvSpPr/>
          <p:nvPr/>
        </p:nvSpPr>
        <p:spPr>
          <a:xfrm>
            <a:off x="334800" y="3418692"/>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solidFill>
                  <a:srgbClr val="0077AA"/>
                </a:solidFill>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solidFill>
                  <a:srgbClr val="0077AA"/>
                </a:solidFill>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NEW.customerID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17" name="TextBox 16">
            <a:extLst>
              <a:ext uri="{FF2B5EF4-FFF2-40B4-BE49-F238E27FC236}">
                <a16:creationId xmlns:a16="http://schemas.microsoft.com/office/drawing/2014/main" id="{9C2231A6-E353-4544-B440-AE0B11087AE0}"/>
              </a:ext>
            </a:extLst>
          </p:cNvPr>
          <p:cNvSpPr txBox="1"/>
          <p:nvPr/>
        </p:nvSpPr>
        <p:spPr>
          <a:xfrm>
            <a:off x="4824770" y="125705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57348789"/>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737" y="959559"/>
            <a:ext cx="11448357" cy="3477422"/>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21" indent="-285721">
              <a:buFont typeface="Arial" panose="020B0604020202020204" pitchFamily="34" charset="0"/>
              <a:buChar char="•"/>
            </a:pPr>
            <a:endParaRPr lang="en-IN" dirty="0">
              <a:latin typeface="Liberation Mono"/>
            </a:endParaRPr>
          </a:p>
          <a:p>
            <a:pPr marL="285721" indent="-285721">
              <a:buFont typeface="Arial" panose="020B0604020202020204" pitchFamily="34" charset="0"/>
              <a:buChar char="•"/>
            </a:pPr>
            <a:endParaRPr lang="en-IN" sz="800" dirty="0">
              <a:latin typeface="Liberation Mono"/>
              <a:cs typeface="Segoe UI Semilight" panose="020B0402040204020203" pitchFamily="34" charset="0"/>
            </a:endParaRP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21" indent="-285721">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21" indent="-285721">
              <a:buFont typeface="Arial" panose="020B0604020202020204" pitchFamily="34" charset="0"/>
              <a:buChar char="•"/>
            </a:pPr>
            <a:endParaRPr lang="en-IN" sz="800" dirty="0">
              <a:latin typeface="Liberation Mono"/>
            </a:endParaRPr>
          </a:p>
          <a:p>
            <a:pPr marL="285721" indent="-285721">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21" indent="-285721">
              <a:buFont typeface="Arial" panose="020B0604020202020204" pitchFamily="34" charset="0"/>
              <a:buChar char="•"/>
            </a:pPr>
            <a:endParaRPr lang="en-US" sz="800" dirty="0">
              <a:latin typeface="Liberation Mono"/>
              <a:cs typeface="Leelawadee UI Semilight" panose="020B0402040204020203" pitchFamily="34" charset="-34"/>
            </a:endParaRPr>
          </a:p>
          <a:p>
            <a:pPr marL="285721" indent="-285721">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18" y="-26934"/>
            <a:ext cx="10403293" cy="584699"/>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738" y="936325"/>
            <a:ext cx="8351840" cy="3969801"/>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21" indent="-285721">
              <a:buFont typeface="Arial" panose="020B0604020202020204" pitchFamily="34" charset="0"/>
              <a:buChar char="•"/>
            </a:pPr>
            <a:endParaRPr lang="en-IN" dirty="0">
              <a:latin typeface="Liberation Mono"/>
              <a:cs typeface="Segoe UI Semilight" panose="020B0402040204020203" pitchFamily="34" charset="0"/>
            </a:endParaRP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18" y="-26934"/>
            <a:ext cx="10403293" cy="584699"/>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738" y="683176"/>
            <a:ext cx="11580859" cy="3969801"/>
          </a:xfrm>
          <a:prstGeom prst="rect">
            <a:avLst/>
          </a:prstGeom>
          <a:noFill/>
        </p:spPr>
        <p:txBody>
          <a:bodyPr wrap="square">
            <a:spAutoFit/>
          </a:bodyPr>
          <a:lstStyle/>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18" y="-26934"/>
            <a:ext cx="10403293" cy="584699"/>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13" y="585147"/>
            <a:ext cx="9791813" cy="3692838"/>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23"/>
            <a:r>
              <a:rPr lang="en-US" dirty="0">
                <a:latin typeface="Segoe UI Semilight" panose="020B0402040204020203" pitchFamily="34" charset="0"/>
                <a:cs typeface="Segoe UI Semilight" panose="020B0402040204020203" pitchFamily="34" charset="0"/>
              </a:rPr>
              <a:t>delimiter $$</a:t>
            </a:r>
          </a:p>
          <a:p>
            <a:pPr marL="273023"/>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23"/>
            <a:r>
              <a:rPr lang="en-US" dirty="0">
                <a:solidFill>
                  <a:srgbClr val="0077AA"/>
                </a:solidFill>
                <a:latin typeface="Segoe UI Semilight" panose="020B0402040204020203" pitchFamily="34" charset="0"/>
                <a:cs typeface="Segoe UI Semilight" panose="020B0402040204020203" pitchFamily="34" charset="0"/>
              </a:rPr>
              <a:t>begin</a:t>
            </a:r>
          </a:p>
          <a:p>
            <a:pPr marL="273023"/>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23"/>
            <a:r>
              <a:rPr lang="en-US" dirty="0">
                <a:latin typeface="Segoe UI Semilight" panose="020B0402040204020203" pitchFamily="34" charset="0"/>
                <a:cs typeface="Segoe UI Semilight" panose="020B0402040204020203" pitchFamily="34" charset="0"/>
              </a:rPr>
              <a:t>  set NEW.orderDate := current_date();</a:t>
            </a:r>
          </a:p>
          <a:p>
            <a:pPr marL="273023"/>
            <a:r>
              <a:rPr lang="en-US" dirty="0">
                <a:latin typeface="Segoe UI Semilight" panose="020B0402040204020203" pitchFamily="34" charset="0"/>
                <a:cs typeface="Segoe UI Semilight" panose="020B0402040204020203" pitchFamily="34" charset="0"/>
              </a:rPr>
              <a:t>  set NEW.orderTime := current_time();</a:t>
            </a:r>
          </a:p>
          <a:p>
            <a:pPr marL="273023"/>
            <a:r>
              <a:rPr lang="en-US" dirty="0">
                <a:latin typeface="Segoe UI Semilight" panose="020B0402040204020203" pitchFamily="34" charset="0"/>
                <a:cs typeface="Segoe UI Semilight" panose="020B0402040204020203" pitchFamily="34" charset="0"/>
              </a:rPr>
              <a:t>  SELECT itemID INTO x FROM item WHERE itemID = NEW.itemID;</a:t>
            </a:r>
          </a:p>
          <a:p>
            <a:pPr marL="273023"/>
            <a:r>
              <a:rPr lang="en-US" dirty="0">
                <a:latin typeface="Segoe UI Semilight" panose="020B0402040204020203" pitchFamily="34" charset="0"/>
                <a:cs typeface="Segoe UI Semilight" panose="020B0402040204020203" pitchFamily="34" charset="0"/>
              </a:rPr>
              <a:t>  if x is null then</a:t>
            </a:r>
          </a:p>
          <a:p>
            <a:pPr marL="27302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23"/>
            <a:r>
              <a:rPr lang="en-US" dirty="0">
                <a:latin typeface="Segoe UI Semilight" panose="020B0402040204020203" pitchFamily="34" charset="0"/>
                <a:cs typeface="Segoe UI Semilight" panose="020B0402040204020203" pitchFamily="34" charset="0"/>
              </a:rPr>
              <a:t>end if;</a:t>
            </a:r>
          </a:p>
          <a:p>
            <a:pPr marL="273023"/>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23"/>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18" y="-26934"/>
            <a:ext cx="10403293" cy="584699"/>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13" y="574001"/>
            <a:ext cx="11663777" cy="3138912"/>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itemid_primarykey;</a:t>
            </a:r>
          </a:p>
          <a:p>
            <a:pPr marL="261912"/>
            <a:r>
              <a:rPr lang="en-IN" dirty="0">
                <a:latin typeface="Segoe UI Semilight" panose="020B0402040204020203" pitchFamily="34" charset="0"/>
                <a:cs typeface="Segoe UI Semilight" panose="020B0402040204020203" pitchFamily="34" charset="0"/>
              </a:rPr>
              <a:t>delimiter $$</a:t>
            </a:r>
          </a:p>
          <a:p>
            <a:pPr marL="261912"/>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itemid_primarykey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12"/>
            <a:r>
              <a:rPr lang="en-IN" dirty="0">
                <a:solidFill>
                  <a:srgbClr val="0077AA"/>
                </a:solidFill>
                <a:latin typeface="Segoe UI Semilight" panose="020B0402040204020203" pitchFamily="34" charset="0"/>
                <a:cs typeface="Segoe UI Semilight" panose="020B0402040204020203" pitchFamily="34" charset="0"/>
              </a:rPr>
              <a:t>begin</a:t>
            </a:r>
          </a:p>
          <a:p>
            <a:pPr marL="261912"/>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12"/>
            <a:r>
              <a:rPr lang="en-IN" dirty="0">
                <a:latin typeface="Segoe UI Semilight" panose="020B0402040204020203" pitchFamily="34" charset="0"/>
                <a:cs typeface="Segoe UI Semilight" panose="020B0402040204020203" pitchFamily="34" charset="0"/>
              </a:rPr>
              <a:t>   SELECT itemid INTO x FROM item WHERE itemid = NEW.itemid;</a:t>
            </a:r>
          </a:p>
          <a:p>
            <a:pPr marL="261912"/>
            <a:r>
              <a:rPr lang="en-IN" dirty="0">
                <a:latin typeface="Segoe UI Semilight" panose="020B0402040204020203" pitchFamily="34" charset="0"/>
                <a:cs typeface="Segoe UI Semilight" panose="020B0402040204020203" pitchFamily="34" charset="0"/>
              </a:rPr>
              <a:t>   if x is null then</a:t>
            </a:r>
          </a:p>
          <a:p>
            <a:pPr marL="261912"/>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12"/>
            <a:r>
              <a:rPr lang="en-IN" dirty="0">
                <a:latin typeface="Segoe UI Semilight" panose="020B0402040204020203" pitchFamily="34" charset="0"/>
                <a:cs typeface="Segoe UI Semilight" panose="020B0402040204020203" pitchFamily="34" charset="0"/>
              </a:rPr>
              <a:t>   end if;</a:t>
            </a:r>
          </a:p>
          <a:p>
            <a:pPr marL="261912"/>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12"/>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13" y="4004989"/>
            <a:ext cx="11087788" cy="2031061"/>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23"/>
            <a:r>
              <a:rPr lang="en-IN" dirty="0">
                <a:latin typeface="Segoe UI Semilight" panose="020B0402040204020203" pitchFamily="34" charset="0"/>
                <a:cs typeface="Segoe UI Semilight" panose="020B0402040204020203" pitchFamily="34" charset="0"/>
              </a:rPr>
              <a:t>delimiter $$</a:t>
            </a:r>
          </a:p>
          <a:p>
            <a:pPr marL="273023"/>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23"/>
            <a:r>
              <a:rPr lang="en-IN" dirty="0">
                <a:solidFill>
                  <a:srgbClr val="0077AA"/>
                </a:solidFill>
                <a:latin typeface="Segoe UI Semilight" panose="020B0402040204020203" pitchFamily="34" charset="0"/>
                <a:cs typeface="Segoe UI Semilight" panose="020B0402040204020203" pitchFamily="34" charset="0"/>
              </a:rPr>
              <a:t>begin</a:t>
            </a:r>
          </a:p>
          <a:p>
            <a:pPr marL="273023"/>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23"/>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23"/>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18" y="-26934"/>
            <a:ext cx="10403293" cy="584699"/>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15" y="1382553"/>
            <a:ext cx="11447781" cy="3785159"/>
          </a:xfrm>
          <a:prstGeom prst="rect">
            <a:avLst/>
          </a:prstGeom>
        </p:spPr>
        <p:txBody>
          <a:bodyPr wrap="square">
            <a:spAutoFit/>
          </a:bodyPr>
          <a:lstStyle/>
          <a:p>
            <a:pPr marL="342866" indent="-342866">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866" indent="-342866">
              <a:buFont typeface="Arial" panose="020B0604020202020204" pitchFamily="34" charset="0"/>
              <a:buChar char="•"/>
            </a:pPr>
            <a:endParaRPr lang="en-US" sz="2000" dirty="0">
              <a:latin typeface="Arial" panose="020B0604020202020204" pitchFamily="34" charset="0"/>
              <a:cs typeface="Arial" pitchFamily="34" charset="0"/>
            </a:endParaRPr>
          </a:p>
          <a:p>
            <a:pPr marL="342866" indent="-342866">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3-Tier Architecture</a:t>
            </a:r>
            <a:r>
              <a:rPr lang="en-US" sz="2000" dirty="0">
                <a:latin typeface="Arial" panose="020B0604020202020204" pitchFamily="34" charset="0"/>
                <a:cs typeface="Arial" pitchFamily="34" charset="0"/>
              </a:rPr>
              <a:t>).</a:t>
            </a:r>
          </a:p>
          <a:p>
            <a:pPr marL="914309" lvl="1" indent="-457154">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309" lvl="1" indent="-457154">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309" lvl="1" indent="-457154">
              <a:buFont typeface="+mj-lt"/>
              <a:buAutoNum type="arabicPeriod"/>
            </a:pPr>
            <a:r>
              <a:rPr lang="en-US" sz="2000" b="1" dirty="0">
                <a:solidFill>
                  <a:srgbClr val="FF0000"/>
                </a:solidFill>
                <a:latin typeface="Arial" pitchFamily="34" charset="0"/>
                <a:cs typeface="Arial" pitchFamily="34" charset="0"/>
              </a:rPr>
              <a:t>Database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023" indent="-90002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014" y="239699"/>
            <a:ext cx="8271442" cy="685711"/>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5" name="Picture 4">
            <a:extLst>
              <a:ext uri="{FF2B5EF4-FFF2-40B4-BE49-F238E27FC236}">
                <a16:creationId xmlns:a16="http://schemas.microsoft.com/office/drawing/2014/main" id="{D3F2BF50-22CB-4721-84FC-BD15D896268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AC27DDB3-976C-4BF8-AD11-F1F695765C1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2905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pic>
        <p:nvPicPr>
          <p:cNvPr id="4" name="Picture 3">
            <a:extLst>
              <a:ext uri="{FF2B5EF4-FFF2-40B4-BE49-F238E27FC236}">
                <a16:creationId xmlns:a16="http://schemas.microsoft.com/office/drawing/2014/main" id="{E46EF2B0-B04D-49ED-9C1A-DE7006A258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D11B9249-8131-4C32-99DD-F7DB39E3A4F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78769015"/>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18" y="-26934"/>
            <a:ext cx="10403293" cy="584699"/>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738" y="616401"/>
            <a:ext cx="11232361" cy="4523726"/>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23"/>
            <a:r>
              <a:rPr lang="en-IN" dirty="0">
                <a:latin typeface="Segoe UI Semilight" panose="020B0402040204020203" pitchFamily="34" charset="0"/>
                <a:cs typeface="Segoe UI Semilight" panose="020B0402040204020203" pitchFamily="34" charset="0"/>
              </a:rPr>
              <a:t>delimiter $$</a:t>
            </a:r>
          </a:p>
          <a:p>
            <a:pPr marL="273023"/>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23"/>
            <a:r>
              <a:rPr lang="en-IN" dirty="0">
                <a:solidFill>
                  <a:srgbClr val="0077AA"/>
                </a:solidFill>
                <a:latin typeface="Segoe UI Semilight" panose="020B0402040204020203" pitchFamily="34" charset="0"/>
                <a:cs typeface="Segoe UI Semilight" panose="020B0402040204020203" pitchFamily="34" charset="0"/>
              </a:rPr>
              <a:t>begin</a:t>
            </a:r>
          </a:p>
          <a:p>
            <a:pPr marL="273023"/>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23"/>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23"/>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23"/>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23"/>
            <a:r>
              <a:rPr lang="en-IN" dirty="0">
                <a:latin typeface="Segoe UI Semilight" panose="020B0402040204020203" pitchFamily="34" charset="0"/>
                <a:cs typeface="Segoe UI Semilight" panose="020B0402040204020203" pitchFamily="34" charset="0"/>
              </a:rPr>
              <a:t>   if itemNotFound then</a:t>
            </a:r>
          </a:p>
          <a:p>
            <a:pPr marL="273023"/>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23"/>
            <a:r>
              <a:rPr lang="en-IN" dirty="0">
                <a:latin typeface="Segoe UI Semilight" panose="020B0402040204020203" pitchFamily="34" charset="0"/>
                <a:cs typeface="Segoe UI Semilight" panose="020B0402040204020203" pitchFamily="34" charset="0"/>
              </a:rPr>
              <a:t>   end if;</a:t>
            </a:r>
          </a:p>
          <a:p>
            <a:pPr marL="273023"/>
            <a:r>
              <a:rPr lang="en-IN" dirty="0">
                <a:latin typeface="Segoe UI Semilight" panose="020B0402040204020203" pitchFamily="34" charset="0"/>
                <a:cs typeface="Segoe UI Semilight" panose="020B0402040204020203" pitchFamily="34" charset="0"/>
              </a:rPr>
              <a:t>   if warehouseNotFound then</a:t>
            </a:r>
          </a:p>
          <a:p>
            <a:pPr marL="273023"/>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23"/>
            <a:r>
              <a:rPr lang="en-IN" dirty="0">
                <a:latin typeface="Segoe UI Semilight" panose="020B0402040204020203" pitchFamily="34" charset="0"/>
                <a:cs typeface="Segoe UI Semilight" panose="020B0402040204020203" pitchFamily="34" charset="0"/>
              </a:rPr>
              <a:t>   end if;</a:t>
            </a:r>
          </a:p>
          <a:p>
            <a:pPr marL="273023"/>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23"/>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18" y="-26934"/>
            <a:ext cx="10403293" cy="584699"/>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737" y="616400"/>
            <a:ext cx="11663777" cy="341587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737" y="936325"/>
            <a:ext cx="11663777" cy="2584986"/>
          </a:xfrm>
          <a:prstGeom prst="rect">
            <a:avLst/>
          </a:prstGeom>
          <a:noFill/>
        </p:spPr>
        <p:txBody>
          <a:bodyPr wrap="square">
            <a:spAutoFit/>
          </a:bodyPr>
          <a:lstStyle/>
          <a:p>
            <a:pPr marL="285721" indent="-285721">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21" indent="-285721">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673"/>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673"/>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673"/>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673"/>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673"/>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673"/>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18" y="-26934"/>
            <a:ext cx="10403293" cy="584699"/>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18" y="-26934"/>
            <a:ext cx="10403293" cy="584699"/>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737" y="572772"/>
            <a:ext cx="11160363" cy="4800689"/>
          </a:xfrm>
          <a:prstGeom prst="rect">
            <a:avLst/>
          </a:prstGeom>
          <a:noFill/>
        </p:spPr>
        <p:txBody>
          <a:bodyPr wrap="square">
            <a:spAutoFit/>
          </a:bodyPr>
          <a:lstStyle/>
          <a:p>
            <a:pPr marL="285721" indent="-285721">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'saving'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'current' 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18" y="-26934"/>
            <a:ext cx="10403293" cy="584699"/>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738" y="572772"/>
            <a:ext cx="10187296" cy="2031061"/>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23"/>
            <a:r>
              <a:rPr lang="en-IN" dirty="0">
                <a:latin typeface="Segoe UI Semilight" panose="020B0402040204020203" pitchFamily="34" charset="0"/>
                <a:cs typeface="Segoe UI Semilight" panose="020B0402040204020203" pitchFamily="34" charset="0"/>
              </a:rPr>
              <a:t>delimiter $$</a:t>
            </a:r>
          </a:p>
          <a:p>
            <a:pPr marL="273023"/>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23"/>
            <a:r>
              <a:rPr lang="en-IN" dirty="0">
                <a:solidFill>
                  <a:srgbClr val="0077AA"/>
                </a:solidFill>
                <a:latin typeface="Segoe UI Semilight" panose="020B0402040204020203" pitchFamily="34" charset="0"/>
                <a:cs typeface="Segoe UI Semilight" panose="020B0402040204020203" pitchFamily="34" charset="0"/>
              </a:rPr>
              <a:t>begin</a:t>
            </a:r>
          </a:p>
          <a:p>
            <a:pPr marL="273023"/>
            <a:r>
              <a:rPr lang="en-IN" dirty="0">
                <a:latin typeface="Segoe UI Semilight" panose="020B0402040204020203" pitchFamily="34" charset="0"/>
                <a:cs typeface="Segoe UI Semilight" panose="020B0402040204020203" pitchFamily="34" charset="0"/>
              </a:rPr>
              <a:t>    set NEW.phone_number := rpad(left(NEW.phone_number, 4), 10, 'x');</a:t>
            </a:r>
          </a:p>
          <a:p>
            <a:pPr marL="273023"/>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23"/>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738" y="3069008"/>
            <a:ext cx="10187296" cy="2584986"/>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23"/>
            <a:r>
              <a:rPr lang="en-IN" dirty="0">
                <a:latin typeface="Segoe UI Semilight" panose="020B0402040204020203" pitchFamily="34" charset="0"/>
                <a:cs typeface="Segoe UI Semilight" panose="020B0402040204020203" pitchFamily="34" charset="0"/>
              </a:rPr>
              <a:t>delimiter $$</a:t>
            </a:r>
          </a:p>
          <a:p>
            <a:pPr marL="273023"/>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23"/>
            <a:r>
              <a:rPr lang="en-IN" dirty="0">
                <a:solidFill>
                  <a:srgbClr val="0077AA"/>
                </a:solidFill>
                <a:latin typeface="Segoe UI Semilight" panose="020B0402040204020203" pitchFamily="34" charset="0"/>
                <a:cs typeface="Segoe UI Semilight" panose="020B0402040204020203" pitchFamily="34" charset="0"/>
              </a:rPr>
              <a:t>begin</a:t>
            </a:r>
          </a:p>
          <a:p>
            <a:pPr marL="273023"/>
            <a:r>
              <a:rPr lang="en-IN" dirty="0">
                <a:latin typeface="Segoe UI Semilight" panose="020B0402040204020203" pitchFamily="34" charset="0"/>
                <a:cs typeface="Segoe UI Semilight" panose="020B0402040204020203" pitchFamily="34" charset="0"/>
              </a:rPr>
              <a:t>    if NEW.opendate &gt; curDate() then</a:t>
            </a:r>
          </a:p>
          <a:p>
            <a:pPr marL="273023"/>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23"/>
            <a:r>
              <a:rPr lang="en-IN" dirty="0">
                <a:latin typeface="Segoe UI Semilight" panose="020B0402040204020203" pitchFamily="34" charset="0"/>
                <a:cs typeface="Segoe UI Semilight" panose="020B0402040204020203" pitchFamily="34" charset="0"/>
              </a:rPr>
              <a:t>    end if;</a:t>
            </a:r>
          </a:p>
          <a:p>
            <a:pPr marL="273023"/>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23"/>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18" y="-26934"/>
            <a:ext cx="10403293" cy="584699"/>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738" y="572772"/>
            <a:ext cx="10187296" cy="2031061"/>
          </a:xfrm>
          <a:prstGeom prst="rect">
            <a:avLst/>
          </a:prstGeom>
          <a:noFill/>
        </p:spPr>
        <p:txBody>
          <a:bodyPr wrap="square">
            <a:spAutoFit/>
          </a:bodyPr>
          <a:lstStyle/>
          <a:p>
            <a:pPr marL="285721" indent="-285721">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12"/>
            <a:r>
              <a:rPr lang="en-US" dirty="0">
                <a:latin typeface="Segoe UI Semilight" panose="020B0402040204020203" pitchFamily="34" charset="0"/>
                <a:cs typeface="Segoe UI Semilight" panose="020B0402040204020203" pitchFamily="34" charset="0"/>
              </a:rPr>
              <a:t>delimiter $$</a:t>
            </a:r>
          </a:p>
          <a:p>
            <a:pPr marL="261912"/>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12"/>
            <a:r>
              <a:rPr lang="en-US" dirty="0">
                <a:solidFill>
                  <a:srgbClr val="0077AA"/>
                </a:solidFill>
                <a:latin typeface="Segoe UI Semilight" panose="020B0402040204020203" pitchFamily="34" charset="0"/>
                <a:cs typeface="Segoe UI Semilight" panose="020B0402040204020203" pitchFamily="34" charset="0"/>
              </a:rPr>
              <a:t>begin</a:t>
            </a:r>
          </a:p>
          <a:p>
            <a:pPr marL="261912"/>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12"/>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12"/>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738" y="2871007"/>
            <a:ext cx="10187296" cy="2861949"/>
          </a:xfrm>
          <a:prstGeom prst="rect">
            <a:avLst/>
          </a:prstGeom>
          <a:noFill/>
        </p:spPr>
        <p:txBody>
          <a:bodyPr wrap="square">
            <a:spAutoFit/>
          </a:bodyPr>
          <a:lstStyle/>
          <a:p>
            <a:pPr marL="285721" indent="-285721">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12"/>
            <a:r>
              <a:rPr lang="en-US" dirty="0">
                <a:latin typeface="Segoe UI Semilight" panose="020B0402040204020203" pitchFamily="34" charset="0"/>
                <a:cs typeface="Segoe UI Semilight" panose="020B0402040204020203" pitchFamily="34" charset="0"/>
              </a:rPr>
              <a:t>delimiter $$</a:t>
            </a:r>
          </a:p>
          <a:p>
            <a:pPr marL="261912"/>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12"/>
            <a:r>
              <a:rPr lang="en-US" dirty="0">
                <a:solidFill>
                  <a:srgbClr val="0077AA"/>
                </a:solidFill>
                <a:latin typeface="Segoe UI Semilight" panose="020B0402040204020203" pitchFamily="34" charset="0"/>
                <a:cs typeface="Segoe UI Semilight" panose="020B0402040204020203" pitchFamily="34" charset="0"/>
              </a:rPr>
              <a:t>begin</a:t>
            </a:r>
          </a:p>
          <a:p>
            <a:pPr marL="261912"/>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12"/>
            <a:r>
              <a:rPr lang="en-US" dirty="0">
                <a:latin typeface="Segoe UI Semilight" panose="020B0402040204020203" pitchFamily="34" charset="0"/>
                <a:cs typeface="Segoe UI Semilight" panose="020B0402040204020203" pitchFamily="34" charset="0"/>
              </a:rPr>
              <a:t>      set @TRIGGER_DISABLED := True;</a:t>
            </a:r>
          </a:p>
          <a:p>
            <a:pPr marL="261912"/>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12"/>
            <a:r>
              <a:rPr lang="en-US" dirty="0">
                <a:latin typeface="Segoe UI Semilight" panose="020B0402040204020203" pitchFamily="34" charset="0"/>
                <a:cs typeface="Segoe UI Semilight" panose="020B0402040204020203" pitchFamily="34" charset="0"/>
              </a:rPr>
              <a:t>   end if;</a:t>
            </a:r>
          </a:p>
          <a:p>
            <a:pPr marL="261912"/>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12"/>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18" y="-26934"/>
            <a:ext cx="10403293" cy="584699"/>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738" y="572772"/>
            <a:ext cx="10403293" cy="4246764"/>
          </a:xfrm>
          <a:prstGeom prst="rect">
            <a:avLst/>
          </a:prstGeom>
          <a:noFill/>
        </p:spPr>
        <p:txBody>
          <a:bodyPr wrap="square">
            <a:spAutoFit/>
          </a:bodyPr>
          <a:lstStyle/>
          <a:p>
            <a:pPr marL="285721" indent="-285721">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12"/>
            <a:r>
              <a:rPr lang="en-US" dirty="0">
                <a:latin typeface="Segoe UI Semilight" panose="020B0402040204020203" pitchFamily="34" charset="0"/>
                <a:cs typeface="Segoe UI Semilight" panose="020B0402040204020203" pitchFamily="34" charset="0"/>
              </a:rPr>
              <a:t>delimiter $$</a:t>
            </a:r>
          </a:p>
          <a:p>
            <a:pPr marL="261912"/>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12"/>
            <a:r>
              <a:rPr lang="en-US" dirty="0">
                <a:solidFill>
                  <a:srgbClr val="0077AA"/>
                </a:solidFill>
                <a:latin typeface="Segoe UI Semilight" panose="020B0402040204020203" pitchFamily="34" charset="0"/>
                <a:cs typeface="Segoe UI Semilight" panose="020B0402040204020203" pitchFamily="34" charset="0"/>
              </a:rPr>
              <a:t>begin</a:t>
            </a:r>
          </a:p>
          <a:p>
            <a:pPr marL="261912"/>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12"/>
            <a:r>
              <a:rPr lang="en-US" dirty="0">
                <a:latin typeface="Segoe UI Semilight" panose="020B0402040204020203" pitchFamily="34" charset="0"/>
                <a:cs typeface="Segoe UI Semilight" panose="020B0402040204020203" pitchFamily="34" charset="0"/>
              </a:rPr>
              <a:t>   if @TRIGGER_DISABLED is True then</a:t>
            </a:r>
          </a:p>
          <a:p>
            <a:pPr marL="261912"/>
            <a:r>
              <a:rPr lang="en-US" dirty="0">
                <a:latin typeface="Segoe UI Semilight" panose="020B0402040204020203" pitchFamily="34" charset="0"/>
                <a:cs typeface="Segoe UI Semilight" panose="020B0402040204020203" pitchFamily="34" charset="0"/>
              </a:rPr>
              <a:t>      set @TRIGGER_DISABLED := False;</a:t>
            </a:r>
          </a:p>
          <a:p>
            <a:pPr marL="261912"/>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12"/>
            <a:r>
              <a:rPr lang="en-US" dirty="0">
                <a:latin typeface="Segoe UI Semilight" panose="020B0402040204020203" pitchFamily="34" charset="0"/>
                <a:cs typeface="Segoe UI Semilight" panose="020B0402040204020203" pitchFamily="34" charset="0"/>
              </a:rPr>
              <a:t>      if x is null then</a:t>
            </a:r>
          </a:p>
          <a:p>
            <a:pPr marL="812719" indent="-55080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12"/>
            <a:r>
              <a:rPr lang="en-US" dirty="0">
                <a:latin typeface="Segoe UI Semilight" panose="020B0402040204020203" pitchFamily="34" charset="0"/>
                <a:cs typeface="Segoe UI Semilight" panose="020B0402040204020203" pitchFamily="34" charset="0"/>
              </a:rPr>
              <a:t>      end if;</a:t>
            </a:r>
          </a:p>
          <a:p>
            <a:pPr marL="261912"/>
            <a:r>
              <a:rPr lang="en-US" dirty="0">
                <a:latin typeface="Segoe UI Semilight" panose="020B0402040204020203" pitchFamily="34" charset="0"/>
                <a:cs typeface="Segoe UI Semilight" panose="020B0402040204020203" pitchFamily="34" charset="0"/>
              </a:rPr>
              <a:t>   end if;</a:t>
            </a:r>
          </a:p>
          <a:p>
            <a:pPr marL="261912"/>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12"/>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18" y="-26934"/>
            <a:ext cx="10403293" cy="584699"/>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737" y="572773"/>
            <a:ext cx="10800370" cy="2584986"/>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12"/>
            <a:r>
              <a:rPr lang="en-IN" dirty="0">
                <a:latin typeface="Segoe UI Semilight" panose="020B0402040204020203" pitchFamily="34" charset="0"/>
                <a:cs typeface="Segoe UI Semilight" panose="020B0402040204020203" pitchFamily="34" charset="0"/>
              </a:rPr>
              <a:t>delimiter $$</a:t>
            </a:r>
          </a:p>
          <a:p>
            <a:pPr marL="261912"/>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12"/>
            <a:r>
              <a:rPr lang="en-IN" dirty="0">
                <a:solidFill>
                  <a:srgbClr val="0077AA"/>
                </a:solidFill>
                <a:latin typeface="Segoe UI Semilight" panose="020B0402040204020203" pitchFamily="34" charset="0"/>
                <a:cs typeface="Segoe UI Semilight" panose="020B0402040204020203" pitchFamily="34" charset="0"/>
              </a:rPr>
              <a:t>begin</a:t>
            </a:r>
          </a:p>
          <a:p>
            <a:pPr marL="261912"/>
            <a:r>
              <a:rPr lang="en-IN" dirty="0">
                <a:latin typeface="Segoe UI Semilight" panose="020B0402040204020203" pitchFamily="34" charset="0"/>
                <a:cs typeface="Segoe UI Semilight" panose="020B0402040204020203" pitchFamily="34" charset="0"/>
              </a:rPr>
              <a:t>   if @TRIGGER_DISABLED is True then </a:t>
            </a:r>
          </a:p>
          <a:p>
            <a:pPr marL="261912"/>
            <a:r>
              <a:rPr lang="en-IN" dirty="0">
                <a:latin typeface="Segoe UI Semilight" panose="020B0402040204020203" pitchFamily="34" charset="0"/>
                <a:cs typeface="Segoe UI Semilight" panose="020B0402040204020203" pitchFamily="34" charset="0"/>
              </a:rPr>
              <a:t>       INSERT INTO credit_card VALUES(_accountID, _issueDate, _pin, _isactive);</a:t>
            </a:r>
          </a:p>
          <a:p>
            <a:pPr marL="261912"/>
            <a:r>
              <a:rPr lang="en-IN" dirty="0">
                <a:latin typeface="Segoe UI Semilight" panose="020B0402040204020203" pitchFamily="34" charset="0"/>
                <a:cs typeface="Segoe UI Semilight" panose="020B0402040204020203" pitchFamily="34" charset="0"/>
              </a:rPr>
              <a:t>   end if;</a:t>
            </a:r>
          </a:p>
          <a:p>
            <a:pPr marL="261912"/>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12"/>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NOTE</a:t>
            </a:r>
            <a:endParaRPr lang="en-IN" sz="2800" b="1" i="1" dirty="0">
              <a:latin typeface="Arial" pitchFamily="34" charset="0"/>
              <a:cs typeface="Arial" pitchFamily="34" charset="0"/>
            </a:endParaRPr>
          </a:p>
        </p:txBody>
      </p:sp>
      <p:sp>
        <p:nvSpPr>
          <p:cNvPr id="5" name="Rectangle 4"/>
          <p:cNvSpPr/>
          <p:nvPr/>
        </p:nvSpPr>
        <p:spPr>
          <a:xfrm>
            <a:off x="1599992" y="838200"/>
            <a:ext cx="8990430" cy="92333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trigger cannot use the </a:t>
            </a:r>
            <a:r>
              <a:rPr lang="en-IN" b="1" i="1" dirty="0">
                <a:latin typeface="Arial" panose="020B0604020202020204" pitchFamily="34" charset="0"/>
                <a:cs typeface="Arial" panose="020B0604020202020204" pitchFamily="34" charset="0"/>
              </a:rPr>
              <a:t>CALL</a:t>
            </a:r>
            <a:r>
              <a:rPr lang="en-IN" dirty="0">
                <a:latin typeface="Arial" panose="020B0604020202020204" pitchFamily="34"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40109849-CC96-4041-B7D4-2C8B8A85B24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7E0E52D-6412-4A81-BBA9-73771D29AE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42202093"/>
      </p:ext>
    </p:extLst>
  </p:cSld>
  <p:clrMapOvr>
    <a:masterClrMapping/>
  </p:clrMapOvr>
  <p:transition/>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DROP TRIGGER </a:t>
            </a:r>
            <a:endParaRPr lang="en-IN" sz="2800" b="1" i="1" dirty="0">
              <a:latin typeface="Arial" pitchFamily="34" charset="0"/>
              <a:cs typeface="Arial" pitchFamily="34" charset="0"/>
            </a:endParaRPr>
          </a:p>
        </p:txBody>
      </p:sp>
      <p:sp>
        <p:nvSpPr>
          <p:cNvPr id="9" name="Rectangle 8"/>
          <p:cNvSpPr/>
          <p:nvPr/>
        </p:nvSpPr>
        <p:spPr>
          <a:xfrm>
            <a:off x="406574" y="1853918"/>
            <a:ext cx="8838049"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06574" y="838202"/>
            <a:ext cx="1080120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drops a trigger. The schema (database) name is optional. If the schema is omitted, the trigger is dropped from the default schema.</a:t>
            </a:r>
            <a:endParaRPr lang="en-US" b="1" dirty="0">
              <a:latin typeface="Palatino Linotype" panose="02040502050505030304" pitchFamily="18" charset="0"/>
              <a:cs typeface="Arial" panose="020B0604020202020204" pitchFamily="34" charset="0"/>
            </a:endParaRPr>
          </a:p>
        </p:txBody>
      </p:sp>
      <p:sp>
        <p:nvSpPr>
          <p:cNvPr id="3" name="Rectangle 2"/>
          <p:cNvSpPr/>
          <p:nvPr/>
        </p:nvSpPr>
        <p:spPr>
          <a:xfrm>
            <a:off x="426063" y="2602466"/>
            <a:ext cx="8838049"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If you drop a table, any triggers for the table are also dropped. </a:t>
            </a:r>
          </a:p>
        </p:txBody>
      </p:sp>
      <p:pic>
        <p:nvPicPr>
          <p:cNvPr id="7" name="Picture 6">
            <a:extLst>
              <a:ext uri="{FF2B5EF4-FFF2-40B4-BE49-F238E27FC236}">
                <a16:creationId xmlns:a16="http://schemas.microsoft.com/office/drawing/2014/main" id="{0FFFAB86-540E-4E27-BF14-D21148AF0B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4B1ABB93-A599-4684-83DD-28EF6733C8B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7482127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476" y="693052"/>
            <a:ext cx="11346623" cy="707794"/>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zero/one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898" y="1484784"/>
            <a:ext cx="11778616" cy="1015531"/>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itchFamily="18" charset="0"/>
              </a:rPr>
              <a:t>S</a:t>
            </a:r>
            <a:r>
              <a:rPr lang="en-US" sz="2000" dirty="0">
                <a:latin typeface="Palatino Linotype" pitchFamily="18" charset="0"/>
              </a:rPr>
              <a:t>, but a member of </a:t>
            </a:r>
            <a:r>
              <a:rPr lang="en-US" sz="2000" b="1" i="1" dirty="0">
                <a:latin typeface="Palatino Linotype"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pic>
        <p:nvPicPr>
          <p:cNvPr id="2" name="Picture 1">
            <a:extLst>
              <a:ext uri="{FF2B5EF4-FFF2-40B4-BE49-F238E27FC236}">
                <a16:creationId xmlns:a16="http://schemas.microsoft.com/office/drawing/2014/main" id="{4EC2A10D-3AD5-4910-BF50-D32180C94929}"/>
              </a:ext>
            </a:extLst>
          </p:cNvPr>
          <p:cNvPicPr>
            <a:picLocks noChangeAspect="1"/>
          </p:cNvPicPr>
          <p:nvPr/>
        </p:nvPicPr>
        <p:blipFill>
          <a:blip r:embed="rId2"/>
          <a:stretch>
            <a:fillRect/>
          </a:stretch>
        </p:blipFill>
        <p:spPr>
          <a:xfrm>
            <a:off x="151531" y="2708920"/>
            <a:ext cx="11919561" cy="4126905"/>
          </a:xfrm>
          <a:prstGeom prst="rect">
            <a:avLst/>
          </a:prstGeom>
        </p:spPr>
      </p:pic>
      <p:pic>
        <p:nvPicPr>
          <p:cNvPr id="3" name="Picture 2">
            <a:extLst>
              <a:ext uri="{FF2B5EF4-FFF2-40B4-BE49-F238E27FC236}">
                <a16:creationId xmlns:a16="http://schemas.microsoft.com/office/drawing/2014/main" id="{80E38DD7-68CA-4AF5-BA95-5D6FEA6901A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FDF6510-F94A-4AD5-AB47-F4F3661CB0C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TextBox 9">
            <a:extLst>
              <a:ext uri="{FF2B5EF4-FFF2-40B4-BE49-F238E27FC236}">
                <a16:creationId xmlns:a16="http://schemas.microsoft.com/office/drawing/2014/main" id="{5E6B0634-7850-4FB6-81DB-98EC5CDA72BB}"/>
              </a:ext>
            </a:extLst>
          </p:cNvPr>
          <p:cNvSpPr txBox="1"/>
          <p:nvPr/>
        </p:nvSpPr>
        <p:spPr>
          <a:xfrm>
            <a:off x="118542" y="2382568"/>
            <a:ext cx="6216416" cy="369332"/>
          </a:xfrm>
          <a:prstGeom prst="rect">
            <a:avLst/>
          </a:prstGeom>
          <a:noFill/>
        </p:spPr>
        <p:txBody>
          <a:bodyPr wrap="square">
            <a:spAutoFit/>
          </a:bodyPr>
          <a:lstStyle/>
          <a:p>
            <a:r>
              <a:rPr lang="en-US" sz="1800" b="1" i="1" dirty="0">
                <a:latin typeface="Palatino Linotype" panose="02040502050505030304" pitchFamily="18" charset="0"/>
              </a:rPr>
              <a:t>R</a:t>
            </a:r>
            <a:r>
              <a:rPr lang="en-US" sz="1800" dirty="0">
                <a:latin typeface="Palatino Linotype" panose="02040502050505030304" pitchFamily="18" charset="0"/>
              </a:rPr>
              <a:t>                                                                        </a:t>
            </a:r>
            <a:r>
              <a:rPr lang="en-US" sz="1800" b="1" i="1" dirty="0">
                <a:latin typeface="Palatino Linotype" panose="02040502050505030304" pitchFamily="18" charset="0"/>
              </a:rPr>
              <a:t>S</a:t>
            </a:r>
            <a:r>
              <a:rPr lang="en-US" sz="1800" dirty="0">
                <a:latin typeface="Palatino Linotype" panose="02040502050505030304" pitchFamily="18" charset="0"/>
              </a:rPr>
              <a:t> </a:t>
            </a:r>
            <a:endParaRPr lang="en-IN" dirty="0"/>
          </a:p>
        </p:txBody>
      </p:sp>
    </p:spTree>
    <p:extLst>
      <p:ext uri="{BB962C8B-B14F-4D97-AF65-F5344CB8AC3E}">
        <p14:creationId xmlns:p14="http://schemas.microsoft.com/office/powerpoint/2010/main" val="1259231582"/>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18542" y="1124744"/>
            <a:ext cx="5942597" cy="4247317"/>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endParaRPr lang="en-IN" dirty="0">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(100);</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cs typeface="Segoe UI Semilight" panose="020B0402040204020203" pitchFamily="34" charset="0"/>
              </a:rPr>
              <a:t> new.dname = 'A' </a:t>
            </a:r>
            <a:r>
              <a:rPr lang="en-IN" dirty="0">
                <a:solidFill>
                  <a:srgbClr val="0077AA"/>
                </a:solidFill>
                <a:latin typeface="Segoe UI Semilight" panose="020B0402040204020203" pitchFamily="34" charset="0"/>
                <a:cs typeface="Segoe UI Semilight" panose="020B0402040204020203" pitchFamily="34" charset="0"/>
              </a:rPr>
              <a:t>then</a:t>
            </a:r>
          </a:p>
          <a:p>
            <a:r>
              <a:rPr lang="en-IN" dirty="0">
                <a:latin typeface="Segoe UI Semilight" panose="020B0402040204020203" pitchFamily="34" charset="0"/>
                <a:cs typeface="Segoe UI Semilight" panose="020B0402040204020203" pitchFamily="34" charset="0"/>
              </a:rPr>
              <a:t>        set new.dname = 'Apple';</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else</a:t>
            </a:r>
          </a:p>
          <a:p>
            <a:r>
              <a:rPr lang="en-IN" dirty="0">
                <a:latin typeface="Segoe UI Semilight" panose="020B0402040204020203" pitchFamily="34" charset="0"/>
                <a:cs typeface="Segoe UI Semilight" panose="020B0402040204020203" pitchFamily="34" charset="0"/>
              </a:rPr>
              <a:t>        set msg = 'My error message';</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'42000' set message_text = msg;</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endParaRPr lang="en-US" dirty="0">
              <a:latin typeface="Segoe UI Semilight" panose="020B0402040204020203" pitchFamily="34" charset="0"/>
              <a:cs typeface="Segoe UI Semilight" panose="020B0402040204020203" pitchFamily="34" charset="0"/>
            </a:endParaRPr>
          </a:p>
        </p:txBody>
      </p:sp>
      <p:pic>
        <p:nvPicPr>
          <p:cNvPr id="6" name="Picture 5">
            <a:extLst>
              <a:ext uri="{FF2B5EF4-FFF2-40B4-BE49-F238E27FC236}">
                <a16:creationId xmlns:a16="http://schemas.microsoft.com/office/drawing/2014/main" id="{5CD1A82A-D9C4-40D7-9EF5-80468B5B961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6CE92625-9FCA-4E3C-AA68-8943379827D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TextBox 7">
            <a:extLst>
              <a:ext uri="{FF2B5EF4-FFF2-40B4-BE49-F238E27FC236}">
                <a16:creationId xmlns:a16="http://schemas.microsoft.com/office/drawing/2014/main" id="{C202D45C-9C65-4443-A79B-B72700E3424A}"/>
              </a:ext>
            </a:extLst>
          </p:cNvPr>
          <p:cNvSpPr txBox="1"/>
          <p:nvPr/>
        </p:nvSpPr>
        <p:spPr>
          <a:xfrm>
            <a:off x="6201281" y="1124744"/>
            <a:ext cx="5942597" cy="313932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endParaRPr lang="en-IN" dirty="0">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set new.dname = TRIM(new.dname);</a:t>
            </a:r>
          </a:p>
          <a:p>
            <a:r>
              <a:rPr lang="en-IN" dirty="0">
                <a:latin typeface="Segoe UI Semilight" panose="020B0402040204020203" pitchFamily="34" charset="0"/>
                <a:cs typeface="Segoe UI Semilight" panose="020B0402040204020203" pitchFamily="34" charset="0"/>
              </a:rPr>
              <a:t>  set new.loc = TRIM(new.loc);</a:t>
            </a:r>
          </a:p>
          <a:p>
            <a:r>
              <a:rPr lang="en-IN" dirty="0">
                <a:latin typeface="Segoe UI Semilight" panose="020B0402040204020203" pitchFamily="34" charset="0"/>
                <a:cs typeface="Segoe UI Semilight" panose="020B0402040204020203" pitchFamily="34" charset="0"/>
              </a:rPr>
              <a:t>  set new.pwd </a:t>
            </a:r>
            <a:r>
              <a:rPr lang="en-IN">
                <a:latin typeface="Segoe UI Semilight" panose="020B0402040204020203" pitchFamily="34" charset="0"/>
                <a:cs typeface="Segoe UI Semilight" panose="020B0402040204020203" pitchFamily="34" charset="0"/>
              </a:rPr>
              <a:t>= TRIM(</a:t>
            </a:r>
            <a:r>
              <a:rPr lang="en-IN" dirty="0">
                <a:latin typeface="Segoe UI Semilight" panose="020B0402040204020203" pitchFamily="34" charset="0"/>
                <a:cs typeface="Segoe UI Semilight" panose="020B0402040204020203" pitchFamily="34" charset="0"/>
              </a:rPr>
              <a:t>new.pwd);</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2" name="Rectangle 1"/>
          <p:cNvSpPr/>
          <p:nvPr/>
        </p:nvSpPr>
        <p:spPr>
          <a:xfrm>
            <a:off x="478582" y="762388"/>
            <a:ext cx="8685669" cy="2862322"/>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cs typeface="Segoe UI Semilight" panose="020B0402040204020203" pitchFamily="34" charset="0"/>
              </a:rPr>
              <a:t> triggerName;</a:t>
            </a:r>
          </a:p>
          <a:p>
            <a:r>
              <a:rPr lang="en-IN" dirty="0">
                <a:latin typeface="Segoe UI Semilight" panose="020B0402040204020203" pitchFamily="34" charset="0"/>
                <a:cs typeface="Segoe UI Semilight" panose="020B0402040204020203" pitchFamily="34" charset="0"/>
              </a:rPr>
              <a:t>delimiter $</a:t>
            </a:r>
          </a:p>
          <a:p>
            <a:endParaRPr lang="en-IN" dirty="0">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cs typeface="Segoe UI Semilight" panose="020B0402040204020203" pitchFamily="34" charset="0"/>
              </a:rPr>
              <a:t> NEW.deptno &lt; 50 </a:t>
            </a:r>
            <a:r>
              <a:rPr lang="en-IN" dirty="0">
                <a:solidFill>
                  <a:srgbClr val="0077AA"/>
                </a:solidFill>
                <a:latin typeface="Segoe UI Semilight" panose="020B0402040204020203" pitchFamily="34" charset="0"/>
                <a:cs typeface="Segoe UI Semilight" panose="020B0402040204020203" pitchFamily="34" charset="0"/>
              </a:rPr>
              <a:t>then</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'42000' set message_text = ‘Invalid department number';</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478582" y="3807038"/>
            <a:ext cx="8685669" cy="2862322"/>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delimiter $</a:t>
            </a:r>
          </a:p>
          <a:p>
            <a:endParaRPr lang="en-US" dirty="0">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AFTER INSERT ON </a:t>
            </a:r>
            <a:r>
              <a:rPr lang="en-US" dirty="0">
                <a:latin typeface="Segoe UI Semilight" panose="020B0402040204020203" pitchFamily="34" charset="0"/>
                <a:cs typeface="Segoe UI Semilight" panose="020B0402040204020203" pitchFamily="34" charset="0"/>
              </a:rPr>
              <a:t>emp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a:t>
            </a:r>
            <a:r>
              <a:rPr lang="en-US" dirty="0">
                <a:latin typeface="Segoe UI Semilight" panose="020B0402040204020203" pitchFamily="34" charset="0"/>
                <a:cs typeface="Segoe UI Semilight" panose="020B0402040204020203" pitchFamily="34" charset="0"/>
              </a:rPr>
              <a:t>NEW.sal &lt;=0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NEW.sal = 25000;</a:t>
            </a:r>
          </a:p>
          <a:p>
            <a:r>
              <a:rPr lang="en-US" dirty="0">
                <a:solidFill>
                  <a:srgbClr val="0077AA"/>
                </a:solidFill>
                <a:latin typeface="Segoe UI Semilight" panose="020B0402040204020203" pitchFamily="34" charset="0"/>
                <a:cs typeface="Segoe UI Semilight" panose="020B0402040204020203" pitchFamily="34" charset="0"/>
              </a:rPr>
              <a:t>    end if</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7" name="Rectangle 6"/>
          <p:cNvSpPr/>
          <p:nvPr/>
        </p:nvSpPr>
        <p:spPr>
          <a:xfrm>
            <a:off x="4150990" y="5275186"/>
            <a:ext cx="5409496"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2572179" y="6037611"/>
            <a:ext cx="9596299" cy="369332"/>
          </a:xfrm>
          <a:prstGeom prst="rect">
            <a:avLst/>
          </a:prstGeom>
        </p:spPr>
        <p:txBody>
          <a:bodyPr wrap="square">
            <a:spAutoFit/>
          </a:bodyPr>
          <a:lstStyle/>
          <a:p>
            <a:r>
              <a:rPr lang="en-US" dirty="0"/>
              <a:t>mysql&gt; INSERT INTO emp (empno,  ename,  sal,  mgr,  deptno) VALUES(1, ‘ abc',   -10000,  7788, 10);</a:t>
            </a:r>
          </a:p>
        </p:txBody>
      </p:sp>
      <p:pic>
        <p:nvPicPr>
          <p:cNvPr id="9" name="Picture 8">
            <a:extLst>
              <a:ext uri="{FF2B5EF4-FFF2-40B4-BE49-F238E27FC236}">
                <a16:creationId xmlns:a16="http://schemas.microsoft.com/office/drawing/2014/main" id="{886D1A95-CC4A-49A6-A0E6-C95B29E0273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DA51116E-91EA-43F4-BAB9-89A004D0269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92632628"/>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52974" y="954633"/>
            <a:ext cx="5942232" cy="3693319"/>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endParaRPr lang="en-IN" dirty="0">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(100);</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a:t>
            </a:r>
            <a:r>
              <a:rPr lang="en-IN" dirty="0">
                <a:latin typeface="Segoe UI Semilight" panose="020B0402040204020203" pitchFamily="34" charset="0"/>
                <a:cs typeface="Segoe UI Semilight" panose="020B0402040204020203" pitchFamily="34" charset="0"/>
              </a:rPr>
              <a:t>new.c1 &lt;&gt;  'Pune' </a:t>
            </a:r>
            <a:r>
              <a:rPr lang="en-IN" dirty="0">
                <a:solidFill>
                  <a:srgbClr val="0077AA"/>
                </a:solidFill>
                <a:latin typeface="Segoe UI Semilight" panose="020B0402040204020203" pitchFamily="34" charset="0"/>
                <a:cs typeface="Segoe UI Semilight" panose="020B0402040204020203" pitchFamily="34" charset="0"/>
              </a:rPr>
              <a:t>then</a:t>
            </a:r>
          </a:p>
          <a:p>
            <a:r>
              <a:rPr lang="en-IN" dirty="0">
                <a:latin typeface="Segoe UI Semilight" panose="020B0402040204020203" pitchFamily="34" charset="0"/>
                <a:cs typeface="Segoe UI Semilight" panose="020B0402040204020203" pitchFamily="34" charset="0"/>
              </a:rPr>
              <a:t>      set msg = 'Invalid city name';</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'42000' set message_text = msg;</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r>
              <a:rPr lang="en-IN" dirty="0">
                <a:latin typeface="Segoe UI Semilight" panose="020B0402040204020203" pitchFamily="34" charset="0"/>
                <a:cs typeface="Segoe UI Semilight" panose="020B0402040204020203" pitchFamily="34" charset="0"/>
              </a:rPr>
              <a:t>;</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913E2B32-F40D-4EFF-A14B-C3DA3034AE0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0186246-9772-4A80-AC88-ACCA56A8539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9" name="TextBox 8">
            <a:extLst>
              <a:ext uri="{FF2B5EF4-FFF2-40B4-BE49-F238E27FC236}">
                <a16:creationId xmlns:a16="http://schemas.microsoft.com/office/drawing/2014/main" id="{0C4E0057-56B1-4C5E-B8F1-C2674E3BF115}"/>
              </a:ext>
            </a:extLst>
          </p:cNvPr>
          <p:cNvSpPr txBox="1"/>
          <p:nvPr/>
        </p:nvSpPr>
        <p:spPr>
          <a:xfrm>
            <a:off x="6455246" y="959817"/>
            <a:ext cx="5735167" cy="3693319"/>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endParaRPr lang="en-IN" dirty="0">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(100);</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a:t>
            </a:r>
            <a:r>
              <a:rPr lang="en-IN" dirty="0">
                <a:latin typeface="Segoe UI Semilight" panose="020B0402040204020203" pitchFamily="34" charset="0"/>
                <a:cs typeface="Segoe UI Semilight" panose="020B0402040204020203" pitchFamily="34" charset="0"/>
              </a:rPr>
              <a:t>new.loc not like 'P%' </a:t>
            </a:r>
            <a:r>
              <a:rPr lang="en-IN" dirty="0">
                <a:solidFill>
                  <a:srgbClr val="0077AA"/>
                </a:solidFill>
                <a:latin typeface="Segoe UI Semilight" panose="020B0402040204020203" pitchFamily="34" charset="0"/>
                <a:cs typeface="Segoe UI Semilight" panose="020B0402040204020203" pitchFamily="34" charset="0"/>
              </a:rPr>
              <a:t>then</a:t>
            </a:r>
          </a:p>
          <a:p>
            <a:r>
              <a:rPr lang="en-IN" dirty="0">
                <a:latin typeface="Segoe UI Semilight" panose="020B0402040204020203" pitchFamily="34" charset="0"/>
                <a:cs typeface="Segoe UI Semilight" panose="020B0402040204020203" pitchFamily="34" charset="0"/>
              </a:rPr>
              <a:t>      set msg = 'Invalid city name';</a:t>
            </a:r>
            <a:endParaRPr lang="en-IN" dirty="0">
              <a:solidFill>
                <a:srgbClr val="0077AA"/>
              </a:solidFill>
              <a:latin typeface="Segoe UI Semilight" panose="020B0402040204020203" pitchFamily="34" charset="0"/>
              <a:cs typeface="Segoe UI Semilight" panose="020B0402040204020203" pitchFamily="34" charset="0"/>
            </a:endParaRPr>
          </a:p>
          <a:p>
            <a:r>
              <a:rPr lang="en-IN" dirty="0">
                <a:latin typeface="Segoe UI Semilight" panose="020B0402040204020203" pitchFamily="34" charset="0"/>
                <a:cs typeface="Segoe UI Semilight" panose="020B0402040204020203" pitchFamily="34" charset="0"/>
              </a:rPr>
              <a:t>      signal sqlstate '42000' set message_text = msg;</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r>
              <a:rPr lang="en-IN" dirty="0">
                <a:latin typeface="Segoe UI Semilight" panose="020B0402040204020203" pitchFamily="34" charset="0"/>
                <a:cs typeface="Segoe UI Semilight" panose="020B0402040204020203" pitchFamily="34" charset="0"/>
              </a:rPr>
              <a:t>;</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334566" y="764704"/>
            <a:ext cx="9505056" cy="2308324"/>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delimiter $</a:t>
            </a:r>
          </a:p>
          <a:p>
            <a:endParaRPr lang="en-US" dirty="0">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 TRIGGER</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dept </a:t>
            </a:r>
            <a:r>
              <a:rPr lang="en-US" dirty="0">
                <a:solidFill>
                  <a:srgbClr val="0077AA"/>
                </a:solidFill>
                <a:latin typeface="Segoe UI Semilight" panose="020B0402040204020203" pitchFamily="34" charset="0"/>
                <a:cs typeface="Segoe UI Semilight" panose="020B0402040204020203" pitchFamily="34" charset="0"/>
              </a:rPr>
              <a:t>FOR EACH ROW</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set new.dname = upper(new.dname);</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6" name="Rectangle 5"/>
          <p:cNvSpPr/>
          <p:nvPr/>
        </p:nvSpPr>
        <p:spPr>
          <a:xfrm>
            <a:off x="6383238" y="2333922"/>
            <a:ext cx="5227841" cy="400110"/>
          </a:xfrm>
          <a:prstGeom prst="rect">
            <a:avLst/>
          </a:prstGeom>
        </p:spPr>
        <p:txBody>
          <a:bodyPr wrap="square">
            <a:spAutoFit/>
          </a:bodyPr>
          <a:lstStyle/>
          <a:p>
            <a:r>
              <a:rPr lang="en-US" sz="2000" dirty="0">
                <a:latin typeface="Segoe UI Semilight" panose="020B0402040204020203" pitchFamily="34" charset="0"/>
                <a:cs typeface="Segoe UI Semilight" panose="020B0402040204020203" pitchFamily="34" charset="0"/>
              </a:rPr>
              <a:t>mysql&gt; </a:t>
            </a:r>
            <a:r>
              <a:rPr lang="en-US" dirty="0">
                <a:solidFill>
                  <a:srgbClr val="0077AA"/>
                </a:solidFill>
                <a:latin typeface="Segoe UI Semilight" panose="020B0402040204020203" pitchFamily="34" charset="0"/>
                <a:cs typeface="Segoe UI Semilight" panose="020B0402040204020203" pitchFamily="34" charset="0"/>
              </a:rPr>
              <a:t>INSERT</a:t>
            </a:r>
            <a:r>
              <a:rPr lang="en-US" sz="2000"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INTO</a:t>
            </a:r>
            <a:r>
              <a:rPr lang="en-US" sz="2000"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VALUES</a:t>
            </a:r>
            <a:r>
              <a:rPr lang="en-US" sz="2000" dirty="0">
                <a:latin typeface="Segoe UI Semilight" panose="020B0402040204020203" pitchFamily="34" charset="0"/>
                <a:cs typeface="Segoe UI Semilight" panose="020B0402040204020203" pitchFamily="34" charset="0"/>
              </a:rPr>
              <a:t>(2, 'abc', 2, 2);</a:t>
            </a:r>
          </a:p>
        </p:txBody>
      </p:sp>
      <p:pic>
        <p:nvPicPr>
          <p:cNvPr id="7" name="Picture 6">
            <a:extLst>
              <a:ext uri="{FF2B5EF4-FFF2-40B4-BE49-F238E27FC236}">
                <a16:creationId xmlns:a16="http://schemas.microsoft.com/office/drawing/2014/main" id="{58C5D709-11EE-40B5-87F2-55CFDF9A500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00057E0-D886-410D-AB4A-DC2A18FB88E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344ED0DF-8BA5-42B1-A659-292CCBF217B2}"/>
              </a:ext>
            </a:extLst>
          </p:cNvPr>
          <p:cNvSpPr/>
          <p:nvPr/>
        </p:nvSpPr>
        <p:spPr>
          <a:xfrm>
            <a:off x="306005" y="3501008"/>
            <a:ext cx="8685669"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endParaRPr lang="en-IN" dirty="0">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x = (SELECT deptno from DEPT where deptno=new.deptno);</a:t>
            </a:r>
          </a:p>
          <a:p>
            <a:r>
              <a:rPr lang="en-IN" dirty="0">
                <a:solidFill>
                  <a:srgbClr val="0077AA"/>
                </a:solidFill>
                <a:latin typeface="Segoe UI Semilight" panose="020B0402040204020203" pitchFamily="34" charset="0"/>
                <a:cs typeface="Segoe UI Semilight" panose="020B0402040204020203" pitchFamily="34" charset="0"/>
              </a:rPr>
              <a:t>    if</a:t>
            </a:r>
            <a:r>
              <a:rPr lang="en-IN" dirty="0">
                <a:latin typeface="Segoe UI Semilight" panose="020B0402040204020203" pitchFamily="34" charset="0"/>
                <a:cs typeface="Segoe UI Semilight" panose="020B0402040204020203" pitchFamily="34" charset="0"/>
              </a:rPr>
              <a:t> x is null </a:t>
            </a:r>
            <a:r>
              <a:rPr lang="en-IN" dirty="0">
                <a:solidFill>
                  <a:srgbClr val="0077AA"/>
                </a:solidFill>
                <a:latin typeface="Segoe UI Semilight" panose="020B0402040204020203" pitchFamily="34" charset="0"/>
                <a:cs typeface="Segoe UI Semilight" panose="020B0402040204020203" pitchFamily="34" charset="0"/>
              </a:rPr>
              <a:t>then</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'42000' set message_text = 'error’;</a:t>
            </a:r>
          </a:p>
          <a:p>
            <a:r>
              <a:rPr lang="en-IN" dirty="0">
                <a:solidFill>
                  <a:srgbClr val="0077AA"/>
                </a:solidFill>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cs typeface="Segoe UI Semilight" panose="020B0402040204020203" pitchFamily="34" charset="0"/>
              </a:rPr>
              <a:t>;</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3" name="Rectangle 2"/>
          <p:cNvSpPr/>
          <p:nvPr/>
        </p:nvSpPr>
        <p:spPr>
          <a:xfrm>
            <a:off x="406574" y="764704"/>
            <a:ext cx="8685669" cy="313932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emp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x =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latin typeface="Segoe UI Semilight" panose="020B0402040204020203" pitchFamily="34" charset="0"/>
                <a:cs typeface="Segoe UI Semilight" panose="020B0402040204020203" pitchFamily="34" charset="0"/>
              </a:rPr>
              <a:t> deptno </a:t>
            </a:r>
            <a:r>
              <a:rPr lang="en-IN" dirty="0">
                <a:solidFill>
                  <a:srgbClr val="0077AA"/>
                </a:solidFill>
                <a:latin typeface="Segoe UI Semilight" panose="020B0402040204020203" pitchFamily="34" charset="0"/>
                <a:cs typeface="Segoe UI Semilight" panose="020B0402040204020203" pitchFamily="34" charset="0"/>
              </a:rPr>
              <a:t>FROM</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WHERE</a:t>
            </a:r>
            <a:r>
              <a:rPr lang="en-IN" dirty="0">
                <a:latin typeface="Segoe UI Semilight" panose="020B0402040204020203" pitchFamily="34" charset="0"/>
                <a:cs typeface="Segoe UI Semilight" panose="020B0402040204020203" pitchFamily="34" charset="0"/>
              </a:rPr>
              <a:t> deptno=new.deptno);</a:t>
            </a:r>
          </a:p>
          <a:p>
            <a:r>
              <a:rPr lang="en-IN" dirty="0">
                <a:solidFill>
                  <a:srgbClr val="0077AA"/>
                </a:solidFill>
                <a:latin typeface="Segoe UI Semilight" panose="020B0402040204020203" pitchFamily="34" charset="0"/>
                <a:cs typeface="Segoe UI Semilight" panose="020B0402040204020203" pitchFamily="34" charset="0"/>
              </a:rPr>
              <a:t>   if</a:t>
            </a:r>
            <a:r>
              <a:rPr lang="en-IN" dirty="0">
                <a:latin typeface="Segoe UI Semilight" panose="020B0402040204020203" pitchFamily="34" charset="0"/>
                <a:cs typeface="Segoe UI Semilight" panose="020B0402040204020203" pitchFamily="34" charset="0"/>
              </a:rPr>
              <a:t> x is null </a:t>
            </a:r>
            <a:r>
              <a:rPr lang="en-IN" dirty="0">
                <a:solidFill>
                  <a:srgbClr val="0077AA"/>
                </a:solidFill>
                <a:latin typeface="Segoe UI Semilight" panose="020B0402040204020203" pitchFamily="34" charset="0"/>
                <a:cs typeface="Segoe UI Semilight" panose="020B0402040204020203" pitchFamily="34" charset="0"/>
              </a:rPr>
              <a:t>then</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'42000' set message_text = 'error’;</a:t>
            </a:r>
          </a:p>
          <a:p>
            <a:r>
              <a:rPr lang="en-IN" dirty="0">
                <a:solidFill>
                  <a:srgbClr val="0077AA"/>
                </a:solidFill>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cs typeface="Segoe UI Semilight" panose="020B0402040204020203" pitchFamily="34" charset="0"/>
              </a:rPr>
              <a:t>;</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A3D49138-D6C8-4E55-B49E-9B55929553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4D3A7752-657D-44CE-93A6-17377A7B133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TextBox 1">
            <a:extLst>
              <a:ext uri="{FF2B5EF4-FFF2-40B4-BE49-F238E27FC236}">
                <a16:creationId xmlns:a16="http://schemas.microsoft.com/office/drawing/2014/main" id="{88A6EF16-0BE4-435B-8AC2-C15851D9EF2A}"/>
              </a:ext>
            </a:extLst>
          </p:cNvPr>
          <p:cNvSpPr txBox="1"/>
          <p:nvPr/>
        </p:nvSpPr>
        <p:spPr>
          <a:xfrm>
            <a:off x="407368" y="4069752"/>
            <a:ext cx="11377264" cy="2585323"/>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latin typeface="Segoe UI Semilight" panose="020B0402040204020203" pitchFamily="34" charset="0"/>
                <a:cs typeface="Segoe UI Semilight" panose="020B0402040204020203" pitchFamily="34" charset="0"/>
              </a:rPr>
              <a:t> MAX(deptno)  + 1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cs typeface="Segoe UI Semilight" panose="020B0402040204020203" pitchFamily="34" charset="0"/>
              </a:rPr>
              <a:t> x </a:t>
            </a:r>
            <a:r>
              <a:rPr lang="en-IN" dirty="0">
                <a:solidFill>
                  <a:srgbClr val="0077AA"/>
                </a:solidFill>
                <a:latin typeface="Segoe UI Semilight" panose="020B0402040204020203" pitchFamily="34" charset="0"/>
                <a:cs typeface="Segoe UI Semilight" panose="020B0402040204020203" pitchFamily="34" charset="0"/>
              </a:rPr>
              <a:t>FROM</a:t>
            </a:r>
            <a:r>
              <a:rPr lang="en-IN" dirty="0">
                <a:latin typeface="Segoe UI Semilight" panose="020B0402040204020203" pitchFamily="34" charset="0"/>
                <a:cs typeface="Segoe UI Semilight" panose="020B0402040204020203" pitchFamily="34" charset="0"/>
              </a:rPr>
              <a:t> dept;</a:t>
            </a:r>
          </a:p>
          <a:p>
            <a:r>
              <a:rPr lang="en-IN" dirty="0">
                <a:latin typeface="Segoe UI Semilight" panose="020B0402040204020203" pitchFamily="34" charset="0"/>
                <a:cs typeface="Segoe UI Semilight" panose="020B0402040204020203" pitchFamily="34" charset="0"/>
              </a:rPr>
              <a:t>    set new.deptno := x;</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3" name="Rectangle 2"/>
          <p:cNvSpPr/>
          <p:nvPr/>
        </p:nvSpPr>
        <p:spPr>
          <a:xfrm>
            <a:off x="132532" y="1474906"/>
            <a:ext cx="574665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delimiter $$</a:t>
            </a:r>
          </a:p>
          <a:p>
            <a:endParaRPr lang="en-US" dirty="0">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latin typeface="Segoe UI Semilight" panose="020B0402040204020203" pitchFamily="34" charset="0"/>
                <a:cs typeface="Segoe UI Semilight" panose="020B0402040204020203" pitchFamily="34" charset="0"/>
              </a:rPr>
              <a:t> COUNT(*)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latin typeface="Segoe UI Semilight" panose="020B0402040204020203" pitchFamily="34" charset="0"/>
                <a:cs typeface="Segoe UI Semilight" panose="020B0402040204020203" pitchFamily="34" charset="0"/>
              </a:rPr>
              <a:t> x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dept;</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cs typeface="Segoe UI Semilight" panose="020B0402040204020203" pitchFamily="34" charset="0"/>
              </a:rPr>
              <a:t> x &gt; 4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'42000' set message_text = 'error’;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if</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pic>
        <p:nvPicPr>
          <p:cNvPr id="6" name="Picture 5">
            <a:extLst>
              <a:ext uri="{FF2B5EF4-FFF2-40B4-BE49-F238E27FC236}">
                <a16:creationId xmlns:a16="http://schemas.microsoft.com/office/drawing/2014/main" id="{A3D49138-D6C8-4E55-B49E-9B55929553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4D3A7752-657D-44CE-93A6-17377A7B133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1A3A7B6B-591C-4455-8079-F429127ABC83}"/>
              </a:ext>
            </a:extLst>
          </p:cNvPr>
          <p:cNvSpPr/>
          <p:nvPr/>
        </p:nvSpPr>
        <p:spPr>
          <a:xfrm>
            <a:off x="6065812" y="1474906"/>
            <a:ext cx="5909964"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delimiter $$</a:t>
            </a:r>
          </a:p>
          <a:p>
            <a:endParaRPr lang="en-US" dirty="0">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latin typeface="Segoe UI Semilight" panose="020B0402040204020203" pitchFamily="34" charset="0"/>
                <a:cs typeface="Segoe UI Semilight" panose="020B0402040204020203" pitchFamily="34" charset="0"/>
              </a:rPr>
              <a:t> COUNT(*)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latin typeface="Segoe UI Semilight" panose="020B0402040204020203" pitchFamily="34" charset="0"/>
                <a:cs typeface="Segoe UI Semilight" panose="020B0402040204020203" pitchFamily="34" charset="0"/>
              </a:rPr>
              <a:t> x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dept;</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cs typeface="Segoe UI Semilight" panose="020B0402040204020203" pitchFamily="34" charset="0"/>
              </a:rPr>
              <a:t> x &gt; 4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'42000' set message_text = 'error’;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if</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282BC04E-60FA-4CFD-84B3-21AD84FEF675}"/>
              </a:ext>
            </a:extLst>
          </p:cNvPr>
          <p:cNvSpPr txBox="1"/>
          <p:nvPr/>
        </p:nvSpPr>
        <p:spPr>
          <a:xfrm>
            <a:off x="189431" y="683196"/>
            <a:ext cx="6096000" cy="369332"/>
          </a:xfrm>
          <a:prstGeom prst="rect">
            <a:avLst/>
          </a:prstGeom>
          <a:noFill/>
        </p:spPr>
        <p:txBody>
          <a:bodyPr wrap="square">
            <a:spAutoFit/>
          </a:bodyPr>
          <a:lstStyle/>
          <a:p>
            <a:r>
              <a:rPr lang="en-US" dirty="0">
                <a:latin typeface="arial" panose="020B0604020202020204" pitchFamily="34" charset="0"/>
              </a:rPr>
              <a:t>Difference between BEFORE and AFTER trigger.</a:t>
            </a:r>
            <a:endParaRPr lang="en-IN" dirty="0"/>
          </a:p>
        </p:txBody>
      </p:sp>
    </p:spTree>
    <p:extLst>
      <p:ext uri="{BB962C8B-B14F-4D97-AF65-F5344CB8AC3E}">
        <p14:creationId xmlns:p14="http://schemas.microsoft.com/office/powerpoint/2010/main" val="1579758436"/>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18</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DA18A4F0-C883-4035-8C27-51E708F117A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E73A565B-AD57-427D-84AC-AF4FDED41EC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67912515"/>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41487" y="990600"/>
            <a:ext cx="8761859" cy="5426870"/>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No SQL database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Why No SQL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Data Persistence on Server-Side via NoSQL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Does not use SQL-like query language (which supports the idea of "tables")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Longer persistence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Store massive amounts of record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Many systems are optimized for retrieval (query) and appending (write) operations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Systems can be scaled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High availability</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Semi-structured data</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Support for numerous concurrent connections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Indexing of records for faster retrieval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Difference between a RDBMS and a No SQL database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NoSQL Categories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Key-value stores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Column-oriented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Graph</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Document oriented</a:t>
            </a:r>
            <a:endParaRPr lang="en-US" sz="1600"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18</a:t>
            </a:r>
            <a:endParaRPr lang="en-US" sz="3600" b="1" i="1" dirty="0">
              <a:solidFill>
                <a:schemeClr val="bg1"/>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EE8A615D-5C6F-4D6E-A4CF-25325AEE3F9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4E56A59E-36A7-4F4F-9302-D675966B3B5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85842010"/>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565446"/>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a:t>
            </a:r>
            <a:endParaRPr lang="en-US" dirty="0"/>
          </a:p>
        </p:txBody>
      </p:sp>
      <p:sp>
        <p:nvSpPr>
          <p:cNvPr id="3" name="Rectangle 2"/>
          <p:cNvSpPr/>
          <p:nvPr/>
        </p:nvSpPr>
        <p:spPr>
          <a:xfrm>
            <a:off x="586594" y="3473837"/>
            <a:ext cx="11017224" cy="707886"/>
          </a:xfrm>
          <a:prstGeom prst="rect">
            <a:avLst/>
          </a:prstGeom>
          <a:noFill/>
        </p:spPr>
        <p:txBody>
          <a:bodyPr wrap="square">
            <a:spAutoFit/>
          </a:bodyPr>
          <a:lstStyle/>
          <a:p>
            <a:r>
              <a:rPr lang="en-US" sz="2000" b="1" dirty="0">
                <a:latin typeface="arial" panose="020B0604020202020204" pitchFamily="34" charset="0"/>
              </a:rPr>
              <a:t>NoSQL</a:t>
            </a:r>
            <a:r>
              <a:rPr lang="en-US" sz="2000" dirty="0">
                <a:latin typeface="arial" panose="020B0604020202020204" pitchFamily="34" charset="0"/>
              </a:rPr>
              <a:t> database are primarily called as </a:t>
            </a:r>
            <a:r>
              <a:rPr lang="en-IN" sz="2000" dirty="0">
                <a:latin typeface="arial" panose="020B0604020202020204" pitchFamily="34" charset="0"/>
              </a:rPr>
              <a:t> </a:t>
            </a:r>
            <a:r>
              <a:rPr lang="en-IN" sz="2000" b="1" dirty="0">
                <a:latin typeface="arial" panose="020B0604020202020204" pitchFamily="34" charset="0"/>
              </a:rPr>
              <a:t>non-SQL</a:t>
            </a:r>
            <a:r>
              <a:rPr lang="en-IN" sz="2000" dirty="0">
                <a:latin typeface="arial" panose="020B0604020202020204" pitchFamily="34" charset="0"/>
              </a:rPr>
              <a:t> or </a:t>
            </a:r>
            <a:r>
              <a:rPr lang="en-US" sz="2000" b="1" dirty="0">
                <a:latin typeface="arial" panose="020B0604020202020204" pitchFamily="34" charset="0"/>
              </a:rPr>
              <a:t>non-relational</a:t>
            </a:r>
            <a:r>
              <a:rPr lang="en-US" sz="2000" dirty="0">
                <a:latin typeface="arial" panose="020B0604020202020204" pitchFamily="34" charset="0"/>
              </a:rPr>
              <a:t> database. </a:t>
            </a:r>
            <a:r>
              <a:rPr lang="en-US" sz="2000" dirty="0"/>
              <a:t>MongoDB is Scalable (able to be changed in size or scale), open-source, high-perform, document-oriented database.</a:t>
            </a:r>
          </a:p>
        </p:txBody>
      </p:sp>
      <p:pic>
        <p:nvPicPr>
          <p:cNvPr id="5" name="Picture 2" descr="Image result for nosql database logo"/>
          <p:cNvPicPr>
            <a:picLocks noChangeAspect="1" noChangeArrowheads="1"/>
          </p:cNvPicPr>
          <p:nvPr/>
        </p:nvPicPr>
        <p:blipFill>
          <a:blip r:embed="rId2" cstate="print"/>
          <a:srcRect/>
          <a:stretch>
            <a:fillRect/>
          </a:stretch>
        </p:blipFill>
        <p:spPr bwMode="auto">
          <a:xfrm>
            <a:off x="8102520" y="220141"/>
            <a:ext cx="3452001" cy="2465715"/>
          </a:xfrm>
          <a:prstGeom prst="rect">
            <a:avLst/>
          </a:prstGeom>
          <a:noFill/>
        </p:spPr>
      </p:pic>
      <p:pic>
        <p:nvPicPr>
          <p:cNvPr id="6" name="Picture 5">
            <a:extLst>
              <a:ext uri="{FF2B5EF4-FFF2-40B4-BE49-F238E27FC236}">
                <a16:creationId xmlns:a16="http://schemas.microsoft.com/office/drawing/2014/main" id="{644FD397-BB14-4C28-BFD5-13382AC49BE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C13D3095-9716-4F39-900C-F21DDF22C7A6}"/>
              </a:ext>
            </a:extLst>
          </p:cNvPr>
          <p:cNvSpPr/>
          <p:nvPr/>
        </p:nvSpPr>
        <p:spPr>
          <a:xfrm>
            <a:off x="557723" y="4575954"/>
            <a:ext cx="10996797" cy="1138773"/>
          </a:xfrm>
          <a:prstGeom prst="rect">
            <a:avLst/>
          </a:prstGeom>
        </p:spPr>
        <p:txBody>
          <a:bodyPr wrap="square">
            <a:spAutoFit/>
          </a:bodyPr>
          <a:lstStyle/>
          <a:p>
            <a:r>
              <a:rPr lang="en-US" sz="2400" b="1" dirty="0">
                <a:solidFill>
                  <a:srgbClr val="FF0000"/>
                </a:solidFill>
                <a:latin typeface="arial" panose="020B0604020202020204" pitchFamily="34" charset="0"/>
              </a:rPr>
              <a:t>Remember:</a:t>
            </a:r>
          </a:p>
          <a:p>
            <a:endParaRPr lang="en-US" sz="800" b="1" dirty="0">
              <a:solidFill>
                <a:srgbClr val="FF0000"/>
              </a:solidFill>
              <a:latin typeface="arial" panose="020B0604020202020204" pitchFamily="34" charset="0"/>
            </a:endParaRPr>
          </a:p>
          <a:p>
            <a:pPr marL="285750" indent="-285750">
              <a:buFont typeface="Arial" panose="020B0604020202020204" pitchFamily="34" charset="0"/>
              <a:buChar char="•"/>
            </a:pPr>
            <a:r>
              <a:rPr lang="en-US" b="1" dirty="0">
                <a:solidFill>
                  <a:srgbClr val="222222"/>
                </a:solidFill>
                <a:latin typeface="arial" panose="020B0604020202020204" pitchFamily="34" charset="0"/>
              </a:rPr>
              <a:t>Horizontal scaling</a:t>
            </a:r>
            <a:r>
              <a:rPr lang="en-US" dirty="0">
                <a:solidFill>
                  <a:srgbClr val="222222"/>
                </a:solidFill>
                <a:latin typeface="arial" panose="020B0604020202020204" pitchFamily="34" charset="0"/>
              </a:rPr>
              <a:t> means that you </a:t>
            </a:r>
            <a:r>
              <a:rPr lang="en-US" b="1" dirty="0">
                <a:solidFill>
                  <a:srgbClr val="222222"/>
                </a:solidFill>
                <a:latin typeface="arial" panose="020B0604020202020204" pitchFamily="34" charset="0"/>
              </a:rPr>
              <a:t>scale</a:t>
            </a:r>
            <a:r>
              <a:rPr lang="en-US" dirty="0">
                <a:solidFill>
                  <a:srgbClr val="222222"/>
                </a:solidFill>
                <a:latin typeface="arial" panose="020B0604020202020204" pitchFamily="34" charset="0"/>
              </a:rPr>
              <a:t> by adding more machines into your pool of resources.</a:t>
            </a:r>
          </a:p>
          <a:p>
            <a:pPr marL="285750" indent="-285750">
              <a:buFont typeface="Arial" panose="020B0604020202020204" pitchFamily="34" charset="0"/>
              <a:buChar char="•"/>
            </a:pPr>
            <a:r>
              <a:rPr lang="en-US" b="1" dirty="0">
                <a:solidFill>
                  <a:srgbClr val="222222"/>
                </a:solidFill>
                <a:latin typeface="arial" panose="020B0604020202020204" pitchFamily="34" charset="0"/>
              </a:rPr>
              <a:t>Vertical scaling</a:t>
            </a:r>
            <a:r>
              <a:rPr lang="en-US" dirty="0">
                <a:solidFill>
                  <a:srgbClr val="222222"/>
                </a:solidFill>
                <a:latin typeface="arial" panose="020B0604020202020204" pitchFamily="34" charset="0"/>
              </a:rPr>
              <a:t> means that you </a:t>
            </a:r>
            <a:r>
              <a:rPr lang="en-US" b="1" dirty="0">
                <a:solidFill>
                  <a:srgbClr val="222222"/>
                </a:solidFill>
                <a:latin typeface="arial" panose="020B0604020202020204" pitchFamily="34" charset="0"/>
              </a:rPr>
              <a:t>scale</a:t>
            </a:r>
            <a:r>
              <a:rPr lang="en-US" dirty="0">
                <a:solidFill>
                  <a:srgbClr val="222222"/>
                </a:solidFill>
                <a:latin typeface="arial" panose="020B0604020202020204" pitchFamily="34" charset="0"/>
              </a:rPr>
              <a:t> by adding more power (CPU, RAM) to an existing machine.</a:t>
            </a:r>
            <a:endParaRPr lang="en-IN" dirty="0"/>
          </a:p>
        </p:txBody>
      </p:sp>
      <p:sp>
        <p:nvSpPr>
          <p:cNvPr id="7" name="Footer Placeholder 2">
            <a:extLst>
              <a:ext uri="{FF2B5EF4-FFF2-40B4-BE49-F238E27FC236}">
                <a16:creationId xmlns:a16="http://schemas.microsoft.com/office/drawing/2014/main" id="{1D7698AC-D2E8-4C32-94A0-B6908285EBC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05766309"/>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980728"/>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why NoSQL</a:t>
            </a:r>
            <a:endParaRPr lang="en-US" dirty="0"/>
          </a:p>
        </p:txBody>
      </p:sp>
      <p:pic>
        <p:nvPicPr>
          <p:cNvPr id="3" name="Picture 2"/>
          <p:cNvPicPr>
            <a:picLocks noChangeAspect="1"/>
          </p:cNvPicPr>
          <p:nvPr/>
        </p:nvPicPr>
        <p:blipFill>
          <a:blip r:embed="rId2" cstate="print"/>
          <a:stretch>
            <a:fillRect/>
          </a:stretch>
        </p:blipFill>
        <p:spPr>
          <a:xfrm>
            <a:off x="1846734" y="1916833"/>
            <a:ext cx="8667496" cy="3938266"/>
          </a:xfrm>
          <a:prstGeom prst="rect">
            <a:avLst/>
          </a:prstGeom>
        </p:spPr>
      </p:pic>
      <p:pic>
        <p:nvPicPr>
          <p:cNvPr id="4" name="Picture 3">
            <a:extLst>
              <a:ext uri="{FF2B5EF4-FFF2-40B4-BE49-F238E27FC236}">
                <a16:creationId xmlns:a16="http://schemas.microsoft.com/office/drawing/2014/main" id="{23B8C8B9-B711-4565-8EE5-45BA90BB7ED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F49189A3-C055-4E12-88C5-9A6EB741E3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1539921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471" y="567051"/>
            <a:ext cx="5255900" cy="286194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cs typeface="Arial" panose="020B0604020202020204" pitchFamily="34" charset="0"/>
              </a:rPr>
              <a:t>not 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6">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39657" y="705078"/>
            <a:ext cx="6599197" cy="2584986"/>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customer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6">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pic>
        <p:nvPicPr>
          <p:cNvPr id="1026" name="Picture 2" descr="Records in customers and orders tables showing result of one-to-many relationship">
            <a:extLst>
              <a:ext uri="{FF2B5EF4-FFF2-40B4-BE49-F238E27FC236}">
                <a16:creationId xmlns:a16="http://schemas.microsoft.com/office/drawing/2014/main" id="{53E5E088-9E66-4A96-8E0D-BB8DF26030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43440" y="4004990"/>
            <a:ext cx="5627652" cy="2584986"/>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68FB0FA7-9B35-4EDB-8F67-357C97B759D6}"/>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one-to-many relationship</a:t>
            </a:r>
            <a:endParaRPr lang="en-IN" sz="32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3"/>
          <a:stretch>
            <a:fillRect/>
          </a:stretch>
        </p:blipFill>
        <p:spPr>
          <a:xfrm>
            <a:off x="216472" y="3273913"/>
            <a:ext cx="4909540" cy="3316063"/>
          </a:xfrm>
          <a:prstGeom prst="rect">
            <a:avLst/>
          </a:prstGeom>
        </p:spPr>
      </p:pic>
      <p:pic>
        <p:nvPicPr>
          <p:cNvPr id="3" name="Picture 2">
            <a:extLst>
              <a:ext uri="{FF2B5EF4-FFF2-40B4-BE49-F238E27FC236}">
                <a16:creationId xmlns:a16="http://schemas.microsoft.com/office/drawing/2014/main" id="{B1C3B606-D8FD-4BC9-97CC-2EFFC886B5A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74216F00-FF48-4C96-A8CB-670348D5E6F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81281769"/>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78582" y="2924944"/>
            <a:ext cx="10285733" cy="3568477"/>
          </a:xfrm>
          <a:prstGeom prst="rect">
            <a:avLst/>
          </a:prstGeom>
        </p:spPr>
        <p:txBody>
          <a:bodyPr wrap="square">
            <a:spAutoFit/>
          </a:bodyPr>
          <a:lstStyle/>
          <a:p>
            <a:pPr>
              <a:lnSpc>
                <a:spcPct val="107000"/>
              </a:lnSpc>
            </a:pPr>
            <a:r>
              <a:rPr lang="en-IN" sz="2400" dirty="0">
                <a:solidFill>
                  <a:srgbClr val="FF0000"/>
                </a:solidFill>
                <a:latin typeface="Calibri" panose="020F0502020204030204" pitchFamily="34" charset="0"/>
                <a:ea typeface="Calibri" panose="020F0502020204030204" pitchFamily="34" charset="0"/>
                <a:cs typeface="Times New Roman" panose="02020603050405020304" pitchFamily="18" charset="0"/>
              </a:rPr>
              <a:t>Remember:</a:t>
            </a:r>
          </a:p>
          <a:p>
            <a:pPr marL="342900" indent="-342900">
              <a:lnSpc>
                <a:spcPct val="107000"/>
              </a:lnSpc>
              <a:buFont typeface="Symbol" panose="05050102010706020507" pitchFamily="18" charset="2"/>
              <a:buChar char=""/>
            </a:pPr>
            <a:endParaRPr lang="en-IN" sz="8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Data Persistence on Server-Side via NoSQL.</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Does not use SQL-like query language.</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Longer persistence</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Store massive amounts of data.</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Systems can be scaled.</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High availability.</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Semi-structured data.</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Support for numerous concurrent connections.</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Indexing of records for faster retrieval</a:t>
            </a:r>
            <a:endParaRPr lang="en-US" sz="2000" dirty="0"/>
          </a:p>
        </p:txBody>
      </p:sp>
      <p:pic>
        <p:nvPicPr>
          <p:cNvPr id="4" name="Picture 3">
            <a:extLst>
              <a:ext uri="{FF2B5EF4-FFF2-40B4-BE49-F238E27FC236}">
                <a16:creationId xmlns:a16="http://schemas.microsoft.com/office/drawing/2014/main" id="{B971169E-0F9E-4E3B-8CC5-037DC5B5A74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1F7D67C4-309D-402E-86E1-29499A1EFA74}"/>
              </a:ext>
            </a:extLst>
          </p:cNvPr>
          <p:cNvSpPr/>
          <p:nvPr/>
        </p:nvSpPr>
        <p:spPr>
          <a:xfrm>
            <a:off x="478582" y="836712"/>
            <a:ext cx="11305256" cy="1969770"/>
          </a:xfrm>
          <a:prstGeom prst="rect">
            <a:avLst/>
          </a:prstGeom>
        </p:spPr>
        <p:txBody>
          <a:bodyPr wrap="square">
            <a:spAutoFit/>
          </a:bodyPr>
          <a:lstStyle/>
          <a:p>
            <a:pPr fontAlgn="base"/>
            <a:r>
              <a:rPr lang="en-US" sz="2400" dirty="0">
                <a:solidFill>
                  <a:srgbClr val="FF0000"/>
                </a:solidFill>
                <a:latin typeface="Roboto"/>
              </a:rPr>
              <a:t>When should NoSQL be used:</a:t>
            </a:r>
          </a:p>
          <a:p>
            <a:pPr fontAlgn="base"/>
            <a:endParaRPr lang="en-US" sz="800" dirty="0">
              <a:solidFill>
                <a:srgbClr val="FF0000"/>
              </a:solidFill>
              <a:latin typeface="Roboto"/>
            </a:endParaRPr>
          </a:p>
          <a:p>
            <a:pPr marL="285750" indent="-285750" fontAlgn="base">
              <a:buFont typeface="Arial" panose="020B0604020202020204" pitchFamily="34" charset="0"/>
              <a:buChar char="•"/>
            </a:pPr>
            <a:r>
              <a:rPr lang="en-US" dirty="0">
                <a:latin typeface="Roboto"/>
              </a:rPr>
              <a:t>When huge amount of data need to be stored and retrieved .</a:t>
            </a:r>
          </a:p>
          <a:p>
            <a:pPr marL="285750" indent="-285750" fontAlgn="base">
              <a:buFont typeface="Arial" panose="020B0604020202020204" pitchFamily="34" charset="0"/>
              <a:buChar char="•"/>
            </a:pPr>
            <a:r>
              <a:rPr lang="en-US" dirty="0">
                <a:latin typeface="Roboto"/>
              </a:rPr>
              <a:t>The relationship between the data you store is not that important</a:t>
            </a:r>
          </a:p>
          <a:p>
            <a:pPr marL="285750" indent="-285750" fontAlgn="base">
              <a:buFont typeface="Arial" panose="020B0604020202020204" pitchFamily="34" charset="0"/>
              <a:buChar char="•"/>
            </a:pPr>
            <a:r>
              <a:rPr lang="en-US" dirty="0">
                <a:latin typeface="Roboto"/>
              </a:rPr>
              <a:t>The data changing over time and is not structured.</a:t>
            </a:r>
          </a:p>
          <a:p>
            <a:pPr marL="285750" indent="-285750" fontAlgn="base">
              <a:buFont typeface="Arial" panose="020B0604020202020204" pitchFamily="34" charset="0"/>
              <a:buChar char="•"/>
            </a:pPr>
            <a:r>
              <a:rPr lang="en-US" dirty="0">
                <a:latin typeface="Roboto"/>
              </a:rPr>
              <a:t>Support of Constraints and Joins is not required at database level.</a:t>
            </a:r>
          </a:p>
          <a:p>
            <a:pPr marL="285750" indent="-285750" fontAlgn="base">
              <a:buFont typeface="Arial" panose="020B0604020202020204" pitchFamily="34" charset="0"/>
              <a:buChar char="•"/>
            </a:pPr>
            <a:r>
              <a:rPr lang="en-US" dirty="0">
                <a:latin typeface="Roboto"/>
              </a:rPr>
              <a:t>The data is growing continuously and you need to scale the database regular to handle the data.</a:t>
            </a:r>
            <a:endParaRPr lang="en-US" b="0" i="0" dirty="0">
              <a:effectLst/>
              <a:latin typeface="Roboto"/>
            </a:endParaRPr>
          </a:p>
        </p:txBody>
      </p:sp>
      <p:sp>
        <p:nvSpPr>
          <p:cNvPr id="6" name="Rectangle 5">
            <a:extLst>
              <a:ext uri="{FF2B5EF4-FFF2-40B4-BE49-F238E27FC236}">
                <a16:creationId xmlns:a16="http://schemas.microsoft.com/office/drawing/2014/main" id="{34ACE9D3-6030-4F51-8C1F-FE5937B703D0}"/>
              </a:ext>
            </a:extLst>
          </p:cNvPr>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when to use NoSQL</a:t>
            </a:r>
          </a:p>
        </p:txBody>
      </p:sp>
      <p:cxnSp>
        <p:nvCxnSpPr>
          <p:cNvPr id="8" name="Straight Connector 7">
            <a:extLst>
              <a:ext uri="{FF2B5EF4-FFF2-40B4-BE49-F238E27FC236}">
                <a16:creationId xmlns:a16="http://schemas.microsoft.com/office/drawing/2014/main" id="{0A402877-0602-41E5-9986-1AB0D665298D}"/>
              </a:ext>
            </a:extLst>
          </p:cNvPr>
          <p:cNvCxnSpPr/>
          <p:nvPr/>
        </p:nvCxnSpPr>
        <p:spPr>
          <a:xfrm>
            <a:off x="478582" y="2852936"/>
            <a:ext cx="1065718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6B3D7324-9AF9-4715-9F59-EC42D0873C22}"/>
              </a:ext>
            </a:extLst>
          </p:cNvPr>
          <p:cNvCxnSpPr/>
          <p:nvPr/>
        </p:nvCxnSpPr>
        <p:spPr>
          <a:xfrm>
            <a:off x="478582" y="6511392"/>
            <a:ext cx="10657184"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Footer Placeholder 2">
            <a:extLst>
              <a:ext uri="{FF2B5EF4-FFF2-40B4-BE49-F238E27FC236}">
                <a16:creationId xmlns:a16="http://schemas.microsoft.com/office/drawing/2014/main" id="{C61CFBB8-BCB3-4FD7-A3E1-AE886A0798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76766287"/>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 Categories</a:t>
            </a:r>
            <a:endParaRPr lang="en-US" dirty="0"/>
          </a:p>
        </p:txBody>
      </p:sp>
      <p:pic>
        <p:nvPicPr>
          <p:cNvPr id="3" name="Picture 2">
            <a:extLst>
              <a:ext uri="{FF2B5EF4-FFF2-40B4-BE49-F238E27FC236}">
                <a16:creationId xmlns:a16="http://schemas.microsoft.com/office/drawing/2014/main" id="{C5C4B9D1-3AEA-487F-86C9-9913B84138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21C611E-50D0-45DE-AC1C-5743B574057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76766287"/>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NoSQL Categories</a:t>
            </a:r>
          </a:p>
        </p:txBody>
      </p:sp>
      <p:sp>
        <p:nvSpPr>
          <p:cNvPr id="8" name="Rectangle 7"/>
          <p:cNvSpPr/>
          <p:nvPr/>
        </p:nvSpPr>
        <p:spPr>
          <a:xfrm>
            <a:off x="478582" y="908720"/>
            <a:ext cx="8844473" cy="400110"/>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There are 4 basic types of NoSQL databases.</a:t>
            </a:r>
            <a:endParaRPr lang="en-IN" sz="2000" dirty="0">
              <a:latin typeface="Arial" panose="020B0604020202020204" pitchFamily="34" charset="0"/>
              <a:cs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590534174"/>
              </p:ext>
            </p:extLst>
          </p:nvPr>
        </p:nvGraphicFramePr>
        <p:xfrm>
          <a:off x="478582" y="1452846"/>
          <a:ext cx="11161240" cy="4988768"/>
        </p:xfrm>
        <a:graphic>
          <a:graphicData uri="http://schemas.openxmlformats.org/drawingml/2006/table">
            <a:tbl>
              <a:tblPr firstRow="1" bandRow="1">
                <a:tableStyleId>{5940675A-B579-460E-94D1-54222C63F5DA}</a:tableStyleId>
              </a:tblPr>
              <a:tblGrid>
                <a:gridCol w="2448272">
                  <a:extLst>
                    <a:ext uri="{9D8B030D-6E8A-4147-A177-3AD203B41FA5}">
                      <a16:colId xmlns:a16="http://schemas.microsoft.com/office/drawing/2014/main" val="20000"/>
                    </a:ext>
                  </a:extLst>
                </a:gridCol>
                <a:gridCol w="8712968">
                  <a:extLst>
                    <a:ext uri="{9D8B030D-6E8A-4147-A177-3AD203B41FA5}">
                      <a16:colId xmlns:a16="http://schemas.microsoft.com/office/drawing/2014/main" val="20001"/>
                    </a:ext>
                  </a:extLst>
                </a:gridCol>
              </a:tblGrid>
              <a:tr h="1409869">
                <a:tc>
                  <a:txBody>
                    <a:bodyPr/>
                    <a:lstStyle/>
                    <a:p>
                      <a:pPr algn="l"/>
                      <a:r>
                        <a:rPr lang="en-US" b="1" i="1" dirty="0">
                          <a:solidFill>
                            <a:schemeClr val="tx1">
                              <a:lumMod val="95000"/>
                              <a:lumOff val="5000"/>
                            </a:schemeClr>
                          </a:solidFill>
                          <a:latin typeface="Palatino Linotype" panose="02040502050505030304" pitchFamily="18" charset="0"/>
                        </a:rPr>
                        <a:t> Key-value</a:t>
                      </a:r>
                      <a:r>
                        <a:rPr lang="en-US" dirty="0">
                          <a:solidFill>
                            <a:schemeClr val="tx1">
                              <a:lumMod val="95000"/>
                              <a:lumOff val="5000"/>
                            </a:schemeClr>
                          </a:solidFill>
                          <a:latin typeface="Palatino Linotype" panose="02040502050505030304" pitchFamily="18" charset="0"/>
                        </a:rPr>
                        <a:t> </a:t>
                      </a:r>
                      <a:r>
                        <a:rPr lang="en-US" b="1" i="1" dirty="0">
                          <a:solidFill>
                            <a:schemeClr val="tx1">
                              <a:lumMod val="95000"/>
                              <a:lumOff val="5000"/>
                            </a:schemeClr>
                          </a:solidFill>
                          <a:latin typeface="Palatino Linotype" panose="02040502050505030304" pitchFamily="18" charset="0"/>
                        </a:rPr>
                        <a:t>stores</a:t>
                      </a:r>
                      <a:r>
                        <a:rPr lang="en-US" dirty="0">
                          <a:solidFill>
                            <a:schemeClr val="tx1">
                              <a:lumMod val="95000"/>
                              <a:lumOff val="5000"/>
                            </a:schemeClr>
                          </a:solidFill>
                          <a:latin typeface="Palatino Linotype" panose="02040502050505030304" pitchFamily="18" charset="0"/>
                        </a:rPr>
                        <a:t> </a:t>
                      </a:r>
                    </a:p>
                  </a:txBody>
                  <a:tcPr marL="91428" marR="91428" anchor="ctr"/>
                </a:tc>
                <a:tc>
                  <a:txBody>
                    <a:bodyPr/>
                    <a:lstStyle/>
                    <a:p>
                      <a:r>
                        <a:rPr lang="en-US" sz="1800" b="0" i="0" kern="1200" dirty="0">
                          <a:solidFill>
                            <a:schemeClr val="tx1"/>
                          </a:solidFill>
                          <a:effectLst/>
                          <a:latin typeface="Palatino Linotype" panose="02040502050505030304" pitchFamily="18" charset="0"/>
                          <a:ea typeface="+mn-ea"/>
                          <a:cs typeface="+mn-cs"/>
                        </a:rPr>
                        <a:t>Key-value stores, or key-value databases, implement a simple data model that pairs a unique key with an associated value.</a:t>
                      </a:r>
                    </a:p>
                    <a:p>
                      <a:r>
                        <a:rPr lang="en-US" sz="1800" b="0" i="0" kern="1200" dirty="0">
                          <a:solidFill>
                            <a:srgbClr val="FF0000"/>
                          </a:solidFill>
                          <a:effectLst/>
                          <a:latin typeface="Palatino Linotype" panose="02040502050505030304" pitchFamily="18" charset="0"/>
                          <a:ea typeface="+mn-ea"/>
                          <a:cs typeface="+mn-cs"/>
                        </a:rPr>
                        <a:t>e.g.</a:t>
                      </a:r>
                      <a:endParaRPr lang="en-US"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Redis, </a:t>
                      </a:r>
                      <a:r>
                        <a:rPr kumimoji="0" lang="en-US" b="1" i="0" kern="1200" dirty="0">
                          <a:solidFill>
                            <a:schemeClr val="tx1"/>
                          </a:solidFill>
                          <a:effectLst/>
                          <a:latin typeface="Palatino Linotype" panose="02040502050505030304" pitchFamily="18" charset="0"/>
                          <a:ea typeface="+mn-ea"/>
                          <a:cs typeface="+mn-cs"/>
                        </a:rPr>
                        <a:t>Cassandra</a:t>
                      </a:r>
                      <a:endParaRPr lang="en-US" b="1" dirty="0">
                        <a:latin typeface="Palatino Linotype" panose="02040502050505030304" pitchFamily="18" charset="0"/>
                      </a:endParaRPr>
                    </a:p>
                  </a:txBody>
                  <a:tcPr marL="91428" marR="91428"/>
                </a:tc>
                <a:extLst>
                  <a:ext uri="{0D108BD9-81ED-4DB2-BD59-A6C34878D82A}">
                    <a16:rowId xmlns:a16="http://schemas.microsoft.com/office/drawing/2014/main" val="10000"/>
                  </a:ext>
                </a:extLst>
              </a:tr>
              <a:tr h="1084515">
                <a:tc>
                  <a:txBody>
                    <a:bodyPr/>
                    <a:lstStyle/>
                    <a:p>
                      <a:pPr algn="l"/>
                      <a:r>
                        <a:rPr lang="en-US" b="1" i="1" dirty="0">
                          <a:solidFill>
                            <a:schemeClr val="tx1">
                              <a:lumMod val="95000"/>
                              <a:lumOff val="5000"/>
                            </a:schemeClr>
                          </a:solidFill>
                          <a:latin typeface="Palatino Linotype" panose="02040502050505030304" pitchFamily="18" charset="0"/>
                        </a:rPr>
                        <a:t> Column-oriented</a:t>
                      </a:r>
                      <a:endParaRPr lang="en-US" dirty="0">
                        <a:solidFill>
                          <a:schemeClr val="tx1">
                            <a:lumMod val="95000"/>
                            <a:lumOff val="5000"/>
                          </a:schemeClr>
                        </a:solidFill>
                        <a:latin typeface="Palatino Linotype" panose="02040502050505030304" pitchFamily="18" charset="0"/>
                      </a:endParaRPr>
                    </a:p>
                  </a:txBody>
                  <a:tcPr marL="91428" marR="91428" anchor="ctr"/>
                </a:tc>
                <a:tc>
                  <a:txBody>
                    <a:bodyPr/>
                    <a:lstStyle/>
                    <a:p>
                      <a:r>
                        <a:rPr lang="en-US" sz="1800" b="0" i="0" kern="1200" dirty="0">
                          <a:solidFill>
                            <a:schemeClr val="tx1"/>
                          </a:solidFill>
                          <a:effectLst/>
                          <a:latin typeface="Palatino Linotype" panose="02040502050505030304" pitchFamily="18" charset="0"/>
                          <a:ea typeface="+mn-ea"/>
                          <a:cs typeface="+mn-cs"/>
                        </a:rPr>
                        <a:t>Wide-column stores organize data tables as columns instead of as rows.</a:t>
                      </a:r>
                      <a:endParaRPr lang="en-US" dirty="0">
                        <a:latin typeface="Palatino Linotype" panose="0204050205050503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rgbClr val="FF0000"/>
                          </a:solidFill>
                          <a:effectLst/>
                          <a:latin typeface="Palatino Linotype" panose="02040502050505030304" pitchFamily="18" charset="0"/>
                          <a:ea typeface="+mn-ea"/>
                          <a:cs typeface="+mn-cs"/>
                        </a:rPr>
                        <a:t>e.g.</a:t>
                      </a:r>
                      <a:endParaRPr lang="en-US"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 </a:t>
                      </a:r>
                      <a:r>
                        <a:rPr lang="en-US" b="1" dirty="0">
                          <a:latin typeface="Palatino Linotype" panose="02040502050505030304" pitchFamily="18" charset="0"/>
                        </a:rPr>
                        <a:t>hBase</a:t>
                      </a:r>
                    </a:p>
                  </a:txBody>
                  <a:tcPr marL="91428" marR="91428"/>
                </a:tc>
                <a:extLst>
                  <a:ext uri="{0D108BD9-81ED-4DB2-BD59-A6C34878D82A}">
                    <a16:rowId xmlns:a16="http://schemas.microsoft.com/office/drawing/2014/main" val="10001"/>
                  </a:ext>
                </a:extLst>
              </a:tr>
              <a:tr h="1409869">
                <a:tc>
                  <a:txBody>
                    <a:bodyPr/>
                    <a:lstStyle/>
                    <a:p>
                      <a:pPr algn="l"/>
                      <a:r>
                        <a:rPr lang="en-US" b="1" i="1" dirty="0">
                          <a:solidFill>
                            <a:schemeClr val="tx1">
                              <a:lumMod val="95000"/>
                              <a:lumOff val="5000"/>
                            </a:schemeClr>
                          </a:solidFill>
                          <a:latin typeface="Palatino Linotype" panose="02040502050505030304" pitchFamily="18" charset="0"/>
                        </a:rPr>
                        <a:t> Document</a:t>
                      </a:r>
                      <a:r>
                        <a:rPr lang="en-US" dirty="0">
                          <a:solidFill>
                            <a:schemeClr val="tx1">
                              <a:lumMod val="95000"/>
                              <a:lumOff val="5000"/>
                            </a:schemeClr>
                          </a:solidFill>
                          <a:latin typeface="Palatino Linotype" panose="02040502050505030304" pitchFamily="18" charset="0"/>
                        </a:rPr>
                        <a:t> </a:t>
                      </a:r>
                      <a:r>
                        <a:rPr lang="en-US" b="1" i="1" dirty="0">
                          <a:solidFill>
                            <a:schemeClr val="tx1">
                              <a:lumMod val="95000"/>
                              <a:lumOff val="5000"/>
                            </a:schemeClr>
                          </a:solidFill>
                          <a:latin typeface="Palatino Linotype" panose="02040502050505030304" pitchFamily="18" charset="0"/>
                        </a:rPr>
                        <a:t>oriented</a:t>
                      </a:r>
                      <a:r>
                        <a:rPr lang="en-US" dirty="0">
                          <a:solidFill>
                            <a:schemeClr val="tx1">
                              <a:lumMod val="95000"/>
                              <a:lumOff val="5000"/>
                            </a:schemeClr>
                          </a:solidFill>
                          <a:latin typeface="Palatino Linotype" panose="02040502050505030304" pitchFamily="18" charset="0"/>
                        </a:rPr>
                        <a:t> </a:t>
                      </a:r>
                    </a:p>
                  </a:txBody>
                  <a:tcPr marL="91428" marR="91428" anchor="ctr"/>
                </a:tc>
                <a:tc>
                  <a:txBody>
                    <a:bodyPr/>
                    <a:lstStyle/>
                    <a:p>
                      <a:r>
                        <a:rPr lang="en-US" sz="1800" b="0" i="0" kern="1200" dirty="0">
                          <a:solidFill>
                            <a:schemeClr val="tx1"/>
                          </a:solidFill>
                          <a:effectLst/>
                          <a:latin typeface="Palatino Linotype" panose="02040502050505030304" pitchFamily="18" charset="0"/>
                          <a:ea typeface="+mn-ea"/>
                          <a:cs typeface="+mn-cs"/>
                        </a:rPr>
                        <a:t>Document databases, also called document stores, store semi-structured data and descriptions of that data in document format.</a:t>
                      </a:r>
                      <a:endParaRPr lang="en-US" dirty="0">
                        <a:latin typeface="Palatino Linotype" panose="0204050205050503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rgbClr val="FF0000"/>
                          </a:solidFill>
                          <a:effectLst/>
                          <a:latin typeface="Palatino Linotype" panose="02040502050505030304" pitchFamily="18" charset="0"/>
                          <a:ea typeface="+mn-ea"/>
                          <a:cs typeface="+mn-cs"/>
                        </a:rPr>
                        <a:t>e.g.</a:t>
                      </a:r>
                      <a:endParaRPr lang="en-US"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 </a:t>
                      </a:r>
                      <a:r>
                        <a:rPr lang="en-US" b="1" dirty="0">
                          <a:latin typeface="Palatino Linotype" panose="02040502050505030304" pitchFamily="18" charset="0"/>
                        </a:rPr>
                        <a:t>MongoDB, CouchDB</a:t>
                      </a:r>
                    </a:p>
                  </a:txBody>
                  <a:tcPr marL="91428" marR="91428"/>
                </a:tc>
                <a:extLst>
                  <a:ext uri="{0D108BD9-81ED-4DB2-BD59-A6C34878D82A}">
                    <a16:rowId xmlns:a16="http://schemas.microsoft.com/office/drawing/2014/main" val="10002"/>
                  </a:ext>
                </a:extLst>
              </a:tr>
              <a:tr h="1084515">
                <a:tc>
                  <a:txBody>
                    <a:bodyPr/>
                    <a:lstStyle/>
                    <a:p>
                      <a:pPr algn="l"/>
                      <a:r>
                        <a:rPr lang="en-US" b="1" i="1" dirty="0">
                          <a:solidFill>
                            <a:schemeClr val="tx1">
                              <a:lumMod val="95000"/>
                              <a:lumOff val="5000"/>
                            </a:schemeClr>
                          </a:solidFill>
                          <a:latin typeface="Palatino Linotype" panose="02040502050505030304" pitchFamily="18" charset="0"/>
                        </a:rPr>
                        <a:t> Graph</a:t>
                      </a:r>
                      <a:endParaRPr lang="en-US" dirty="0">
                        <a:solidFill>
                          <a:schemeClr val="tx1">
                            <a:lumMod val="95000"/>
                            <a:lumOff val="5000"/>
                          </a:schemeClr>
                        </a:solidFill>
                        <a:latin typeface="Palatino Linotype" panose="02040502050505030304" pitchFamily="18" charset="0"/>
                      </a:endParaRPr>
                    </a:p>
                  </a:txBody>
                  <a:tcPr marL="91428" marR="91428" anchor="ctr"/>
                </a:tc>
                <a:tc>
                  <a:txBody>
                    <a:bodyPr/>
                    <a:lstStyle/>
                    <a:p>
                      <a:r>
                        <a:rPr lang="en-IN" sz="1800" b="0" i="0" kern="1200" dirty="0">
                          <a:solidFill>
                            <a:schemeClr val="tx1"/>
                          </a:solidFill>
                          <a:effectLst/>
                          <a:latin typeface="Palatino Linotype" panose="02040502050505030304" pitchFamily="18" charset="0"/>
                          <a:ea typeface="+mn-ea"/>
                          <a:cs typeface="+mn-cs"/>
                        </a:rPr>
                        <a:t>Graph data stores organize data as nodes.</a:t>
                      </a:r>
                      <a:endParaRPr lang="en-US" sz="1800" b="0" i="0" kern="1200" dirty="0">
                        <a:solidFill>
                          <a:schemeClr val="tx1"/>
                        </a:solidFill>
                        <a:effectLst/>
                        <a:latin typeface="Palatino Linotype" panose="02040502050505030304" pitchFamily="18"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rgbClr val="FF0000"/>
                          </a:solidFill>
                          <a:effectLst/>
                          <a:latin typeface="Palatino Linotype" panose="02040502050505030304" pitchFamily="18" charset="0"/>
                          <a:ea typeface="+mn-ea"/>
                          <a:cs typeface="+mn-cs"/>
                        </a:rPr>
                        <a:t>e.g.</a:t>
                      </a:r>
                    </a:p>
                    <a:p>
                      <a:pPr marL="285750" indent="-285750">
                        <a:buFont typeface="Arial" panose="020B0604020202020204" pitchFamily="34" charset="0"/>
                        <a:buChar char="•"/>
                      </a:pPr>
                      <a:r>
                        <a:rPr lang="en-US" sz="1800" b="1" i="0" kern="1200" dirty="0">
                          <a:solidFill>
                            <a:schemeClr val="tx1"/>
                          </a:solidFill>
                          <a:effectLst/>
                          <a:latin typeface="Palatino Linotype" panose="02040502050505030304" pitchFamily="18" charset="0"/>
                          <a:ea typeface="+mn-ea"/>
                          <a:cs typeface="+mn-cs"/>
                        </a:rPr>
                        <a:t>Neo4j</a:t>
                      </a:r>
                    </a:p>
                  </a:txBody>
                  <a:tcPr marL="91428" marR="91428"/>
                </a:tc>
                <a:extLst>
                  <a:ext uri="{0D108BD9-81ED-4DB2-BD59-A6C34878D82A}">
                    <a16:rowId xmlns:a16="http://schemas.microsoft.com/office/drawing/2014/main" val="10003"/>
                  </a:ext>
                </a:extLst>
              </a:tr>
            </a:tbl>
          </a:graphicData>
        </a:graphic>
      </p:graphicFrame>
      <p:pic>
        <p:nvPicPr>
          <p:cNvPr id="5" name="Picture 4">
            <a:extLst>
              <a:ext uri="{FF2B5EF4-FFF2-40B4-BE49-F238E27FC236}">
                <a16:creationId xmlns:a16="http://schemas.microsoft.com/office/drawing/2014/main" id="{A8669984-1236-427A-9C0B-17BF054029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05A99DF-599E-442F-9F79-F44018ACAF9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82183682"/>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NoSQL Categories</a:t>
            </a:r>
          </a:p>
        </p:txBody>
      </p:sp>
      <p:pic>
        <p:nvPicPr>
          <p:cNvPr id="5" name="Picture 4">
            <a:extLst>
              <a:ext uri="{FF2B5EF4-FFF2-40B4-BE49-F238E27FC236}">
                <a16:creationId xmlns:a16="http://schemas.microsoft.com/office/drawing/2014/main" id="{A8669984-1236-427A-9C0B-17BF054029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68E4FE44-78E8-4349-A300-B3B8A53733E8}"/>
              </a:ext>
            </a:extLst>
          </p:cNvPr>
          <p:cNvSpPr/>
          <p:nvPr/>
        </p:nvSpPr>
        <p:spPr>
          <a:xfrm>
            <a:off x="262558" y="1283816"/>
            <a:ext cx="1991251" cy="369332"/>
          </a:xfrm>
          <a:prstGeom prst="rect">
            <a:avLst/>
          </a:prstGeom>
        </p:spPr>
        <p:txBody>
          <a:bodyPr wrap="none">
            <a:spAutoFit/>
          </a:bodyPr>
          <a:lstStyle/>
          <a:p>
            <a:r>
              <a:rPr lang="en-US" b="1" i="1" dirty="0">
                <a:solidFill>
                  <a:srgbClr val="036883"/>
                </a:solidFill>
                <a:latin typeface="Palatino Linotype" panose="02040502050505030304" pitchFamily="18" charset="0"/>
              </a:rPr>
              <a:t> Column-oriented</a:t>
            </a:r>
            <a:endParaRPr lang="en-US" dirty="0">
              <a:latin typeface="Palatino Linotype" panose="02040502050505030304" pitchFamily="18" charset="0"/>
            </a:endParaRPr>
          </a:p>
        </p:txBody>
      </p:sp>
      <p:pic>
        <p:nvPicPr>
          <p:cNvPr id="7" name="Picture 6">
            <a:extLst>
              <a:ext uri="{FF2B5EF4-FFF2-40B4-BE49-F238E27FC236}">
                <a16:creationId xmlns:a16="http://schemas.microsoft.com/office/drawing/2014/main" id="{5845BF7A-1F26-46CB-A6C4-74D8CF954A6D}"/>
              </a:ext>
            </a:extLst>
          </p:cNvPr>
          <p:cNvPicPr>
            <a:picLocks noChangeAspect="1"/>
          </p:cNvPicPr>
          <p:nvPr/>
        </p:nvPicPr>
        <p:blipFill>
          <a:blip r:embed="rId3" cstate="print"/>
          <a:stretch>
            <a:fillRect/>
          </a:stretch>
        </p:blipFill>
        <p:spPr>
          <a:xfrm>
            <a:off x="118542" y="1921720"/>
            <a:ext cx="4968552" cy="3907471"/>
          </a:xfrm>
          <a:prstGeom prst="rect">
            <a:avLst/>
          </a:prstGeom>
        </p:spPr>
      </p:pic>
      <p:pic>
        <p:nvPicPr>
          <p:cNvPr id="3078" name="Picture 6">
            <a:extLst>
              <a:ext uri="{FF2B5EF4-FFF2-40B4-BE49-F238E27FC236}">
                <a16:creationId xmlns:a16="http://schemas.microsoft.com/office/drawing/2014/main" id="{BCBF71E2-0EEA-447A-B669-9E3D7C32869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75126" y="1921719"/>
            <a:ext cx="6696744" cy="3907471"/>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8AD61FD5-7532-4DEC-92E7-BB97C78282D3}"/>
              </a:ext>
            </a:extLst>
          </p:cNvPr>
          <p:cNvSpPr/>
          <p:nvPr/>
        </p:nvSpPr>
        <p:spPr>
          <a:xfrm>
            <a:off x="5951190" y="1283816"/>
            <a:ext cx="838691" cy="369332"/>
          </a:xfrm>
          <a:prstGeom prst="rect">
            <a:avLst/>
          </a:prstGeom>
        </p:spPr>
        <p:txBody>
          <a:bodyPr wrap="none">
            <a:spAutoFit/>
          </a:bodyPr>
          <a:lstStyle/>
          <a:p>
            <a:r>
              <a:rPr lang="en-US" b="1" i="1" dirty="0">
                <a:solidFill>
                  <a:srgbClr val="036883"/>
                </a:solidFill>
                <a:latin typeface="Palatino Linotype" panose="02040502050505030304" pitchFamily="18" charset="0"/>
              </a:rPr>
              <a:t>Graph</a:t>
            </a:r>
            <a:endParaRPr lang="en-IN" dirty="0"/>
          </a:p>
        </p:txBody>
      </p:sp>
      <p:sp>
        <p:nvSpPr>
          <p:cNvPr id="8" name="Footer Placeholder 2">
            <a:extLst>
              <a:ext uri="{FF2B5EF4-FFF2-40B4-BE49-F238E27FC236}">
                <a16:creationId xmlns:a16="http://schemas.microsoft.com/office/drawing/2014/main" id="{A44B67EB-15F8-4EDF-80D4-027B987E24F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28265228"/>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6653" y="1886627"/>
            <a:ext cx="6247587" cy="1260642"/>
          </a:xfrm>
          <a:prstGeom prst="rect">
            <a:avLst/>
          </a:prstGeom>
          <a:noFill/>
        </p:spPr>
      </p:pic>
      <p:sp>
        <p:nvSpPr>
          <p:cNvPr id="3" name="Rectangle 2"/>
          <p:cNvSpPr/>
          <p:nvPr/>
        </p:nvSpPr>
        <p:spPr>
          <a:xfrm>
            <a:off x="1828562" y="972227"/>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562" y="3717032"/>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6653" y="4651962"/>
            <a:ext cx="6247587" cy="1348175"/>
          </a:xfrm>
          <a:prstGeom prst="rect">
            <a:avLst/>
          </a:prstGeom>
          <a:noFill/>
        </p:spPr>
      </p:pic>
      <p:pic>
        <p:nvPicPr>
          <p:cNvPr id="6" name="Picture 5">
            <a:extLst>
              <a:ext uri="{FF2B5EF4-FFF2-40B4-BE49-F238E27FC236}">
                <a16:creationId xmlns:a16="http://schemas.microsoft.com/office/drawing/2014/main" id="{D83BF017-A38B-4D3F-BCB8-426B95E1BC4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23BC814-6D1E-4B3C-939E-CC5CC9742B9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74809200"/>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SQL vs NoSQL Database</a:t>
            </a:r>
          </a:p>
        </p:txBody>
      </p:sp>
      <p:sp>
        <p:nvSpPr>
          <p:cNvPr id="7" name="Rectangle 6"/>
          <p:cNvSpPr/>
          <p:nvPr/>
        </p:nvSpPr>
        <p:spPr>
          <a:xfrm>
            <a:off x="334566" y="2023388"/>
            <a:ext cx="11521280" cy="3770263"/>
          </a:xfrm>
          <a:prstGeom prst="rect">
            <a:avLst/>
          </a:prstGeom>
        </p:spPr>
        <p:txBody>
          <a:bodyPr wrap="square">
            <a:spAutoFit/>
          </a:bodyPr>
          <a:lstStyle/>
          <a:p>
            <a:r>
              <a:rPr lang="en-US" sz="2400" dirty="0">
                <a:solidFill>
                  <a:srgbClr val="FF0000"/>
                </a:solidFill>
                <a:latin typeface="Palatino Linotype" panose="02040502050505030304" pitchFamily="18" charset="0"/>
              </a:rPr>
              <a:t>Difference:</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NoSQL databases are document based, key-value pairs, or wide-column stores. This means that SQL databases represent data in form of tables which consists of n number of rows of data whereas NoSQL databases are the collection of key-value pair, documents, or wide-column stores which do not have standard schema definitions.</a:t>
            </a:r>
          </a:p>
          <a:p>
            <a:pPr marL="285750" indent="-285750">
              <a:buFont typeface="Arial" panose="020B0604020202020204" pitchFamily="34" charset="0"/>
              <a:buChar char="•"/>
            </a:pPr>
            <a:endParaRPr lang="en-US" sz="9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SQL databases have predefined schema whereas NoSQL databases have dynamic schema for unstructured data.</a:t>
            </a:r>
          </a:p>
          <a:p>
            <a:pPr marL="285750" indent="-285750">
              <a:buFont typeface="Arial" panose="020B0604020202020204" pitchFamily="34" charset="0"/>
              <a:buChar char="•"/>
            </a:pPr>
            <a:endParaRPr lang="en-US" sz="9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SQL databases are vertically scalable whereas the NoSQL databases are horizontally scalable.</a:t>
            </a:r>
          </a:p>
          <a:p>
            <a:pPr marL="285750" indent="-285750">
              <a:buFont typeface="Arial" panose="020B0604020202020204" pitchFamily="34" charset="0"/>
              <a:buChar char="•"/>
            </a:pPr>
            <a:endParaRPr lang="en-US" sz="9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SQL databases uses SQL ( structured query language ) for defining and manipulating the data. In NoSQL database, queries are focused on collection of documents.</a:t>
            </a:r>
            <a:endParaRPr lang="en-IN" sz="2000" dirty="0">
              <a:latin typeface="Palatino Linotype" panose="02040502050505030304" pitchFamily="18" charset="0"/>
            </a:endParaRPr>
          </a:p>
        </p:txBody>
      </p:sp>
      <p:sp>
        <p:nvSpPr>
          <p:cNvPr id="2" name="Rectangle 1"/>
          <p:cNvSpPr/>
          <p:nvPr/>
        </p:nvSpPr>
        <p:spPr>
          <a:xfrm>
            <a:off x="334566" y="992922"/>
            <a:ext cx="11089232" cy="707886"/>
          </a:xfrm>
          <a:prstGeom prst="rect">
            <a:avLst/>
          </a:prstGeom>
        </p:spPr>
        <p:txBody>
          <a:bodyPr wrap="square">
            <a:spAutoFit/>
          </a:bodyPr>
          <a:lstStyle/>
          <a:p>
            <a:r>
              <a:rPr lang="en-US" sz="2000" dirty="0">
                <a:solidFill>
                  <a:srgbClr val="B22251"/>
                </a:solidFill>
              </a:rPr>
              <a:t>Relational databases</a:t>
            </a:r>
            <a:r>
              <a:rPr lang="en-US" sz="2000" dirty="0"/>
              <a:t> are commonly referred to as SQL databases because they use </a:t>
            </a:r>
            <a:r>
              <a:rPr lang="en-US" sz="2000" dirty="0">
                <a:solidFill>
                  <a:srgbClr val="B22251"/>
                </a:solidFill>
              </a:rPr>
              <a:t>SQL</a:t>
            </a:r>
            <a:r>
              <a:rPr lang="en-US" sz="2000" dirty="0"/>
              <a:t> (structured query language) as a way of storing and querying the data.</a:t>
            </a:r>
          </a:p>
        </p:txBody>
      </p:sp>
      <p:pic>
        <p:nvPicPr>
          <p:cNvPr id="5" name="Picture 4">
            <a:extLst>
              <a:ext uri="{FF2B5EF4-FFF2-40B4-BE49-F238E27FC236}">
                <a16:creationId xmlns:a16="http://schemas.microsoft.com/office/drawing/2014/main" id="{85FF4395-9D90-465A-A595-DAB02FCE1A1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4" name="Straight Connector 3">
            <a:extLst>
              <a:ext uri="{FF2B5EF4-FFF2-40B4-BE49-F238E27FC236}">
                <a16:creationId xmlns:a16="http://schemas.microsoft.com/office/drawing/2014/main" id="{D23B92E7-B580-4587-B7EC-E7F6F07A419F}"/>
              </a:ext>
            </a:extLst>
          </p:cNvPr>
          <p:cNvCxnSpPr/>
          <p:nvPr/>
        </p:nvCxnSpPr>
        <p:spPr>
          <a:xfrm>
            <a:off x="334566" y="5793651"/>
            <a:ext cx="11377264" cy="83621"/>
          </a:xfrm>
          <a:prstGeom prst="line">
            <a:avLst/>
          </a:prstGeom>
        </p:spPr>
        <p:style>
          <a:lnRef idx="1">
            <a:schemeClr val="accent1"/>
          </a:lnRef>
          <a:fillRef idx="0">
            <a:schemeClr val="accent1"/>
          </a:fillRef>
          <a:effectRef idx="0">
            <a:schemeClr val="accent1"/>
          </a:effectRef>
          <a:fontRef idx="minor">
            <a:schemeClr val="tx1"/>
          </a:fontRef>
        </p:style>
      </p:cxnSp>
      <p:sp>
        <p:nvSpPr>
          <p:cNvPr id="8" name="Footer Placeholder 2">
            <a:extLst>
              <a:ext uri="{FF2B5EF4-FFF2-40B4-BE49-F238E27FC236}">
                <a16:creationId xmlns:a16="http://schemas.microsoft.com/office/drawing/2014/main" id="{7DEC76F8-52F2-44F8-8243-C8195B529FE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6719562"/>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US" sz="2800" b="1" dirty="0"/>
              <a:t>Types </a:t>
            </a:r>
            <a:r>
              <a:rPr lang="en-US" sz="2800" b="1"/>
              <a:t>of Data</a:t>
            </a:r>
            <a:endParaRPr lang="en-US" sz="2800" dirty="0"/>
          </a:p>
        </p:txBody>
      </p:sp>
      <p:sp>
        <p:nvSpPr>
          <p:cNvPr id="2" name="AutoShape 4" descr="Big Data">
            <a:extLst>
              <a:ext uri="{FF2B5EF4-FFF2-40B4-BE49-F238E27FC236}">
                <a16:creationId xmlns:a16="http://schemas.microsoft.com/office/drawing/2014/main" id="{18AD7EE6-ABDB-4214-8FAF-9A686CBFFA71}"/>
              </a:ext>
            </a:extLst>
          </p:cNvPr>
          <p:cNvSpPr>
            <a:spLocks noChangeAspect="1" noChangeArrowheads="1"/>
          </p:cNvSpPr>
          <p:nvPr/>
        </p:nvSpPr>
        <p:spPr bwMode="auto">
          <a:xfrm>
            <a:off x="5942013"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5" name="Picture 4">
            <a:extLst>
              <a:ext uri="{FF2B5EF4-FFF2-40B4-BE49-F238E27FC236}">
                <a16:creationId xmlns:a16="http://schemas.microsoft.com/office/drawing/2014/main" id="{B1118E38-D123-47A0-B778-FE2DF4912987}"/>
              </a:ext>
            </a:extLst>
          </p:cNvPr>
          <p:cNvPicPr>
            <a:picLocks noChangeAspect="1"/>
          </p:cNvPicPr>
          <p:nvPr/>
        </p:nvPicPr>
        <p:blipFill>
          <a:blip r:embed="rId2" cstate="print"/>
          <a:stretch>
            <a:fillRect/>
          </a:stretch>
        </p:blipFill>
        <p:spPr>
          <a:xfrm>
            <a:off x="4141788" y="1772816"/>
            <a:ext cx="3600450" cy="3819525"/>
          </a:xfrm>
          <a:prstGeom prst="rect">
            <a:avLst/>
          </a:prstGeom>
        </p:spPr>
      </p:pic>
      <p:sp>
        <p:nvSpPr>
          <p:cNvPr id="7" name="Rectangle 6">
            <a:extLst>
              <a:ext uri="{FF2B5EF4-FFF2-40B4-BE49-F238E27FC236}">
                <a16:creationId xmlns:a16="http://schemas.microsoft.com/office/drawing/2014/main" id="{77AC5AC2-05EF-4768-BB27-462605F875F9}"/>
              </a:ext>
            </a:extLst>
          </p:cNvPr>
          <p:cNvSpPr/>
          <p:nvPr/>
        </p:nvSpPr>
        <p:spPr>
          <a:xfrm>
            <a:off x="4405151" y="914448"/>
            <a:ext cx="1851789" cy="369332"/>
          </a:xfrm>
          <a:prstGeom prst="rect">
            <a:avLst/>
          </a:prstGeom>
        </p:spPr>
        <p:txBody>
          <a:bodyPr wrap="none">
            <a:spAutoFit/>
          </a:bodyPr>
          <a:lstStyle/>
          <a:p>
            <a:r>
              <a:rPr lang="en-US" b="1" i="1" dirty="0">
                <a:solidFill>
                  <a:schemeClr val="accent1">
                    <a:lumMod val="75000"/>
                  </a:schemeClr>
                </a:solidFill>
                <a:latin typeface="Palatino Linotype" panose="02040502050505030304" pitchFamily="18" charset="0"/>
              </a:rPr>
              <a:t>Semi-Structured</a:t>
            </a:r>
          </a:p>
        </p:txBody>
      </p:sp>
      <p:pic>
        <p:nvPicPr>
          <p:cNvPr id="8" name="Picture 7">
            <a:extLst>
              <a:ext uri="{FF2B5EF4-FFF2-40B4-BE49-F238E27FC236}">
                <a16:creationId xmlns:a16="http://schemas.microsoft.com/office/drawing/2014/main" id="{B01FBB5B-3941-4D68-B189-D4C24D6EDCD3}"/>
              </a:ext>
            </a:extLst>
          </p:cNvPr>
          <p:cNvPicPr>
            <a:picLocks noChangeAspect="1"/>
          </p:cNvPicPr>
          <p:nvPr/>
        </p:nvPicPr>
        <p:blipFill>
          <a:blip r:embed="rId3" cstate="print"/>
          <a:stretch>
            <a:fillRect/>
          </a:stretch>
        </p:blipFill>
        <p:spPr>
          <a:xfrm>
            <a:off x="406574" y="1409700"/>
            <a:ext cx="2600325" cy="4038600"/>
          </a:xfrm>
          <a:prstGeom prst="rect">
            <a:avLst/>
          </a:prstGeom>
        </p:spPr>
      </p:pic>
      <p:pic>
        <p:nvPicPr>
          <p:cNvPr id="9" name="Picture 8">
            <a:extLst>
              <a:ext uri="{FF2B5EF4-FFF2-40B4-BE49-F238E27FC236}">
                <a16:creationId xmlns:a16="http://schemas.microsoft.com/office/drawing/2014/main" id="{96593B7E-C28E-4DCF-A380-E4747E28E9D0}"/>
              </a:ext>
            </a:extLst>
          </p:cNvPr>
          <p:cNvPicPr>
            <a:picLocks noChangeAspect="1"/>
          </p:cNvPicPr>
          <p:nvPr/>
        </p:nvPicPr>
        <p:blipFill>
          <a:blip r:embed="rId4" cstate="print"/>
          <a:stretch>
            <a:fillRect/>
          </a:stretch>
        </p:blipFill>
        <p:spPr>
          <a:xfrm>
            <a:off x="8535814" y="2343150"/>
            <a:ext cx="3248025" cy="2476500"/>
          </a:xfrm>
          <a:prstGeom prst="rect">
            <a:avLst/>
          </a:prstGeom>
        </p:spPr>
      </p:pic>
      <p:sp>
        <p:nvSpPr>
          <p:cNvPr id="10" name="Rectangle 9">
            <a:extLst>
              <a:ext uri="{FF2B5EF4-FFF2-40B4-BE49-F238E27FC236}">
                <a16:creationId xmlns:a16="http://schemas.microsoft.com/office/drawing/2014/main" id="{4E5EA228-59D1-459B-944D-844973FAB145}"/>
              </a:ext>
            </a:extLst>
          </p:cNvPr>
          <p:cNvSpPr/>
          <p:nvPr/>
        </p:nvSpPr>
        <p:spPr>
          <a:xfrm>
            <a:off x="766614" y="914448"/>
            <a:ext cx="1261884" cy="369332"/>
          </a:xfrm>
          <a:prstGeom prst="rect">
            <a:avLst/>
          </a:prstGeom>
        </p:spPr>
        <p:txBody>
          <a:bodyPr wrap="none">
            <a:spAutoFit/>
          </a:bodyPr>
          <a:lstStyle/>
          <a:p>
            <a:r>
              <a:rPr lang="en-US" b="1" i="1" dirty="0">
                <a:solidFill>
                  <a:schemeClr val="accent1">
                    <a:lumMod val="75000"/>
                  </a:schemeClr>
                </a:solidFill>
                <a:latin typeface="Palatino Linotype" panose="02040502050505030304" pitchFamily="18" charset="0"/>
              </a:rPr>
              <a:t>Structured</a:t>
            </a:r>
            <a:endParaRPr lang="en-IN" dirty="0"/>
          </a:p>
        </p:txBody>
      </p:sp>
      <p:sp>
        <p:nvSpPr>
          <p:cNvPr id="12" name="Rectangle 11">
            <a:extLst>
              <a:ext uri="{FF2B5EF4-FFF2-40B4-BE49-F238E27FC236}">
                <a16:creationId xmlns:a16="http://schemas.microsoft.com/office/drawing/2014/main" id="{4B533DD1-1B5E-451B-836C-C54940E7FA33}"/>
              </a:ext>
            </a:extLst>
          </p:cNvPr>
          <p:cNvSpPr/>
          <p:nvPr/>
        </p:nvSpPr>
        <p:spPr>
          <a:xfrm>
            <a:off x="8975526" y="920135"/>
            <a:ext cx="1544012" cy="369332"/>
          </a:xfrm>
          <a:prstGeom prst="rect">
            <a:avLst/>
          </a:prstGeom>
        </p:spPr>
        <p:txBody>
          <a:bodyPr wrap="none">
            <a:spAutoFit/>
          </a:bodyPr>
          <a:lstStyle/>
          <a:p>
            <a:r>
              <a:rPr lang="en-US" b="1" i="1" dirty="0">
                <a:solidFill>
                  <a:schemeClr val="accent1">
                    <a:lumMod val="75000"/>
                  </a:schemeClr>
                </a:solidFill>
                <a:latin typeface="Palatino Linotype" panose="02040502050505030304" pitchFamily="18" charset="0"/>
              </a:rPr>
              <a:t>Unstructured</a:t>
            </a:r>
            <a:endParaRPr lang="en-IN" dirty="0"/>
          </a:p>
        </p:txBody>
      </p:sp>
      <p:sp>
        <p:nvSpPr>
          <p:cNvPr id="3" name="Rectangle 2">
            <a:extLst>
              <a:ext uri="{FF2B5EF4-FFF2-40B4-BE49-F238E27FC236}">
                <a16:creationId xmlns:a16="http://schemas.microsoft.com/office/drawing/2014/main" id="{A2141FC3-2BE7-402B-A935-CEC1D31F92B0}"/>
              </a:ext>
            </a:extLst>
          </p:cNvPr>
          <p:cNvSpPr/>
          <p:nvPr/>
        </p:nvSpPr>
        <p:spPr>
          <a:xfrm>
            <a:off x="3286894" y="5733256"/>
            <a:ext cx="6092825" cy="646331"/>
          </a:xfrm>
          <a:prstGeom prst="rect">
            <a:avLst/>
          </a:prstGeom>
        </p:spPr>
        <p:txBody>
          <a:bodyPr>
            <a:spAutoFit/>
          </a:bodyPr>
          <a:lstStyle/>
          <a:p>
            <a:r>
              <a:rPr lang="en-US" b="1" dirty="0">
                <a:solidFill>
                  <a:srgbClr val="222222"/>
                </a:solidFill>
                <a:latin typeface="arial" panose="020B0604020202020204" pitchFamily="34" charset="0"/>
              </a:rPr>
              <a:t>MongoDB</a:t>
            </a:r>
            <a:r>
              <a:rPr lang="en-US" dirty="0">
                <a:solidFill>
                  <a:srgbClr val="222222"/>
                </a:solidFill>
                <a:latin typeface="arial" panose="020B0604020202020204" pitchFamily="34" charset="0"/>
              </a:rPr>
              <a:t> stores </a:t>
            </a:r>
            <a:r>
              <a:rPr lang="en-US" b="1" dirty="0">
                <a:solidFill>
                  <a:srgbClr val="222222"/>
                </a:solidFill>
                <a:latin typeface="arial" panose="020B0604020202020204" pitchFamily="34" charset="0"/>
              </a:rPr>
              <a:t>documents</a:t>
            </a:r>
            <a:r>
              <a:rPr lang="en-US" dirty="0">
                <a:solidFill>
                  <a:srgbClr val="222222"/>
                </a:solidFill>
                <a:latin typeface="arial" panose="020B0604020202020204" pitchFamily="34" charset="0"/>
              </a:rPr>
              <a:t> (objects) in a format called </a:t>
            </a:r>
            <a:r>
              <a:rPr lang="en-US" b="1" dirty="0">
                <a:solidFill>
                  <a:srgbClr val="222222"/>
                </a:solidFill>
                <a:latin typeface="arial" panose="020B0604020202020204" pitchFamily="34" charset="0"/>
              </a:rPr>
              <a:t>BSON</a:t>
            </a:r>
            <a:r>
              <a:rPr lang="en-US" dirty="0">
                <a:solidFill>
                  <a:srgbClr val="222222"/>
                </a:solidFill>
                <a:latin typeface="arial" panose="020B0604020202020204" pitchFamily="34" charset="0"/>
              </a:rPr>
              <a:t>. </a:t>
            </a:r>
            <a:r>
              <a:rPr lang="en-US" b="1" dirty="0">
                <a:solidFill>
                  <a:srgbClr val="222222"/>
                </a:solidFill>
                <a:latin typeface="arial" panose="020B0604020202020204" pitchFamily="34" charset="0"/>
              </a:rPr>
              <a:t>BSON</a:t>
            </a:r>
            <a:r>
              <a:rPr lang="en-US" dirty="0">
                <a:solidFill>
                  <a:srgbClr val="222222"/>
                </a:solidFill>
                <a:latin typeface="arial" panose="020B0604020202020204" pitchFamily="34" charset="0"/>
              </a:rPr>
              <a:t> is a binary serialization of JSON</a:t>
            </a:r>
            <a:endParaRPr lang="en-IN" dirty="0"/>
          </a:p>
        </p:txBody>
      </p:sp>
      <p:sp>
        <p:nvSpPr>
          <p:cNvPr id="11" name="Footer Placeholder 2">
            <a:extLst>
              <a:ext uri="{FF2B5EF4-FFF2-40B4-BE49-F238E27FC236}">
                <a16:creationId xmlns:a16="http://schemas.microsoft.com/office/drawing/2014/main" id="{F96A8B80-E06B-42A4-AA29-B6B111D2CA0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21061291"/>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US" sz="2800" b="1" dirty="0"/>
              <a:t>Types </a:t>
            </a:r>
            <a:r>
              <a:rPr lang="en-US" sz="2800" b="1"/>
              <a:t>of Data</a:t>
            </a:r>
            <a:endParaRPr lang="en-US" sz="2800" dirty="0"/>
          </a:p>
        </p:txBody>
      </p:sp>
      <p:sp>
        <p:nvSpPr>
          <p:cNvPr id="5" name="Rectangle 4"/>
          <p:cNvSpPr/>
          <p:nvPr/>
        </p:nvSpPr>
        <p:spPr>
          <a:xfrm>
            <a:off x="308728" y="785794"/>
            <a:ext cx="11572956" cy="4708981"/>
          </a:xfrm>
          <a:prstGeom prst="rect">
            <a:avLst/>
          </a:prstGeom>
        </p:spPr>
        <p:txBody>
          <a:bodyPr wrap="square">
            <a:spAutoFit/>
          </a:bodyPr>
          <a:lstStyle/>
          <a:p>
            <a:r>
              <a:rPr lang="en-US" sz="2000" b="1" i="1" dirty="0">
                <a:solidFill>
                  <a:schemeClr val="accent1">
                    <a:lumMod val="75000"/>
                  </a:schemeClr>
                </a:solidFill>
                <a:latin typeface="Palatino Linotype" panose="02040502050505030304" pitchFamily="18" charset="0"/>
              </a:rPr>
              <a:t>Structured</a:t>
            </a:r>
            <a:endParaRPr lang="en-US" sz="2000" dirty="0">
              <a:solidFill>
                <a:schemeClr val="accent1">
                  <a:lumMod val="75000"/>
                </a:schemeClr>
              </a:solidFill>
              <a:latin typeface="Palatino Linotype" panose="02040502050505030304" pitchFamily="18" charset="0"/>
            </a:endParaRPr>
          </a:p>
          <a:p>
            <a:r>
              <a:rPr lang="en-US" sz="2000" dirty="0">
                <a:latin typeface="Palatino Linotype" panose="02040502050505030304" pitchFamily="18" charset="0"/>
              </a:rPr>
              <a:t>The data that can be stored and processed in a fixed format is called as Structured Data. Data stored in a relational database management system (RDBMS) is one example of  ‘structured’ data. It is easy to process structured data as it has a fixed schema. Structured Query Language (SQL) is often used to manage such kind of Data.</a:t>
            </a:r>
          </a:p>
          <a:p>
            <a:endParaRPr lang="en-US" sz="2000" dirty="0">
              <a:latin typeface="Palatino Linotype" panose="02040502050505030304" pitchFamily="18" charset="0"/>
            </a:endParaRPr>
          </a:p>
          <a:p>
            <a:r>
              <a:rPr lang="en-US" sz="2000" b="1" i="1" dirty="0">
                <a:solidFill>
                  <a:schemeClr val="accent1">
                    <a:lumMod val="75000"/>
                  </a:schemeClr>
                </a:solidFill>
                <a:latin typeface="Palatino Linotype" panose="02040502050505030304" pitchFamily="18" charset="0"/>
              </a:rPr>
              <a:t>Semi-Structured</a:t>
            </a:r>
          </a:p>
          <a:p>
            <a:r>
              <a:rPr lang="en-US" sz="2000" dirty="0">
                <a:latin typeface="Palatino Linotype" panose="02040502050505030304" pitchFamily="18" charset="0"/>
              </a:rPr>
              <a:t>Semi-Structured Data is a type of data which does not have a formal structure of a data model, i.e. a table definition in a relational DBMS,  XML files or JSON documents are examples of semi-structured data.</a:t>
            </a:r>
          </a:p>
          <a:p>
            <a:endParaRPr lang="en-US" sz="2000" dirty="0">
              <a:latin typeface="Palatino Linotype" panose="02040502050505030304" pitchFamily="18" charset="0"/>
            </a:endParaRPr>
          </a:p>
          <a:p>
            <a:r>
              <a:rPr lang="en-US" sz="2000" b="1" i="1" dirty="0">
                <a:solidFill>
                  <a:schemeClr val="accent1">
                    <a:lumMod val="75000"/>
                  </a:schemeClr>
                </a:solidFill>
                <a:latin typeface="Palatino Linotype" panose="02040502050505030304" pitchFamily="18" charset="0"/>
              </a:rPr>
              <a:t>Unstructured</a:t>
            </a:r>
          </a:p>
          <a:p>
            <a:r>
              <a:rPr lang="en-US" sz="2000" dirty="0">
                <a:latin typeface="Palatino Linotype" panose="02040502050505030304" pitchFamily="18" charset="0"/>
              </a:rPr>
              <a:t>The data which have unknown form and cannot be stored in RDBMS and cannot be analyzed unless it is transformed into a structured format is called as unstructured data. Text Files and multimedia contents like images, audios, videos are example of unstructured data. </a:t>
            </a:r>
            <a:r>
              <a:rPr lang="en-US" sz="2000" b="1" dirty="0">
                <a:latin typeface="Palatino Linotype" panose="02040502050505030304" pitchFamily="18" charset="0"/>
              </a:rPr>
              <a:t> </a:t>
            </a:r>
            <a:endParaRPr lang="en-US" sz="2000" dirty="0">
              <a:latin typeface="Palatino Linotype" panose="02040502050505030304" pitchFamily="18" charset="0"/>
            </a:endParaRPr>
          </a:p>
        </p:txBody>
      </p:sp>
      <p:pic>
        <p:nvPicPr>
          <p:cNvPr id="4" name="Picture 3">
            <a:extLst>
              <a:ext uri="{FF2B5EF4-FFF2-40B4-BE49-F238E27FC236}">
                <a16:creationId xmlns:a16="http://schemas.microsoft.com/office/drawing/2014/main" id="{A34E74F0-21B6-43FA-BA2C-C388254DB7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8" name="Straight Connector 7">
            <a:extLst>
              <a:ext uri="{FF2B5EF4-FFF2-40B4-BE49-F238E27FC236}">
                <a16:creationId xmlns:a16="http://schemas.microsoft.com/office/drawing/2014/main" id="{6F879979-E180-4CA7-A269-41C4EBDFDCD8}"/>
              </a:ext>
            </a:extLst>
          </p:cNvPr>
          <p:cNvCxnSpPr/>
          <p:nvPr/>
        </p:nvCxnSpPr>
        <p:spPr>
          <a:xfrm>
            <a:off x="308728" y="5661248"/>
            <a:ext cx="11403102"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Footer Placeholder 2">
            <a:extLst>
              <a:ext uri="{FF2B5EF4-FFF2-40B4-BE49-F238E27FC236}">
                <a16:creationId xmlns:a16="http://schemas.microsoft.com/office/drawing/2014/main" id="{641CCF7B-BBAA-4BEC-9F7D-7A87ECF1F83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6719562"/>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MongoDB</a:t>
            </a:r>
            <a:r>
              <a:rPr lang="en-US" sz="2800" b="1" i="1" dirty="0">
                <a:latin typeface="Arial" pitchFamily="34" charset="0"/>
                <a:cs typeface="Arial" pitchFamily="34" charset="0"/>
              </a:rPr>
              <a:t> </a:t>
            </a:r>
            <a:r>
              <a:rPr lang="en-IN" sz="2800" b="1" i="1" dirty="0">
                <a:latin typeface="Arial" pitchFamily="34" charset="0"/>
                <a:cs typeface="Arial" pitchFamily="34" charset="0"/>
              </a:rPr>
              <a:t> </a:t>
            </a:r>
          </a:p>
        </p:txBody>
      </p:sp>
      <p:sp>
        <p:nvSpPr>
          <p:cNvPr id="7" name="Rectangle 6"/>
          <p:cNvSpPr/>
          <p:nvPr/>
        </p:nvSpPr>
        <p:spPr>
          <a:xfrm>
            <a:off x="550589" y="1196752"/>
            <a:ext cx="11233248" cy="1138773"/>
          </a:xfrm>
          <a:prstGeom prst="rect">
            <a:avLst/>
          </a:prstGeom>
        </p:spPr>
        <p:txBody>
          <a:bodyPr wrap="square">
            <a:spAutoFit/>
          </a:bodyPr>
          <a:lstStyle/>
          <a:p>
            <a:r>
              <a:rPr lang="en-US" sz="2400" dirty="0">
                <a:solidFill>
                  <a:srgbClr val="FF0000"/>
                </a:solidFill>
                <a:latin typeface="Palatino Linotype" panose="02040502050505030304" pitchFamily="18" charset="0"/>
              </a:rPr>
              <a:t>Remember:</a:t>
            </a:r>
          </a:p>
          <a:p>
            <a:pPr marL="171450" indent="-171450">
              <a:buFont typeface="Arial" panose="020B0604020202020204" pitchFamily="34" charset="0"/>
              <a:buChar char="•"/>
            </a:pPr>
            <a:endParaRPr lang="en-US" sz="800"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MongoDB documents are similar to JSON (key/fields and value pairs) objects.</a:t>
            </a:r>
          </a:p>
          <a:p>
            <a:pPr marL="285750" indent="-285750">
              <a:buFont typeface="Arial" panose="020B0604020202020204" pitchFamily="34" charset="0"/>
              <a:buChar char="•"/>
            </a:pPr>
            <a:r>
              <a:rPr lang="en-US" dirty="0">
                <a:latin typeface="Palatino Linotype" panose="02040502050505030304" pitchFamily="18" charset="0"/>
              </a:rPr>
              <a:t>The values of fields may include other documents, arrays, or an arrays of documents.</a:t>
            </a:r>
            <a:endParaRPr lang="en-IN" dirty="0">
              <a:latin typeface="Palatino Linotype" panose="02040502050505030304" pitchFamily="18" charset="0"/>
            </a:endParaRPr>
          </a:p>
        </p:txBody>
      </p:sp>
      <p:sp>
        <p:nvSpPr>
          <p:cNvPr id="2" name="Rectangle 1"/>
          <p:cNvSpPr/>
          <p:nvPr/>
        </p:nvSpPr>
        <p:spPr>
          <a:xfrm>
            <a:off x="569517" y="2564904"/>
            <a:ext cx="10782273" cy="400110"/>
          </a:xfrm>
          <a:prstGeom prst="rect">
            <a:avLst/>
          </a:prstGeom>
        </p:spPr>
        <p:txBody>
          <a:bodyPr wrap="square">
            <a:spAutoFit/>
          </a:bodyPr>
          <a:lstStyle/>
          <a:p>
            <a:r>
              <a:rPr lang="en-US" sz="2000" dirty="0">
                <a:solidFill>
                  <a:srgbClr val="036883"/>
                </a:solidFill>
                <a:latin typeface="Palatino Linotype" panose="02040502050505030304" pitchFamily="18" charset="0"/>
              </a:rPr>
              <a:t>Core MongoDB Operations (CRUD), </a:t>
            </a:r>
            <a:r>
              <a:rPr lang="en-US" sz="2000" dirty="0">
                <a:latin typeface="Palatino Linotype" panose="02040502050505030304" pitchFamily="18" charset="0"/>
              </a:rPr>
              <a:t>stands for </a:t>
            </a:r>
            <a:r>
              <a:rPr lang="en-US" sz="2000" dirty="0">
                <a:solidFill>
                  <a:srgbClr val="036883"/>
                </a:solidFill>
                <a:latin typeface="Palatino Linotype" panose="02040502050505030304" pitchFamily="18" charset="0"/>
              </a:rPr>
              <a:t>create</a:t>
            </a:r>
            <a:r>
              <a:rPr lang="en-US" sz="2000" b="1" i="1" dirty="0">
                <a:latin typeface="Palatino Linotype" panose="02040502050505030304" pitchFamily="18" charset="0"/>
              </a:rPr>
              <a:t>, </a:t>
            </a:r>
            <a:r>
              <a:rPr lang="en-US" sz="2000" dirty="0">
                <a:solidFill>
                  <a:srgbClr val="036883"/>
                </a:solidFill>
                <a:latin typeface="Palatino Linotype" panose="02040502050505030304" pitchFamily="18" charset="0"/>
              </a:rPr>
              <a:t>read</a:t>
            </a:r>
            <a:r>
              <a:rPr lang="en-US" sz="2000" b="1" i="1" dirty="0">
                <a:latin typeface="Palatino Linotype" panose="02040502050505030304" pitchFamily="18" charset="0"/>
              </a:rPr>
              <a:t>, </a:t>
            </a:r>
            <a:r>
              <a:rPr lang="en-US" sz="2000" dirty="0">
                <a:solidFill>
                  <a:srgbClr val="036883"/>
                </a:solidFill>
                <a:latin typeface="Palatino Linotype" panose="02040502050505030304" pitchFamily="18" charset="0"/>
              </a:rPr>
              <a:t>update</a:t>
            </a:r>
            <a:r>
              <a:rPr lang="en-US" sz="2000" b="1" i="1" dirty="0">
                <a:latin typeface="Palatino Linotype" panose="02040502050505030304" pitchFamily="18" charset="0"/>
              </a:rPr>
              <a:t>,</a:t>
            </a:r>
            <a:r>
              <a:rPr lang="en-US" sz="2000" dirty="0">
                <a:latin typeface="Palatino Linotype" panose="02040502050505030304" pitchFamily="18" charset="0"/>
              </a:rPr>
              <a:t> and </a:t>
            </a:r>
            <a:r>
              <a:rPr lang="en-US" sz="2000" dirty="0">
                <a:solidFill>
                  <a:srgbClr val="036883"/>
                </a:solidFill>
                <a:latin typeface="Palatino Linotype" panose="02040502050505030304" pitchFamily="18" charset="0"/>
              </a:rPr>
              <a:t>delete.</a:t>
            </a:r>
          </a:p>
        </p:txBody>
      </p:sp>
      <p:pic>
        <p:nvPicPr>
          <p:cNvPr id="8" name="Picture 7">
            <a:extLst>
              <a:ext uri="{FF2B5EF4-FFF2-40B4-BE49-F238E27FC236}">
                <a16:creationId xmlns:a16="http://schemas.microsoft.com/office/drawing/2014/main" id="{DA26F15D-4215-4DDD-9D6F-C24A487049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58679705-9A7F-4E40-8959-BB4E3C72C8F7}"/>
              </a:ext>
            </a:extLst>
          </p:cNvPr>
          <p:cNvSpPr/>
          <p:nvPr/>
        </p:nvSpPr>
        <p:spPr>
          <a:xfrm>
            <a:off x="567198" y="848996"/>
            <a:ext cx="10468726" cy="369332"/>
          </a:xfrm>
          <a:prstGeom prst="rect">
            <a:avLst/>
          </a:prstGeom>
        </p:spPr>
        <p:txBody>
          <a:bodyPr wrap="square">
            <a:spAutoFit/>
          </a:bodyPr>
          <a:lstStyle/>
          <a:p>
            <a:r>
              <a:rPr lang="en-IN" dirty="0">
                <a:solidFill>
                  <a:schemeClr val="tx1">
                    <a:lumMod val="85000"/>
                    <a:lumOff val="15000"/>
                  </a:schemeClr>
                </a:solidFill>
                <a:latin typeface="Palatino Linotype" panose="02040502050505030304" pitchFamily="18" charset="0"/>
              </a:rPr>
              <a:t>MongoDB is a cross-platform document-oriented database program. Classified as a NoSQL database.</a:t>
            </a:r>
          </a:p>
        </p:txBody>
      </p:sp>
      <p:cxnSp>
        <p:nvCxnSpPr>
          <p:cNvPr id="10" name="Straight Connector 9">
            <a:extLst>
              <a:ext uri="{FF2B5EF4-FFF2-40B4-BE49-F238E27FC236}">
                <a16:creationId xmlns:a16="http://schemas.microsoft.com/office/drawing/2014/main" id="{838DC9CD-23B8-4740-8501-A3C5024E89CE}"/>
              </a:ext>
            </a:extLst>
          </p:cNvPr>
          <p:cNvCxnSpPr/>
          <p:nvPr/>
        </p:nvCxnSpPr>
        <p:spPr>
          <a:xfrm>
            <a:off x="567198" y="2414503"/>
            <a:ext cx="10784592" cy="0"/>
          </a:xfrm>
          <a:prstGeom prst="line">
            <a:avLst/>
          </a:prstGeom>
        </p:spPr>
        <p:style>
          <a:lnRef idx="1">
            <a:schemeClr val="accent1"/>
          </a:lnRef>
          <a:fillRef idx="0">
            <a:schemeClr val="accent1"/>
          </a:fillRef>
          <a:effectRef idx="0">
            <a:schemeClr val="accent1"/>
          </a:effectRef>
          <a:fontRef idx="minor">
            <a:schemeClr val="tx1"/>
          </a:fontRef>
        </p:style>
      </p:cxnSp>
      <p:pic>
        <p:nvPicPr>
          <p:cNvPr id="13" name="Picture 2">
            <a:extLst>
              <a:ext uri="{FF2B5EF4-FFF2-40B4-BE49-F238E27FC236}">
                <a16:creationId xmlns:a16="http://schemas.microsoft.com/office/drawing/2014/main" id="{BBD035ED-6B9C-499F-A774-6544E45091F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79567" y="2996952"/>
            <a:ext cx="7128792" cy="367610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F00791E2-0ABB-4899-98C8-C9D1B3772832}"/>
              </a:ext>
            </a:extLst>
          </p:cNvPr>
          <p:cNvSpPr/>
          <p:nvPr/>
        </p:nvSpPr>
        <p:spPr>
          <a:xfrm>
            <a:off x="550589" y="3429000"/>
            <a:ext cx="2588850" cy="369332"/>
          </a:xfrm>
          <a:prstGeom prst="rect">
            <a:avLst/>
          </a:prstGeom>
        </p:spPr>
        <p:txBody>
          <a:bodyPr wrap="none">
            <a:spAutoFit/>
          </a:bodyPr>
          <a:lstStyle/>
          <a:p>
            <a:r>
              <a:rPr lang="en-US" b="1" dirty="0">
                <a:solidFill>
                  <a:srgbClr val="FF0000"/>
                </a:solidFill>
                <a:latin typeface="Palatino Linotype" panose="02040502050505030304" pitchFamily="18" charset="0"/>
              </a:rPr>
              <a:t>SQL/MongoDB Terms:</a:t>
            </a:r>
          </a:p>
        </p:txBody>
      </p:sp>
      <p:sp>
        <p:nvSpPr>
          <p:cNvPr id="12" name="Footer Placeholder 2">
            <a:extLst>
              <a:ext uri="{FF2B5EF4-FFF2-40B4-BE49-F238E27FC236}">
                <a16:creationId xmlns:a16="http://schemas.microsoft.com/office/drawing/2014/main" id="{573D5126-82FC-41CE-8534-88EF25B01AC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48246900"/>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MongoDB</a:t>
            </a:r>
            <a:r>
              <a:rPr lang="en-US" sz="2800" b="1" i="1" dirty="0">
                <a:latin typeface="Arial" pitchFamily="34" charset="0"/>
                <a:cs typeface="Arial" pitchFamily="34" charset="0"/>
              </a:rPr>
              <a:t> </a:t>
            </a:r>
            <a:r>
              <a:rPr lang="en-IN" sz="2800" b="1" i="1" dirty="0">
                <a:latin typeface="Arial" pitchFamily="34" charset="0"/>
                <a:cs typeface="Arial" pitchFamily="34" charset="0"/>
              </a:rPr>
              <a:t> </a:t>
            </a:r>
          </a:p>
        </p:txBody>
      </p:sp>
      <p:sp>
        <p:nvSpPr>
          <p:cNvPr id="7" name="Rectangle 6"/>
          <p:cNvSpPr/>
          <p:nvPr/>
        </p:nvSpPr>
        <p:spPr>
          <a:xfrm>
            <a:off x="478582" y="964912"/>
            <a:ext cx="11017224" cy="369332"/>
          </a:xfrm>
          <a:prstGeom prst="rect">
            <a:avLst/>
          </a:prstGeom>
        </p:spPr>
        <p:txBody>
          <a:bodyPr wrap="square">
            <a:spAutoFit/>
          </a:bodyPr>
          <a:lstStyle/>
          <a:p>
            <a:r>
              <a:rPr lang="en-US" dirty="0">
                <a:latin typeface="Palatino Linotype" panose="02040502050505030304" pitchFamily="18" charset="0"/>
              </a:rPr>
              <a:t>MongoDB stores data as BSON documents. BSON is a binary representation of JSON documents.</a:t>
            </a:r>
            <a:endParaRPr lang="en-IN" dirty="0">
              <a:latin typeface="Palatino Linotype" panose="02040502050505030304" pitchFamily="18" charset="0"/>
            </a:endParaRPr>
          </a:p>
        </p:txBody>
      </p:sp>
      <p:sp>
        <p:nvSpPr>
          <p:cNvPr id="3" name="Rectangle 2"/>
          <p:cNvSpPr/>
          <p:nvPr/>
        </p:nvSpPr>
        <p:spPr>
          <a:xfrm>
            <a:off x="478582" y="1556792"/>
            <a:ext cx="11017224" cy="646331"/>
          </a:xfrm>
          <a:prstGeom prst="rect">
            <a:avLst/>
          </a:prstGeom>
        </p:spPr>
        <p:txBody>
          <a:bodyPr wrap="square">
            <a:spAutoFit/>
          </a:bodyPr>
          <a:lstStyle/>
          <a:p>
            <a:r>
              <a:rPr lang="en-US" b="1" i="1" dirty="0">
                <a:solidFill>
                  <a:srgbClr val="036883"/>
                </a:solidFill>
                <a:latin typeface="Palatino Linotype" panose="02040502050505030304" pitchFamily="18" charset="0"/>
              </a:rPr>
              <a:t>JSON</a:t>
            </a:r>
            <a:r>
              <a:rPr lang="en-US" dirty="0">
                <a:latin typeface="Palatino Linotype" panose="02040502050505030304" pitchFamily="18" charset="0"/>
              </a:rPr>
              <a:t> (JavaScript Object Notation) is a lightweight data-interchange format. It is easy for humans to read and write.</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12828" y="2727920"/>
            <a:ext cx="6402658" cy="3581400"/>
          </a:xfrm>
          <a:prstGeom prst="rect">
            <a:avLst/>
          </a:prstGeom>
        </p:spPr>
      </p:pic>
      <p:pic>
        <p:nvPicPr>
          <p:cNvPr id="8" name="Picture 7">
            <a:extLst>
              <a:ext uri="{FF2B5EF4-FFF2-40B4-BE49-F238E27FC236}">
                <a16:creationId xmlns:a16="http://schemas.microsoft.com/office/drawing/2014/main" id="{391EDE28-D67A-47D8-8D95-08AE9816869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B0DBC9E5-E425-4788-988A-0E30390A591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7923948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one-to-many relationship</a:t>
            </a:r>
            <a:endParaRPr lang="en-IN" sz="3200" b="1" i="1" dirty="0">
              <a:latin typeface="Arial" pitchFamily="34" charset="0"/>
              <a:cs typeface="Arial" pitchFamily="34" charset="0"/>
            </a:endParaRPr>
          </a:p>
        </p:txBody>
      </p:sp>
      <p:pic>
        <p:nvPicPr>
          <p:cNvPr id="3" name="Picture 2">
            <a:extLst>
              <a:ext uri="{FF2B5EF4-FFF2-40B4-BE49-F238E27FC236}">
                <a16:creationId xmlns:a16="http://schemas.microsoft.com/office/drawing/2014/main" id="{3A5B3C80-49B9-471B-886E-B0E85D472235}"/>
              </a:ext>
            </a:extLst>
          </p:cNvPr>
          <p:cNvPicPr>
            <a:picLocks noChangeAspect="1"/>
          </p:cNvPicPr>
          <p:nvPr/>
        </p:nvPicPr>
        <p:blipFill>
          <a:blip r:embed="rId2"/>
          <a:stretch>
            <a:fillRect/>
          </a:stretch>
        </p:blipFill>
        <p:spPr>
          <a:xfrm>
            <a:off x="263318" y="1056132"/>
            <a:ext cx="11663777" cy="5108816"/>
          </a:xfrm>
          <a:prstGeom prst="rect">
            <a:avLst/>
          </a:prstGeom>
        </p:spPr>
      </p:pic>
      <p:pic>
        <p:nvPicPr>
          <p:cNvPr id="4" name="Picture 3">
            <a:extLst>
              <a:ext uri="{FF2B5EF4-FFF2-40B4-BE49-F238E27FC236}">
                <a16:creationId xmlns:a16="http://schemas.microsoft.com/office/drawing/2014/main" id="{1C74795F-3058-4F1C-9881-B1C90E67BA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D83030C-5680-4D7E-BFEF-1A1E2BEFAA2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47019638"/>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19</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C94681B4-D002-4D47-AC79-9543C5A501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42D76F6-4A60-40C9-8D70-B41D327DFC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24741363"/>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19</a:t>
            </a:r>
            <a:endParaRPr lang="en-US" sz="3600" b="1" i="1" dirty="0">
              <a:solidFill>
                <a:schemeClr val="bg1"/>
              </a:solidFill>
              <a:latin typeface="Arial" pitchFamily="34" charset="0"/>
              <a:cs typeface="Arial" pitchFamily="34" charset="0"/>
            </a:endParaRPr>
          </a:p>
        </p:txBody>
      </p:sp>
      <p:sp>
        <p:nvSpPr>
          <p:cNvPr id="2" name="Rectangle 1"/>
          <p:cNvSpPr/>
          <p:nvPr/>
        </p:nvSpPr>
        <p:spPr>
          <a:xfrm>
            <a:off x="1676182" y="992212"/>
            <a:ext cx="8761859" cy="5510098"/>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How to Configure and access the store using the Admin Console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NoSQL database: MongoDB</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MongoDB is a document-based database system</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The abstract idea of a document - data encapsulation into some file format. In the case of MongoDB, JSON is used.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If you are familiar with relational databases and SQL, then analogies: tables =&gt; collections; records (or rows) =&gt; documents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Each document can have different fields from other documents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All documents must have an _id field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Similarities Between SQL and MongoDB Query Features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Accessing Data from Column-Oriented Databases Like HBase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Performing CRUD Operations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Accessing Data Updating and Deleting Data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Querying NoSQL Stores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Essential Concepts behind a Database Index</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Indexing and Ordering in MongoDB</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Creating and Using Indexes in MongoDB</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MongoDB Operations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15D76FFD-6888-441E-A20B-33069EFB6D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32E408E-8A46-4DB9-99FB-8DD4E9A6D78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52994564"/>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document</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MongoDB stores data as BSON documents. BSON is a binary representation of JSON documents.</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F30F7241-BA1D-4625-954E-F76AF4E3117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98DB1C5C-0920-4283-AE36-AC7FAC781F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01152143"/>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document </a:t>
            </a:r>
          </a:p>
        </p:txBody>
      </p:sp>
      <p:sp>
        <p:nvSpPr>
          <p:cNvPr id="7" name="Rectangle 6"/>
          <p:cNvSpPr/>
          <p:nvPr/>
        </p:nvSpPr>
        <p:spPr>
          <a:xfrm>
            <a:off x="489475" y="764704"/>
            <a:ext cx="11252201" cy="369332"/>
          </a:xfrm>
          <a:prstGeom prst="rect">
            <a:avLst/>
          </a:prstGeom>
        </p:spPr>
        <p:txBody>
          <a:bodyPr wrap="square">
            <a:spAutoFit/>
          </a:bodyPr>
          <a:lstStyle/>
          <a:p>
            <a:r>
              <a:rPr lang="en-US" dirty="0">
                <a:latin typeface="Palatino Linotype" panose="02040502050505030304" pitchFamily="18" charset="0"/>
              </a:rPr>
              <a:t>MongoDB documents are composed of </a:t>
            </a:r>
            <a:r>
              <a:rPr lang="en-US" b="1" i="1" dirty="0">
                <a:solidFill>
                  <a:srgbClr val="036883"/>
                </a:solidFill>
                <a:latin typeface="Palatino Linotype" panose="02040502050505030304" pitchFamily="18" charset="0"/>
              </a:rPr>
              <a:t>field-and-value</a:t>
            </a:r>
            <a:r>
              <a:rPr lang="en-US" dirty="0">
                <a:latin typeface="Palatino Linotype" panose="02040502050505030304" pitchFamily="18" charset="0"/>
              </a:rPr>
              <a:t> pairs. </a:t>
            </a:r>
            <a:endParaRPr lang="en-IN" dirty="0">
              <a:latin typeface="Palatino Linotype" panose="02040502050505030304" pitchFamily="18" charset="0"/>
            </a:endParaRPr>
          </a:p>
        </p:txBody>
      </p:sp>
      <p:sp>
        <p:nvSpPr>
          <p:cNvPr id="2" name="Rectangle 1"/>
          <p:cNvSpPr/>
          <p:nvPr/>
        </p:nvSpPr>
        <p:spPr>
          <a:xfrm>
            <a:off x="489475" y="1196752"/>
            <a:ext cx="11252201" cy="1446550"/>
          </a:xfrm>
          <a:prstGeom prst="rect">
            <a:avLst/>
          </a:prstGeom>
        </p:spPr>
        <p:txBody>
          <a:bodyPr wrap="square">
            <a:spAutoFit/>
          </a:bodyPr>
          <a:lstStyle/>
          <a:p>
            <a:r>
              <a:rPr lang="en-US" sz="2400" dirty="0">
                <a:solidFill>
                  <a:srgbClr val="FF0000"/>
                </a:solidFill>
                <a:latin typeface="Palatino Linotype" panose="02040502050505030304" pitchFamily="18" charset="0"/>
              </a:rPr>
              <a:t>Remember:</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t>Each document can have different fields from other documents.</a:t>
            </a:r>
            <a:endParaRPr lang="en-US"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a:t>
            </a:r>
            <a:r>
              <a:rPr lang="en-US" b="1" i="1" dirty="0">
                <a:solidFill>
                  <a:srgbClr val="036883"/>
                </a:solidFill>
                <a:latin typeface="Palatino Linotype" panose="02040502050505030304" pitchFamily="18" charset="0"/>
              </a:rPr>
              <a:t>field name</a:t>
            </a:r>
            <a:r>
              <a:rPr lang="en-US" b="1" i="1" dirty="0">
                <a:latin typeface="Palatino Linotype" panose="02040502050505030304" pitchFamily="18" charset="0"/>
              </a:rPr>
              <a:t> </a:t>
            </a:r>
            <a:r>
              <a:rPr lang="en-US" sz="2000" b="1" i="1" dirty="0">
                <a:solidFill>
                  <a:srgbClr val="C00000"/>
                </a:solidFill>
                <a:latin typeface="Palatino Linotype" panose="02040502050505030304" pitchFamily="18" charset="0"/>
              </a:rPr>
              <a:t>_id</a:t>
            </a:r>
            <a:r>
              <a:rPr lang="en-US" sz="2000" i="1" dirty="0">
                <a:solidFill>
                  <a:srgbClr val="C00000"/>
                </a:solidFill>
                <a:latin typeface="Palatino Linotype" panose="02040502050505030304" pitchFamily="18" charset="0"/>
              </a:rPr>
              <a:t> </a:t>
            </a:r>
            <a:r>
              <a:rPr lang="en-US" dirty="0">
                <a:latin typeface="Palatino Linotype" panose="02040502050505030304" pitchFamily="18" charset="0"/>
              </a:rPr>
              <a:t>is reserved for use as a primary key; its value must be unique in the collection, is immutable, and may be of any type other than an array.</a:t>
            </a:r>
          </a:p>
        </p:txBody>
      </p:sp>
      <p:sp>
        <p:nvSpPr>
          <p:cNvPr id="3" name="Rectangle 2"/>
          <p:cNvSpPr/>
          <p:nvPr/>
        </p:nvSpPr>
        <p:spPr>
          <a:xfrm>
            <a:off x="1672970" y="2701148"/>
            <a:ext cx="2463815" cy="2031325"/>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a:t>
            </a:r>
          </a:p>
          <a:p>
            <a:r>
              <a:rPr lang="en-US" dirty="0">
                <a:solidFill>
                  <a:srgbClr val="049DC8"/>
                </a:solidFill>
                <a:latin typeface="Consolas" panose="020B0609020204030204" pitchFamily="49" charset="0"/>
                <a:cs typeface="Calibri" panose="020F0502020204030204" pitchFamily="34" charset="0"/>
              </a:rPr>
              <a:t>   field1: value1,</a:t>
            </a:r>
          </a:p>
          <a:p>
            <a:r>
              <a:rPr lang="en-US" dirty="0">
                <a:solidFill>
                  <a:srgbClr val="049DC8"/>
                </a:solidFill>
                <a:latin typeface="Consolas" panose="020B0609020204030204" pitchFamily="49" charset="0"/>
                <a:cs typeface="Calibri" panose="020F0502020204030204" pitchFamily="34" charset="0"/>
              </a:rPr>
              <a:t>   field2: value2,</a:t>
            </a:r>
          </a:p>
          <a:p>
            <a:r>
              <a:rPr lang="en-US" dirty="0">
                <a:solidFill>
                  <a:srgbClr val="049DC8"/>
                </a:solidFill>
                <a:latin typeface="Consolas" panose="020B0609020204030204" pitchFamily="49" charset="0"/>
                <a:cs typeface="Calibri" panose="020F0502020204030204" pitchFamily="34" charset="0"/>
              </a:rPr>
              <a:t>   field3: value3,</a:t>
            </a:r>
          </a:p>
          <a:p>
            <a:r>
              <a:rPr lang="en-US" dirty="0">
                <a:solidFill>
                  <a:srgbClr val="049DC8"/>
                </a:solidFill>
                <a:latin typeface="Consolas" panose="020B0609020204030204" pitchFamily="49" charset="0"/>
                <a:cs typeface="Calibri" panose="020F0502020204030204" pitchFamily="34" charset="0"/>
              </a:rPr>
              <a:t>   ...</a:t>
            </a:r>
          </a:p>
          <a:p>
            <a:r>
              <a:rPr lang="en-US" dirty="0">
                <a:solidFill>
                  <a:srgbClr val="049DC8"/>
                </a:solidFill>
                <a:latin typeface="Consolas" panose="020B0609020204030204" pitchFamily="49" charset="0"/>
                <a:cs typeface="Calibri" panose="020F0502020204030204" pitchFamily="34" charset="0"/>
              </a:rPr>
              <a:t>   fieldN: valueN</a:t>
            </a:r>
          </a:p>
          <a:p>
            <a:r>
              <a:rPr lang="en-US" dirty="0">
                <a:solidFill>
                  <a:srgbClr val="049DC8"/>
                </a:solidFill>
                <a:latin typeface="Consolas" panose="020B0609020204030204" pitchFamily="49" charset="0"/>
                <a:cs typeface="Calibri" panose="020F0502020204030204" pitchFamily="34" charset="0"/>
              </a:rPr>
              <a:t>}</a:t>
            </a:r>
          </a:p>
        </p:txBody>
      </p:sp>
      <p:sp>
        <p:nvSpPr>
          <p:cNvPr id="4" name="Rectangle 3"/>
          <p:cNvSpPr/>
          <p:nvPr/>
        </p:nvSpPr>
        <p:spPr>
          <a:xfrm>
            <a:off x="4123635" y="5293436"/>
            <a:ext cx="7817790" cy="892552"/>
          </a:xfrm>
          <a:prstGeom prst="rect">
            <a:avLst/>
          </a:prstGeom>
        </p:spPr>
        <p:txBody>
          <a:bodyPr wrap="square">
            <a:spAutoFit/>
          </a:bodyPr>
          <a:lstStyle/>
          <a:p>
            <a:r>
              <a:rPr lang="en-US" sz="2400" dirty="0">
                <a:solidFill>
                  <a:srgbClr val="FF0000"/>
                </a:solidFill>
                <a:latin typeface="Palatino Linotype" panose="02040502050505030304" pitchFamily="18" charset="0"/>
              </a:rPr>
              <a:t>Note:</a:t>
            </a:r>
          </a:p>
          <a:p>
            <a:endParaRPr lang="en-US" sz="800" dirty="0">
              <a:solidFill>
                <a:schemeClr val="tx1">
                  <a:lumMod val="95000"/>
                  <a:lumOff val="5000"/>
                </a:schemeClr>
              </a:solidFill>
              <a:latin typeface="Palatino Linotype" panose="02040502050505030304" pitchFamily="18" charset="0"/>
            </a:endParaRPr>
          </a:p>
          <a:p>
            <a:pPr marL="342900" indent="-34290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The primary key </a:t>
            </a:r>
            <a:r>
              <a:rPr lang="en-US" sz="2000" b="1" i="1" dirty="0">
                <a:solidFill>
                  <a:srgbClr val="C00000"/>
                </a:solidFill>
                <a:latin typeface="Palatino Linotype" panose="02040502050505030304" pitchFamily="18" charset="0"/>
              </a:rPr>
              <a:t>_id </a:t>
            </a:r>
            <a:r>
              <a:rPr lang="en-US" dirty="0">
                <a:solidFill>
                  <a:schemeClr val="tx1">
                    <a:lumMod val="95000"/>
                    <a:lumOff val="5000"/>
                  </a:schemeClr>
                </a:solidFill>
                <a:latin typeface="Palatino Linotype" panose="02040502050505030304" pitchFamily="18" charset="0"/>
              </a:rPr>
              <a:t>is automatically added if </a:t>
            </a:r>
            <a:r>
              <a:rPr lang="en-US" sz="2000" b="1" i="1" dirty="0">
                <a:solidFill>
                  <a:srgbClr val="C00000"/>
                </a:solidFill>
                <a:latin typeface="Palatino Linotype" panose="02040502050505030304" pitchFamily="18" charset="0"/>
              </a:rPr>
              <a:t>_id </a:t>
            </a:r>
            <a:r>
              <a:rPr lang="en-US" dirty="0">
                <a:solidFill>
                  <a:schemeClr val="tx1">
                    <a:lumMod val="95000"/>
                    <a:lumOff val="5000"/>
                  </a:schemeClr>
                </a:solidFill>
                <a:latin typeface="Palatino Linotype" panose="02040502050505030304" pitchFamily="18" charset="0"/>
              </a:rPr>
              <a:t>field is not specified.</a:t>
            </a:r>
          </a:p>
        </p:txBody>
      </p:sp>
      <p:pic>
        <p:nvPicPr>
          <p:cNvPr id="10" name="Graphic 9">
            <a:extLst>
              <a:ext uri="{FF2B5EF4-FFF2-40B4-BE49-F238E27FC236}">
                <a16:creationId xmlns:a16="http://schemas.microsoft.com/office/drawing/2014/main" id="{C9E33E0E-1E49-4411-AA91-11145D1F242B}"/>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129543" y="2705509"/>
            <a:ext cx="5848171" cy="2193508"/>
          </a:xfrm>
          <a:prstGeom prst="rect">
            <a:avLst/>
          </a:prstGeom>
        </p:spPr>
      </p:pic>
      <p:graphicFrame>
        <p:nvGraphicFramePr>
          <p:cNvPr id="26" name="Table 25">
            <a:extLst>
              <a:ext uri="{FF2B5EF4-FFF2-40B4-BE49-F238E27FC236}">
                <a16:creationId xmlns:a16="http://schemas.microsoft.com/office/drawing/2014/main" id="{B6539E1F-C2AA-44D6-9F84-6A008E6B1ED5}"/>
              </a:ext>
            </a:extLst>
          </p:cNvPr>
          <p:cNvGraphicFramePr>
            <a:graphicFrameLocks noGrp="1"/>
          </p:cNvGraphicFramePr>
          <p:nvPr>
            <p:extLst>
              <p:ext uri="{D42A27DB-BD31-4B8C-83A1-F6EECF244321}">
                <p14:modId xmlns:p14="http://schemas.microsoft.com/office/powerpoint/2010/main" val="1371293759"/>
              </p:ext>
            </p:extLst>
          </p:nvPr>
        </p:nvGraphicFramePr>
        <p:xfrm>
          <a:off x="607146" y="5036689"/>
          <a:ext cx="1887660" cy="1599948"/>
        </p:xfrm>
        <a:graphic>
          <a:graphicData uri="http://schemas.openxmlformats.org/drawingml/2006/table">
            <a:tbl>
              <a:tblPr>
                <a:tableStyleId>{5C22544A-7EE6-4342-B048-85BDC9FD1C3A}</a:tableStyleId>
              </a:tblPr>
              <a:tblGrid>
                <a:gridCol w="943830">
                  <a:extLst>
                    <a:ext uri="{9D8B030D-6E8A-4147-A177-3AD203B41FA5}">
                      <a16:colId xmlns:a16="http://schemas.microsoft.com/office/drawing/2014/main" val="3484583743"/>
                    </a:ext>
                  </a:extLst>
                </a:gridCol>
                <a:gridCol w="943830">
                  <a:extLst>
                    <a:ext uri="{9D8B030D-6E8A-4147-A177-3AD203B41FA5}">
                      <a16:colId xmlns:a16="http://schemas.microsoft.com/office/drawing/2014/main" val="1910190986"/>
                    </a:ext>
                  </a:extLst>
                </a:gridCol>
              </a:tblGrid>
              <a:tr h="399987">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string</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true</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380233553"/>
                  </a:ext>
                </a:extLst>
              </a:tr>
              <a:tr h="399987">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number</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false</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2080275769"/>
                  </a:ext>
                </a:extLst>
              </a:tr>
              <a:tr h="399987">
                <a:tc>
                  <a:txBody>
                    <a:bodyPr/>
                    <a:lstStyle/>
                    <a:p>
                      <a:pPr algn="l" fontAlgn="ctr"/>
                      <a:r>
                        <a:rPr lang="en-IN" sz="1800" b="0" u="none" strike="noStrike">
                          <a:solidFill>
                            <a:srgbClr val="006C86"/>
                          </a:solidFill>
                          <a:effectLst/>
                          <a:latin typeface="Arial" panose="020B0604020202020204" pitchFamily="34" charset="0"/>
                          <a:cs typeface="Arial" panose="020B0604020202020204" pitchFamily="34" charset="0"/>
                        </a:rPr>
                        <a:t>object</a:t>
                      </a:r>
                      <a:endParaRPr lang="en-IN" sz="1800" b="0" i="0" u="none" strike="noStrike">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null</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1279398623"/>
                  </a:ext>
                </a:extLst>
              </a:tr>
              <a:tr h="399987">
                <a:tc>
                  <a:txBody>
                    <a:bodyPr/>
                    <a:lstStyle/>
                    <a:p>
                      <a:pPr algn="l" fontAlgn="ctr"/>
                      <a:r>
                        <a:rPr lang="en-IN" sz="1800" b="0" u="none" strike="noStrike">
                          <a:solidFill>
                            <a:srgbClr val="006C86"/>
                          </a:solidFill>
                          <a:effectLst/>
                          <a:latin typeface="Arial" panose="020B0604020202020204" pitchFamily="34" charset="0"/>
                          <a:cs typeface="Arial" panose="020B0604020202020204" pitchFamily="34" charset="0"/>
                        </a:rPr>
                        <a:t>array</a:t>
                      </a:r>
                      <a:endParaRPr lang="en-IN" sz="1800" b="0" i="0" u="none" strike="noStrike">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b"/>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b">
                    <a:noFill/>
                  </a:tcPr>
                </a:tc>
                <a:extLst>
                  <a:ext uri="{0D108BD9-81ED-4DB2-BD59-A6C34878D82A}">
                    <a16:rowId xmlns:a16="http://schemas.microsoft.com/office/drawing/2014/main" val="1915808501"/>
                  </a:ext>
                </a:extLst>
              </a:tr>
            </a:tbl>
          </a:graphicData>
        </a:graphic>
      </p:graphicFrame>
      <p:sp>
        <p:nvSpPr>
          <p:cNvPr id="29" name="Callout: Line 28">
            <a:extLst>
              <a:ext uri="{FF2B5EF4-FFF2-40B4-BE49-F238E27FC236}">
                <a16:creationId xmlns:a16="http://schemas.microsoft.com/office/drawing/2014/main" id="{540098A8-9DB1-4C77-A7A5-A36B797693C3}"/>
              </a:ext>
            </a:extLst>
          </p:cNvPr>
          <p:cNvSpPr/>
          <p:nvPr/>
        </p:nvSpPr>
        <p:spPr>
          <a:xfrm rot="10800000">
            <a:off x="489475" y="4971560"/>
            <a:ext cx="2112973" cy="1769808"/>
          </a:xfrm>
          <a:prstGeom prst="borderCallout1">
            <a:avLst>
              <a:gd name="adj1" fmla="val 18750"/>
              <a:gd name="adj2" fmla="val -8333"/>
              <a:gd name="adj3" fmla="val 129465"/>
              <a:gd name="adj4" fmla="val -35749"/>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1" name="Picture 10">
            <a:extLst>
              <a:ext uri="{FF2B5EF4-FFF2-40B4-BE49-F238E27FC236}">
                <a16:creationId xmlns:a16="http://schemas.microsoft.com/office/drawing/2014/main" id="{C5BDB00C-253E-4100-824C-0ED6FB33F71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5329E4D1-531C-41B6-A714-3556EE91EE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33069314"/>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a:t>
            </a:r>
            <a:endParaRPr lang="en-US" dirty="0"/>
          </a:p>
        </p:txBody>
      </p:sp>
      <p:sp>
        <p:nvSpPr>
          <p:cNvPr id="3" name="Rectangle 2"/>
          <p:cNvSpPr/>
          <p:nvPr/>
        </p:nvSpPr>
        <p:spPr>
          <a:xfrm>
            <a:off x="694606" y="2861955"/>
            <a:ext cx="10729191" cy="677108"/>
          </a:xfrm>
          <a:prstGeom prst="rect">
            <a:avLst/>
          </a:prstGeom>
          <a:noFill/>
        </p:spPr>
        <p:txBody>
          <a:bodyPr wrap="square">
            <a:spAutoFit/>
          </a:bodyPr>
          <a:lstStyle/>
          <a:p>
            <a:r>
              <a:rPr lang="en-US" dirty="0">
                <a:solidFill>
                  <a:srgbClr val="222222"/>
                </a:solidFill>
                <a:latin typeface="Palatino Linotype" panose="02040502050505030304" pitchFamily="18" charset="0"/>
              </a:rPr>
              <a:t>In the mongo shell, </a:t>
            </a:r>
            <a:r>
              <a:rPr lang="en-US" sz="2000" b="1" dirty="0">
                <a:solidFill>
                  <a:srgbClr val="B22251"/>
                </a:solidFill>
                <a:latin typeface="Palatino Linotype" panose="02040502050505030304" pitchFamily="18" charset="0"/>
              </a:rPr>
              <a:t>db</a:t>
            </a:r>
            <a:r>
              <a:rPr lang="en-US" sz="1600" dirty="0">
                <a:solidFill>
                  <a:srgbClr val="B22251"/>
                </a:solidFill>
                <a:latin typeface="Palatino Linotype" panose="02040502050505030304" pitchFamily="18" charset="0"/>
              </a:rPr>
              <a:t> </a:t>
            </a:r>
            <a:r>
              <a:rPr lang="en-US" dirty="0">
                <a:solidFill>
                  <a:srgbClr val="222222"/>
                </a:solidFill>
                <a:latin typeface="Palatino Linotype" panose="02040502050505030304" pitchFamily="18" charset="0"/>
              </a:rPr>
              <a:t>is the variable that references the current database. The variable is automatically set to the default database </a:t>
            </a:r>
            <a:r>
              <a:rPr lang="en-US" b="1" dirty="0">
                <a:solidFill>
                  <a:srgbClr val="222222"/>
                </a:solidFill>
                <a:latin typeface="Palatino Linotype" panose="02040502050505030304" pitchFamily="18" charset="0"/>
              </a:rPr>
              <a:t>test</a:t>
            </a:r>
            <a:r>
              <a:rPr lang="en-US" dirty="0">
                <a:solidFill>
                  <a:srgbClr val="222222"/>
                </a:solidFill>
                <a:latin typeface="Palatino Linotype" panose="02040502050505030304" pitchFamily="18" charset="0"/>
              </a:rPr>
              <a:t> or is set when you use the </a:t>
            </a:r>
            <a:r>
              <a:rPr lang="en-US" b="1" dirty="0">
                <a:solidFill>
                  <a:srgbClr val="B22251"/>
                </a:solidFill>
                <a:latin typeface="Palatino Linotype" panose="02040502050505030304" pitchFamily="18" charset="0"/>
              </a:rPr>
              <a:t>use &lt;db_name&gt;</a:t>
            </a:r>
            <a:r>
              <a:rPr lang="en-US" b="1" dirty="0">
                <a:solidFill>
                  <a:srgbClr val="222222"/>
                </a:solidFill>
                <a:latin typeface="Palatino Linotype" panose="02040502050505030304" pitchFamily="18" charset="0"/>
              </a:rPr>
              <a:t> </a:t>
            </a:r>
            <a:r>
              <a:rPr lang="en-US" dirty="0">
                <a:solidFill>
                  <a:srgbClr val="222222"/>
                </a:solidFill>
                <a:latin typeface="Palatino Linotype" panose="02040502050505030304" pitchFamily="18" charset="0"/>
              </a:rPr>
              <a:t>to switch current database.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E2118244-7ED0-4488-87AF-C50A72DAD43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DEAAA48C-68CA-4C2B-95CA-659DC0B39D1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58554496"/>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start db server</a:t>
            </a:r>
            <a:endParaRPr lang="en-US" dirty="0"/>
          </a:p>
        </p:txBody>
      </p:sp>
      <p:graphicFrame>
        <p:nvGraphicFramePr>
          <p:cNvPr id="4" name="Table 3"/>
          <p:cNvGraphicFramePr>
            <a:graphicFrameLocks noGrp="1"/>
          </p:cNvGraphicFramePr>
          <p:nvPr/>
        </p:nvGraphicFramePr>
        <p:xfrm>
          <a:off x="1752372" y="335280"/>
          <a:ext cx="8986304" cy="1593522"/>
        </p:xfrm>
        <a:graphic>
          <a:graphicData uri="http://schemas.openxmlformats.org/drawingml/2006/table">
            <a:tbl>
              <a:tblPr firstRow="1" bandRow="1">
                <a:tableStyleId>{5940675A-B579-460E-94D1-54222C63F5DA}</a:tableStyleId>
              </a:tblPr>
              <a:tblGrid>
                <a:gridCol w="2031685">
                  <a:extLst>
                    <a:ext uri="{9D8B030D-6E8A-4147-A177-3AD203B41FA5}">
                      <a16:colId xmlns:a16="http://schemas.microsoft.com/office/drawing/2014/main" val="20000"/>
                    </a:ext>
                  </a:extLst>
                </a:gridCol>
                <a:gridCol w="1562836">
                  <a:extLst>
                    <a:ext uri="{9D8B030D-6E8A-4147-A177-3AD203B41FA5}">
                      <a16:colId xmlns:a16="http://schemas.microsoft.com/office/drawing/2014/main" val="20001"/>
                    </a:ext>
                  </a:extLst>
                </a:gridCol>
                <a:gridCol w="1797261">
                  <a:extLst>
                    <a:ext uri="{9D8B030D-6E8A-4147-A177-3AD203B41FA5}">
                      <a16:colId xmlns:a16="http://schemas.microsoft.com/office/drawing/2014/main" val="20002"/>
                    </a:ext>
                  </a:extLst>
                </a:gridCol>
                <a:gridCol w="1797261">
                  <a:extLst>
                    <a:ext uri="{9D8B030D-6E8A-4147-A177-3AD203B41FA5}">
                      <a16:colId xmlns:a16="http://schemas.microsoft.com/office/drawing/2014/main" val="20003"/>
                    </a:ext>
                  </a:extLst>
                </a:gridCol>
                <a:gridCol w="1797261">
                  <a:extLst>
                    <a:ext uri="{9D8B030D-6E8A-4147-A177-3AD203B41FA5}">
                      <a16:colId xmlns:a16="http://schemas.microsoft.com/office/drawing/2014/main" val="20004"/>
                    </a:ext>
                  </a:extLst>
                </a:gridCol>
              </a:tblGrid>
              <a:tr h="531174">
                <a:tc>
                  <a:txBody>
                    <a:bodyPr/>
                    <a:lstStyle/>
                    <a:p>
                      <a:endParaRPr lang="en-US" dirty="0"/>
                    </a:p>
                  </a:txBody>
                  <a:tcPr marL="91428" marR="91428"/>
                </a:tc>
                <a:tc>
                  <a:txBody>
                    <a:bodyPr/>
                    <a:lstStyle/>
                    <a:p>
                      <a:pPr algn="ctr"/>
                      <a:r>
                        <a:rPr lang="en-US" sz="1800" dirty="0">
                          <a:solidFill>
                            <a:srgbClr val="C00000"/>
                          </a:solidFill>
                        </a:rPr>
                        <a:t>MongoDB</a:t>
                      </a:r>
                    </a:p>
                  </a:txBody>
                  <a:tcPr marL="91428" marR="91428" anchor="ctr"/>
                </a:tc>
                <a:tc>
                  <a:txBody>
                    <a:bodyPr/>
                    <a:lstStyle/>
                    <a:p>
                      <a:pPr algn="ctr"/>
                      <a:r>
                        <a:rPr lang="en-US" sz="1800" dirty="0">
                          <a:solidFill>
                            <a:srgbClr val="C00000"/>
                          </a:solidFill>
                        </a:rPr>
                        <a:t>Redis</a:t>
                      </a:r>
                    </a:p>
                  </a:txBody>
                  <a:tcPr marL="91428" marR="91428" anchor="ctr"/>
                </a:tc>
                <a:tc>
                  <a:txBody>
                    <a:bodyPr/>
                    <a:lstStyle/>
                    <a:p>
                      <a:pPr algn="ctr"/>
                      <a:r>
                        <a:rPr lang="en-US" sz="1800" dirty="0">
                          <a:solidFill>
                            <a:srgbClr val="C00000"/>
                          </a:solidFill>
                        </a:rPr>
                        <a:t>MySQL</a:t>
                      </a:r>
                    </a:p>
                  </a:txBody>
                  <a:tcPr marL="91428" marR="91428" anchor="ctr"/>
                </a:tc>
                <a:tc>
                  <a:txBody>
                    <a:bodyPr/>
                    <a:lstStyle/>
                    <a:p>
                      <a:pPr algn="ctr"/>
                      <a:r>
                        <a:rPr lang="en-US" sz="1800" dirty="0">
                          <a:solidFill>
                            <a:srgbClr val="C00000"/>
                          </a:solidFill>
                        </a:rPr>
                        <a:t>Oracle</a:t>
                      </a:r>
                    </a:p>
                  </a:txBody>
                  <a:tcPr marL="91428" marR="91428" anchor="ctr"/>
                </a:tc>
                <a:extLst>
                  <a:ext uri="{0D108BD9-81ED-4DB2-BD59-A6C34878D82A}">
                    <a16:rowId xmlns:a16="http://schemas.microsoft.com/office/drawing/2014/main" val="10000"/>
                  </a:ext>
                </a:extLst>
              </a:tr>
              <a:tr h="53117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Server</a:t>
                      </a:r>
                    </a:p>
                  </a:txBody>
                  <a:tcPr marL="91428" marR="91428"/>
                </a:tc>
                <a:tc>
                  <a:txBody>
                    <a:bodyPr/>
                    <a:lstStyle/>
                    <a:p>
                      <a:pPr algn="ctr"/>
                      <a:r>
                        <a:rPr lang="en-US" sz="1800" dirty="0">
                          <a:solidFill>
                            <a:srgbClr val="FF5A36"/>
                          </a:solidFill>
                        </a:rPr>
                        <a:t>mongod</a:t>
                      </a:r>
                    </a:p>
                  </a:txBody>
                  <a:tcPr marL="91428" marR="91428" anchor="ctr"/>
                </a:tc>
                <a:tc>
                  <a:txBody>
                    <a:bodyPr/>
                    <a:lstStyle/>
                    <a:p>
                      <a:pPr algn="ctr"/>
                      <a:r>
                        <a:rPr lang="en-US" sz="1800" dirty="0">
                          <a:solidFill>
                            <a:srgbClr val="FF5A36"/>
                          </a:solidFill>
                        </a:rPr>
                        <a:t>redis-server</a:t>
                      </a:r>
                    </a:p>
                  </a:txBody>
                  <a:tcPr marL="91428" marR="91428" anchor="ctr"/>
                </a:tc>
                <a:tc>
                  <a:txBody>
                    <a:bodyPr/>
                    <a:lstStyle/>
                    <a:p>
                      <a:pPr algn="ctr"/>
                      <a:r>
                        <a:rPr lang="en-US" sz="1800" dirty="0">
                          <a:solidFill>
                            <a:srgbClr val="FF5A36"/>
                          </a:solidFill>
                        </a:rPr>
                        <a:t>mysqld</a:t>
                      </a:r>
                    </a:p>
                  </a:txBody>
                  <a:tcPr marL="91428" marR="91428" anchor="ctr"/>
                </a:tc>
                <a:tc>
                  <a:txBody>
                    <a:bodyPr/>
                    <a:lstStyle/>
                    <a:p>
                      <a:pPr algn="ctr"/>
                      <a:r>
                        <a:rPr lang="en-US" sz="1800" dirty="0">
                          <a:solidFill>
                            <a:srgbClr val="FF5A36"/>
                          </a:solidFill>
                        </a:rPr>
                        <a:t>oracle</a:t>
                      </a:r>
                    </a:p>
                  </a:txBody>
                  <a:tcPr marL="91428" marR="91428" anchor="ctr"/>
                </a:tc>
                <a:extLst>
                  <a:ext uri="{0D108BD9-81ED-4DB2-BD59-A6C34878D82A}">
                    <a16:rowId xmlns:a16="http://schemas.microsoft.com/office/drawing/2014/main" val="10001"/>
                  </a:ext>
                </a:extLst>
              </a:tr>
              <a:tr h="53117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Client</a:t>
                      </a:r>
                    </a:p>
                  </a:txBody>
                  <a:tcPr marL="91428" marR="91428"/>
                </a:tc>
                <a:tc>
                  <a:txBody>
                    <a:bodyPr/>
                    <a:lstStyle/>
                    <a:p>
                      <a:pPr algn="ctr"/>
                      <a:r>
                        <a:rPr lang="en-US" sz="1800" dirty="0">
                          <a:solidFill>
                            <a:srgbClr val="FF5A36"/>
                          </a:solidFill>
                        </a:rPr>
                        <a:t>mongo</a:t>
                      </a:r>
                    </a:p>
                  </a:txBody>
                  <a:tcPr marL="91428" marR="91428" anchor="ctr"/>
                </a:tc>
                <a:tc>
                  <a:txBody>
                    <a:bodyPr/>
                    <a:lstStyle/>
                    <a:p>
                      <a:pPr algn="ctr"/>
                      <a:r>
                        <a:rPr lang="en-US" sz="1800" dirty="0">
                          <a:solidFill>
                            <a:srgbClr val="FF5A36"/>
                          </a:solidFill>
                        </a:rPr>
                        <a:t>redis-cli</a:t>
                      </a:r>
                    </a:p>
                  </a:txBody>
                  <a:tcPr marL="91428" marR="91428" anchor="ctr"/>
                </a:tc>
                <a:tc>
                  <a:txBody>
                    <a:bodyPr/>
                    <a:lstStyle/>
                    <a:p>
                      <a:pPr algn="ctr"/>
                      <a:r>
                        <a:rPr lang="en-US" sz="1800" dirty="0">
                          <a:solidFill>
                            <a:srgbClr val="FF5A36"/>
                          </a:solidFill>
                        </a:rPr>
                        <a:t>mysql</a:t>
                      </a:r>
                    </a:p>
                  </a:txBody>
                  <a:tcPr marL="91428" marR="91428" anchor="ctr"/>
                </a:tc>
                <a:tc>
                  <a:txBody>
                    <a:bodyPr/>
                    <a:lstStyle/>
                    <a:p>
                      <a:pPr algn="ctr"/>
                      <a:r>
                        <a:rPr lang="en-US" sz="1800" dirty="0">
                          <a:solidFill>
                            <a:srgbClr val="FF5A36"/>
                          </a:solidFill>
                        </a:rPr>
                        <a:t>sqlplus</a:t>
                      </a:r>
                    </a:p>
                  </a:txBody>
                  <a:tcPr marL="91428" marR="91428" anchor="ctr"/>
                </a:tc>
                <a:extLst>
                  <a:ext uri="{0D108BD9-81ED-4DB2-BD59-A6C34878D82A}">
                    <a16:rowId xmlns:a16="http://schemas.microsoft.com/office/drawing/2014/main" val="10002"/>
                  </a:ext>
                </a:extLst>
              </a:tr>
            </a:tbl>
          </a:graphicData>
        </a:graphic>
      </p:graphicFrame>
      <p:pic>
        <p:nvPicPr>
          <p:cNvPr id="5" name="Picture 4">
            <a:extLst>
              <a:ext uri="{FF2B5EF4-FFF2-40B4-BE49-F238E27FC236}">
                <a16:creationId xmlns:a16="http://schemas.microsoft.com/office/drawing/2014/main" id="{865B8DA0-3A9B-40BF-8B7A-5487FBB1AB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F3809AD-B0D2-4E06-B277-05D97FB9F41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33024512"/>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start server and client </a:t>
            </a:r>
          </a:p>
        </p:txBody>
      </p:sp>
      <p:sp>
        <p:nvSpPr>
          <p:cNvPr id="7" name="Rectangle 6"/>
          <p:cNvSpPr/>
          <p:nvPr/>
        </p:nvSpPr>
        <p:spPr>
          <a:xfrm>
            <a:off x="478582" y="714356"/>
            <a:ext cx="10038861" cy="430887"/>
          </a:xfrm>
          <a:prstGeom prst="rect">
            <a:avLst/>
          </a:prstGeom>
        </p:spPr>
        <p:txBody>
          <a:bodyPr wrap="square">
            <a:spAutoFit/>
          </a:bodyPr>
          <a:lstStyle/>
          <a:p>
            <a:r>
              <a:rPr lang="en-US" sz="2200" dirty="0">
                <a:latin typeface="Palatino Linotype" panose="02040502050505030304" pitchFamily="18" charset="0"/>
              </a:rPr>
              <a:t>To start </a:t>
            </a:r>
            <a:r>
              <a:rPr lang="en-US" sz="2200" dirty="0">
                <a:solidFill>
                  <a:srgbClr val="FF5A36"/>
                </a:solidFill>
                <a:latin typeface="Palatino Linotype" panose="02040502050505030304" pitchFamily="18" charset="0"/>
              </a:rPr>
              <a:t>MongoDB server</a:t>
            </a:r>
            <a:r>
              <a:rPr lang="en-US" sz="2200" dirty="0">
                <a:latin typeface="Palatino Linotype" panose="02040502050505030304" pitchFamily="18" charset="0"/>
              </a:rPr>
              <a:t>, execute </a:t>
            </a:r>
            <a:r>
              <a:rPr lang="en-US" sz="2200" b="1" dirty="0">
                <a:solidFill>
                  <a:srgbClr val="C00000"/>
                </a:solidFill>
                <a:latin typeface="Palatino Linotype" panose="02040502050505030304" pitchFamily="18" charset="0"/>
              </a:rPr>
              <a:t>mongod.exe</a:t>
            </a:r>
            <a:r>
              <a:rPr lang="en-US" sz="2200" dirty="0">
                <a:solidFill>
                  <a:srgbClr val="036883"/>
                </a:solidFill>
                <a:latin typeface="Palatino Linotype" panose="02040502050505030304" pitchFamily="18" charset="0"/>
              </a:rPr>
              <a:t>.</a:t>
            </a:r>
            <a:endParaRPr lang="en-IN" sz="2200" dirty="0">
              <a:solidFill>
                <a:srgbClr val="036883"/>
              </a:solidFill>
              <a:latin typeface="Palatino Linotype" panose="02040502050505030304" pitchFamily="18" charset="0"/>
            </a:endParaRPr>
          </a:p>
        </p:txBody>
      </p:sp>
      <p:sp>
        <p:nvSpPr>
          <p:cNvPr id="4" name="Rectangle 3"/>
          <p:cNvSpPr/>
          <p:nvPr/>
        </p:nvSpPr>
        <p:spPr>
          <a:xfrm>
            <a:off x="478583" y="3249698"/>
            <a:ext cx="9999160" cy="1785104"/>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a:t>
            </a:r>
            <a:r>
              <a:rPr lang="en-US" sz="2200" dirty="0">
                <a:solidFill>
                  <a:schemeClr val="tx1">
                    <a:lumMod val="65000"/>
                    <a:lumOff val="35000"/>
                  </a:schemeClr>
                </a:solidFill>
                <a:latin typeface="Calibri" panose="020F0502020204030204" pitchFamily="34" charset="0"/>
                <a:cs typeface="Calibri" panose="020F0502020204030204" pitchFamily="34" charset="0"/>
              </a:rPr>
              <a:t>"c:\database"</a:t>
            </a:r>
            <a:r>
              <a:rPr lang="en-US" sz="2200" dirty="0">
                <a:solidFill>
                  <a:srgbClr val="049DC8"/>
                </a:solidFill>
                <a:latin typeface="Calibri" panose="020F0502020204030204" pitchFamily="34" charset="0"/>
                <a:cs typeface="Calibri" panose="020F0502020204030204" pitchFamily="34" charset="0"/>
              </a:rPr>
              <a:t> --bind_ip_all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a:t>
            </a:r>
            <a:r>
              <a:rPr lang="en-US" sz="2200" dirty="0">
                <a:solidFill>
                  <a:schemeClr val="tx1">
                    <a:lumMod val="65000"/>
                    <a:lumOff val="35000"/>
                  </a:schemeClr>
                </a:solidFill>
                <a:latin typeface="Calibri" panose="020F0502020204030204" pitchFamily="34" charset="0"/>
                <a:cs typeface="Calibri" panose="020F0502020204030204" pitchFamily="34" charset="0"/>
              </a:rPr>
              <a:t>"c:\database"</a:t>
            </a:r>
            <a:r>
              <a:rPr lang="en-US" sz="2200" dirty="0">
                <a:solidFill>
                  <a:srgbClr val="049DC8"/>
                </a:solidFill>
                <a:latin typeface="Calibri" panose="020F0502020204030204" pitchFamily="34" charset="0"/>
                <a:cs typeface="Calibri" panose="020F0502020204030204" pitchFamily="34" charset="0"/>
              </a:rPr>
              <a:t> --bind_ip </a:t>
            </a:r>
            <a:r>
              <a:rPr lang="en-US" sz="2200" dirty="0">
                <a:solidFill>
                  <a:schemeClr val="tx1">
                    <a:lumMod val="65000"/>
                    <a:lumOff val="35000"/>
                  </a:schemeClr>
                </a:solidFill>
                <a:latin typeface="Calibri" panose="020F0502020204030204" pitchFamily="34" charset="0"/>
                <a:cs typeface="Calibri" panose="020F0502020204030204" pitchFamily="34" charset="0"/>
              </a:rPr>
              <a:t>stp10</a:t>
            </a:r>
            <a:r>
              <a:rPr lang="en-US" sz="2200" dirty="0">
                <a:solidFill>
                  <a:srgbClr val="049DC8"/>
                </a:solidFill>
                <a:latin typeface="Calibri" panose="020F0502020204030204" pitchFamily="34" charset="0"/>
                <a:cs typeface="Calibri" panose="020F0502020204030204" pitchFamily="34" charset="0"/>
              </a:rPr>
              <a:t>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a:t>
            </a:r>
            <a:r>
              <a:rPr lang="en-US" sz="2200" dirty="0">
                <a:solidFill>
                  <a:schemeClr val="tx1">
                    <a:lumMod val="65000"/>
                    <a:lumOff val="35000"/>
                  </a:schemeClr>
                </a:solidFill>
                <a:latin typeface="Calibri" panose="020F0502020204030204" pitchFamily="34" charset="0"/>
                <a:cs typeface="Calibri" panose="020F0502020204030204" pitchFamily="34" charset="0"/>
              </a:rPr>
              <a:t>"c:\database"</a:t>
            </a:r>
            <a:r>
              <a:rPr lang="en-US" sz="2200" dirty="0">
                <a:solidFill>
                  <a:srgbClr val="049DC8"/>
                </a:solidFill>
                <a:latin typeface="Calibri" panose="020F0502020204030204" pitchFamily="34" charset="0"/>
                <a:cs typeface="Calibri" panose="020F0502020204030204" pitchFamily="34" charset="0"/>
              </a:rPr>
              <a:t> --bind_ip </a:t>
            </a:r>
            <a:r>
              <a:rPr lang="en-US" sz="2200" dirty="0">
                <a:solidFill>
                  <a:schemeClr val="tx1">
                    <a:lumMod val="65000"/>
                    <a:lumOff val="35000"/>
                  </a:schemeClr>
                </a:solidFill>
                <a:latin typeface="Calibri" panose="020F0502020204030204" pitchFamily="34" charset="0"/>
                <a:cs typeface="Calibri" panose="020F0502020204030204" pitchFamily="34" charset="0"/>
              </a:rPr>
              <a:t>192.168.100.20</a:t>
            </a:r>
            <a:r>
              <a:rPr lang="en-US" sz="2200" dirty="0">
                <a:solidFill>
                  <a:srgbClr val="049DC8"/>
                </a:solidFill>
                <a:latin typeface="Calibri" panose="020F0502020204030204" pitchFamily="34" charset="0"/>
                <a:cs typeface="Calibri" panose="020F0502020204030204" pitchFamily="34" charset="0"/>
              </a:rPr>
              <a:t>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a:t>
            </a:r>
            <a:r>
              <a:rPr lang="en-US" sz="2200" dirty="0">
                <a:solidFill>
                  <a:schemeClr val="tx1">
                    <a:lumMod val="65000"/>
                    <a:lumOff val="35000"/>
                  </a:schemeClr>
                </a:solidFill>
                <a:latin typeface="Calibri" panose="020F0502020204030204" pitchFamily="34" charset="0"/>
                <a:cs typeface="Calibri" panose="020F0502020204030204" pitchFamily="34" charset="0"/>
              </a:rPr>
              <a:t>="c:\database"</a:t>
            </a:r>
            <a:r>
              <a:rPr lang="en-US" sz="2200" dirty="0">
                <a:solidFill>
                  <a:srgbClr val="049DC8"/>
                </a:solidFill>
                <a:latin typeface="Calibri" panose="020F0502020204030204" pitchFamily="34" charset="0"/>
                <a:cs typeface="Calibri" panose="020F0502020204030204" pitchFamily="34" charset="0"/>
              </a:rPr>
              <a:t> --bind_ip</a:t>
            </a:r>
            <a:r>
              <a:rPr lang="en-US" sz="2200" dirty="0">
                <a:solidFill>
                  <a:schemeClr val="tx1">
                    <a:lumMod val="65000"/>
                    <a:lumOff val="35000"/>
                  </a:schemeClr>
                </a:solidFill>
                <a:latin typeface="Calibri" panose="020F0502020204030204" pitchFamily="34" charset="0"/>
                <a:cs typeface="Calibri" panose="020F0502020204030204" pitchFamily="34" charset="0"/>
              </a:rPr>
              <a:t>=192.168.100.20</a:t>
            </a:r>
            <a:r>
              <a:rPr lang="en-US" sz="2200" dirty="0">
                <a:solidFill>
                  <a:srgbClr val="049DC8"/>
                </a:solidFill>
                <a:latin typeface="Calibri" panose="020F0502020204030204" pitchFamily="34" charset="0"/>
                <a:cs typeface="Calibri" panose="020F0502020204030204" pitchFamily="34" charset="0"/>
              </a:rPr>
              <a:t> --journal</a:t>
            </a:r>
          </a:p>
          <a:p>
            <a:endParaRPr lang="en-US" sz="2200" dirty="0">
              <a:solidFill>
                <a:srgbClr val="049DC8"/>
              </a:solidFill>
              <a:latin typeface="Calibri" panose="020F0502020204030204" pitchFamily="34" charset="0"/>
              <a:cs typeface="Calibri" panose="020F0502020204030204" pitchFamily="34" charset="0"/>
            </a:endParaRPr>
          </a:p>
        </p:txBody>
      </p:sp>
      <p:sp>
        <p:nvSpPr>
          <p:cNvPr id="5" name="Rectangle 4"/>
          <p:cNvSpPr/>
          <p:nvPr/>
        </p:nvSpPr>
        <p:spPr>
          <a:xfrm>
            <a:off x="478582" y="1268498"/>
            <a:ext cx="10441160" cy="1169551"/>
          </a:xfrm>
          <a:prstGeom prst="rect">
            <a:avLst/>
          </a:prstGeom>
        </p:spPr>
        <p:txBody>
          <a:bodyPr wrap="square">
            <a:spAutoFit/>
          </a:bodyPr>
          <a:lstStyle/>
          <a:p>
            <a:pPr marL="285750" indent="-285750">
              <a:buFont typeface="Arial" panose="020B0604020202020204" pitchFamily="34" charset="0"/>
              <a:buChar char="•"/>
            </a:pPr>
            <a:r>
              <a:rPr lang="en-US" dirty="0">
                <a:solidFill>
                  <a:srgbClr val="036883"/>
                </a:solidFill>
                <a:latin typeface="Palatino Linotype" panose="02040502050505030304" pitchFamily="18" charset="0"/>
              </a:rPr>
              <a:t>The --dbpath option points to your database directory.</a:t>
            </a:r>
          </a:p>
          <a:p>
            <a:pPr marL="285750" indent="-285750">
              <a:buFont typeface="Arial" panose="020B0604020202020204" pitchFamily="34" charset="0"/>
              <a:buChar char="•"/>
            </a:pPr>
            <a:endParaRPr lang="en-US" sz="800" dirty="0">
              <a:solidFill>
                <a:srgbClr val="036883"/>
              </a:solidFill>
              <a:latin typeface="Palatino Linotype" panose="02040502050505030304" pitchFamily="18" charset="0"/>
            </a:endParaRPr>
          </a:p>
          <a:p>
            <a:pPr marL="285750" indent="-285750">
              <a:buFont typeface="Arial" panose="020B0604020202020204" pitchFamily="34" charset="0"/>
              <a:buChar char="•"/>
            </a:pPr>
            <a:r>
              <a:rPr lang="en-US" dirty="0">
                <a:solidFill>
                  <a:srgbClr val="036883"/>
                </a:solidFill>
                <a:latin typeface="Palatino Linotype" panose="02040502050505030304" pitchFamily="18" charset="0"/>
              </a:rPr>
              <a:t>The --bind_ip_all option : bind to all ip addresses.</a:t>
            </a:r>
          </a:p>
          <a:p>
            <a:pPr marL="285750" indent="-285750">
              <a:buFont typeface="Arial" panose="020B0604020202020204" pitchFamily="34" charset="0"/>
              <a:buChar char="•"/>
            </a:pPr>
            <a:endParaRPr lang="en-US" sz="800" dirty="0">
              <a:solidFill>
                <a:srgbClr val="036883"/>
              </a:solidFill>
              <a:latin typeface="Palatino Linotype" panose="02040502050505030304" pitchFamily="18" charset="0"/>
            </a:endParaRPr>
          </a:p>
          <a:p>
            <a:pPr marL="285750" indent="-285750">
              <a:buFont typeface="Arial" panose="020B0604020202020204" pitchFamily="34" charset="0"/>
              <a:buChar char="•"/>
            </a:pPr>
            <a:r>
              <a:rPr lang="en-US" dirty="0">
                <a:solidFill>
                  <a:srgbClr val="036883"/>
                </a:solidFill>
                <a:latin typeface="Palatino Linotype" panose="02040502050505030304" pitchFamily="18" charset="0"/>
              </a:rPr>
              <a:t>The --bind_ip arg option : comma separated list of ip addresses to listen on,  localhost by default.</a:t>
            </a:r>
          </a:p>
        </p:txBody>
      </p:sp>
      <p:sp>
        <p:nvSpPr>
          <p:cNvPr id="8" name="Rectangle 7"/>
          <p:cNvSpPr/>
          <p:nvPr/>
        </p:nvSpPr>
        <p:spPr>
          <a:xfrm>
            <a:off x="478582" y="5023436"/>
            <a:ext cx="10035893" cy="430887"/>
          </a:xfrm>
          <a:prstGeom prst="rect">
            <a:avLst/>
          </a:prstGeom>
        </p:spPr>
        <p:txBody>
          <a:bodyPr wrap="square">
            <a:spAutoFit/>
          </a:bodyPr>
          <a:lstStyle/>
          <a:p>
            <a:r>
              <a:rPr lang="en-US" sz="2200" dirty="0">
                <a:latin typeface="Palatino Linotype" panose="02040502050505030304" pitchFamily="18" charset="0"/>
              </a:rPr>
              <a:t>To start </a:t>
            </a:r>
            <a:r>
              <a:rPr lang="en-US" sz="2200" dirty="0">
                <a:solidFill>
                  <a:srgbClr val="FF5A36"/>
                </a:solidFill>
                <a:latin typeface="Palatino Linotype" panose="02040502050505030304" pitchFamily="18" charset="0"/>
              </a:rPr>
              <a:t>MongoDB client</a:t>
            </a:r>
            <a:r>
              <a:rPr lang="en-US" sz="2200" dirty="0">
                <a:latin typeface="Palatino Linotype" panose="02040502050505030304" pitchFamily="18" charset="0"/>
              </a:rPr>
              <a:t>, execute </a:t>
            </a:r>
            <a:r>
              <a:rPr lang="en-US" sz="2200" b="1" dirty="0">
                <a:solidFill>
                  <a:srgbClr val="C00000"/>
                </a:solidFill>
                <a:latin typeface="Palatino Linotype" panose="02040502050505030304" pitchFamily="18" charset="0"/>
              </a:rPr>
              <a:t>mongo.exe</a:t>
            </a:r>
            <a:r>
              <a:rPr lang="en-US" sz="2200" dirty="0">
                <a:solidFill>
                  <a:srgbClr val="036883"/>
                </a:solidFill>
                <a:latin typeface="Palatino Linotype" panose="02040502050505030304" pitchFamily="18" charset="0"/>
              </a:rPr>
              <a:t>.</a:t>
            </a:r>
            <a:endParaRPr lang="en-IN" sz="2200" dirty="0">
              <a:solidFill>
                <a:srgbClr val="036883"/>
              </a:solidFill>
              <a:latin typeface="Palatino Linotype" panose="02040502050505030304" pitchFamily="18" charset="0"/>
            </a:endParaRPr>
          </a:p>
        </p:txBody>
      </p:sp>
      <p:cxnSp>
        <p:nvCxnSpPr>
          <p:cNvPr id="10" name="Straight Connector 9"/>
          <p:cNvCxnSpPr>
            <a:cxnSpLocks/>
          </p:cNvCxnSpPr>
          <p:nvPr/>
        </p:nvCxnSpPr>
        <p:spPr>
          <a:xfrm>
            <a:off x="478582" y="4802016"/>
            <a:ext cx="11305256"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478582" y="5539879"/>
            <a:ext cx="9999161" cy="769441"/>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a:t>
            </a:r>
            <a:r>
              <a:rPr lang="en-US" sz="2200" dirty="0">
                <a:solidFill>
                  <a:schemeClr val="tx1">
                    <a:lumMod val="65000"/>
                    <a:lumOff val="35000"/>
                  </a:schemeClr>
                </a:solidFill>
                <a:latin typeface="Calibri" panose="020F0502020204030204" pitchFamily="34" charset="0"/>
                <a:cs typeface="Calibri" panose="020F0502020204030204" pitchFamily="34" charset="0"/>
              </a:rPr>
              <a:t>"192.168.100.20:27017/db1"</a:t>
            </a:r>
          </a:p>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--host </a:t>
            </a:r>
            <a:r>
              <a:rPr lang="en-US" sz="2200" dirty="0">
                <a:solidFill>
                  <a:schemeClr val="tx1">
                    <a:lumMod val="65000"/>
                    <a:lumOff val="35000"/>
                  </a:schemeClr>
                </a:solidFill>
                <a:latin typeface="Calibri" panose="020F0502020204030204" pitchFamily="34" charset="0"/>
                <a:cs typeface="Calibri" panose="020F0502020204030204" pitchFamily="34" charset="0"/>
              </a:rPr>
              <a:t>"192.168.100.20"</a:t>
            </a:r>
            <a:r>
              <a:rPr lang="en-US" sz="2200" dirty="0">
                <a:solidFill>
                  <a:srgbClr val="049DC8"/>
                </a:solidFill>
                <a:latin typeface="Calibri" panose="020F0502020204030204" pitchFamily="34" charset="0"/>
                <a:cs typeface="Calibri" panose="020F0502020204030204" pitchFamily="34" charset="0"/>
              </a:rPr>
              <a:t> --port </a:t>
            </a:r>
            <a:r>
              <a:rPr lang="en-US" sz="2200" dirty="0">
                <a:solidFill>
                  <a:schemeClr val="tx1">
                    <a:lumMod val="65000"/>
                    <a:lumOff val="35000"/>
                  </a:schemeClr>
                </a:solidFill>
                <a:latin typeface="Calibri" panose="020F0502020204030204" pitchFamily="34" charset="0"/>
                <a:cs typeface="Calibri" panose="020F0502020204030204" pitchFamily="34" charset="0"/>
              </a:rPr>
              <a:t>"27017"</a:t>
            </a:r>
          </a:p>
        </p:txBody>
      </p:sp>
      <p:sp>
        <p:nvSpPr>
          <p:cNvPr id="2" name="Rectangle 1"/>
          <p:cNvSpPr/>
          <p:nvPr/>
        </p:nvSpPr>
        <p:spPr>
          <a:xfrm>
            <a:off x="478582" y="2636912"/>
            <a:ext cx="5872324" cy="369332"/>
          </a:xfrm>
          <a:prstGeom prst="rect">
            <a:avLst/>
          </a:prstGeom>
        </p:spPr>
        <p:txBody>
          <a:bodyPr wrap="square">
            <a:spAutoFit/>
          </a:bodyPr>
          <a:lstStyle/>
          <a:p>
            <a:r>
              <a:rPr lang="en-US" dirty="0">
                <a:solidFill>
                  <a:srgbClr val="049DC8"/>
                </a:solidFill>
                <a:latin typeface="Palatino Linotype" panose="02040502050505030304" pitchFamily="18" charset="0"/>
                <a:cs typeface="Calibri" panose="020F0502020204030204" pitchFamily="34" charset="0"/>
              </a:rPr>
              <a:t>--bind_ip &lt;hostnames | ipaddresses&gt;</a:t>
            </a:r>
          </a:p>
        </p:txBody>
      </p:sp>
      <p:pic>
        <p:nvPicPr>
          <p:cNvPr id="12" name="Picture 11">
            <a:extLst>
              <a:ext uri="{FF2B5EF4-FFF2-40B4-BE49-F238E27FC236}">
                <a16:creationId xmlns:a16="http://schemas.microsoft.com/office/drawing/2014/main" id="{DDA7439B-D822-47CF-ABB8-C5319C502B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B4DB4A67-46EB-47E0-9186-7676039E407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08685988"/>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comparison operator</a:t>
            </a:r>
          </a:p>
        </p:txBody>
      </p:sp>
      <p:sp>
        <p:nvSpPr>
          <p:cNvPr id="3" name="Rectangle 2"/>
          <p:cNvSpPr/>
          <p:nvPr/>
        </p:nvSpPr>
        <p:spPr>
          <a:xfrm>
            <a:off x="1706493" y="152400"/>
            <a:ext cx="8807740" cy="1563377"/>
          </a:xfrm>
          <a:prstGeom prst="rect">
            <a:avLst/>
          </a:prstGeom>
        </p:spPr>
        <p:txBody>
          <a:bodyPr wrap="square">
            <a:spAutoFit/>
          </a:bodyPr>
          <a:lstStyle/>
          <a:p>
            <a:pPr>
              <a:lnSpc>
                <a:spcPct val="150000"/>
              </a:lnSpc>
            </a:pPr>
            <a:r>
              <a:rPr lang="en-US" sz="2200" dirty="0">
                <a:solidFill>
                  <a:srgbClr val="FC6F0D"/>
                </a:solidFill>
                <a:latin typeface="Calibri" panose="020F0502020204030204" pitchFamily="34" charset="0"/>
                <a:cs typeface="Calibri" panose="020F0502020204030204" pitchFamily="34" charset="0"/>
              </a:rPr>
              <a:t>db.version()		</a:t>
            </a:r>
            <a:r>
              <a:rPr lang="en-US" sz="2200" dirty="0">
                <a:solidFill>
                  <a:srgbClr val="00B050"/>
                </a:solidFill>
                <a:latin typeface="Calibri" panose="020F0502020204030204" pitchFamily="34" charset="0"/>
                <a:cs typeface="Calibri" panose="020F0502020204030204" pitchFamily="34" charset="0"/>
              </a:rPr>
              <a:t>// version number</a:t>
            </a:r>
          </a:p>
          <a:p>
            <a:pPr>
              <a:lnSpc>
                <a:spcPct val="150000"/>
              </a:lnSpc>
            </a:pPr>
            <a:r>
              <a:rPr lang="en-US" sz="2200" dirty="0">
                <a:solidFill>
                  <a:srgbClr val="FC6F0D"/>
                </a:solidFill>
                <a:latin typeface="Calibri" panose="020F0502020204030204" pitchFamily="34" charset="0"/>
                <a:cs typeface="Calibri" panose="020F0502020204030204" pitchFamily="34" charset="0"/>
              </a:rPr>
              <a:t>db.getMongo(); 	</a:t>
            </a:r>
            <a:r>
              <a:rPr lang="en-US" sz="2200" dirty="0">
                <a:solidFill>
                  <a:srgbClr val="00B050"/>
                </a:solidFill>
                <a:latin typeface="Calibri" panose="020F0502020204030204" pitchFamily="34" charset="0"/>
                <a:cs typeface="Calibri" panose="020F0502020204030204" pitchFamily="34" charset="0"/>
              </a:rPr>
              <a:t>// connection to 192.168.100.20:27017</a:t>
            </a:r>
          </a:p>
          <a:p>
            <a:pPr>
              <a:lnSpc>
                <a:spcPct val="150000"/>
              </a:lnSpc>
            </a:pPr>
            <a:r>
              <a:rPr lang="en-US" sz="2200" dirty="0">
                <a:solidFill>
                  <a:srgbClr val="FC6F0D"/>
                </a:solidFill>
                <a:latin typeface="Calibri" panose="020F0502020204030204" pitchFamily="34" charset="0"/>
                <a:cs typeface="Calibri" panose="020F0502020204030204" pitchFamily="34" charset="0"/>
              </a:rPr>
              <a:t>getHostName()		</a:t>
            </a:r>
            <a:r>
              <a:rPr lang="en-US" sz="2200" dirty="0">
                <a:solidFill>
                  <a:srgbClr val="00B050"/>
                </a:solidFill>
                <a:latin typeface="Calibri" panose="020F0502020204030204" pitchFamily="34" charset="0"/>
                <a:cs typeface="Calibri" panose="020F0502020204030204" pitchFamily="34" charset="0"/>
              </a:rPr>
              <a:t>// stp5</a:t>
            </a:r>
          </a:p>
        </p:txBody>
      </p:sp>
      <p:pic>
        <p:nvPicPr>
          <p:cNvPr id="4" name="Picture 3">
            <a:extLst>
              <a:ext uri="{FF2B5EF4-FFF2-40B4-BE49-F238E27FC236}">
                <a16:creationId xmlns:a16="http://schemas.microsoft.com/office/drawing/2014/main" id="{1303F7B1-3626-44ED-A401-FF4338EE76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D66171ED-844F-4F29-B865-EBD273C8DE5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10173953"/>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comparison operator</a:t>
            </a:r>
          </a:p>
        </p:txBody>
      </p:sp>
      <p:graphicFrame>
        <p:nvGraphicFramePr>
          <p:cNvPr id="7" name="Table 6"/>
          <p:cNvGraphicFramePr>
            <a:graphicFrameLocks noGrp="1"/>
          </p:cNvGraphicFramePr>
          <p:nvPr>
            <p:extLst>
              <p:ext uri="{D42A27DB-BD31-4B8C-83A1-F6EECF244321}">
                <p14:modId xmlns:p14="http://schemas.microsoft.com/office/powerpoint/2010/main" val="1467625390"/>
              </p:ext>
            </p:extLst>
          </p:nvPr>
        </p:nvGraphicFramePr>
        <p:xfrm>
          <a:off x="1676182" y="1066800"/>
          <a:ext cx="8838051" cy="4551992"/>
        </p:xfrm>
        <a:graphic>
          <a:graphicData uri="http://schemas.openxmlformats.org/drawingml/2006/table">
            <a:tbl>
              <a:tblPr>
                <a:tableStyleId>{616DA210-FB5B-4158-B5E0-FEB733F419BA}</a:tableStyleId>
              </a:tblPr>
              <a:tblGrid>
                <a:gridCol w="886628">
                  <a:extLst>
                    <a:ext uri="{9D8B030D-6E8A-4147-A177-3AD203B41FA5}">
                      <a16:colId xmlns:a16="http://schemas.microsoft.com/office/drawing/2014/main" val="20000"/>
                    </a:ext>
                  </a:extLst>
                </a:gridCol>
                <a:gridCol w="7951423">
                  <a:extLst>
                    <a:ext uri="{9D8B030D-6E8A-4147-A177-3AD203B41FA5}">
                      <a16:colId xmlns:a16="http://schemas.microsoft.com/office/drawing/2014/main" val="20001"/>
                    </a:ext>
                  </a:extLst>
                </a:gridCol>
              </a:tblGrid>
              <a:tr h="568999">
                <a:tc>
                  <a:txBody>
                    <a:bodyPr/>
                    <a:lstStyle/>
                    <a:p>
                      <a:pPr algn="ctr" fontAlgn="base"/>
                      <a:r>
                        <a:rPr lang="en-IN" sz="2000" u="none" dirty="0">
                          <a:solidFill>
                            <a:srgbClr val="006C86"/>
                          </a:solidFill>
                          <a:effectLst/>
                          <a:latin typeface="Palatino Linotype" panose="02040502050505030304" pitchFamily="18" charset="0"/>
                        </a:rPr>
                        <a:t>$eq</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568999">
                <a:tc>
                  <a:txBody>
                    <a:bodyPr/>
                    <a:lstStyle/>
                    <a:p>
                      <a:pPr algn="ctr" fontAlgn="base"/>
                      <a:r>
                        <a:rPr lang="en-IN" sz="2000" u="none" dirty="0">
                          <a:solidFill>
                            <a:srgbClr val="006C86"/>
                          </a:solidFill>
                          <a:effectLst/>
                          <a:latin typeface="Palatino Linotype" panose="02040502050505030304" pitchFamily="18" charset="0"/>
                        </a:rPr>
                        <a:t>$gt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greater than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568999">
                <a:tc>
                  <a:txBody>
                    <a:bodyPr/>
                    <a:lstStyle/>
                    <a:p>
                      <a:pPr algn="ctr" fontAlgn="base"/>
                      <a:r>
                        <a:rPr lang="en-IN" sz="2000" u="none" dirty="0">
                          <a:solidFill>
                            <a:srgbClr val="006C86"/>
                          </a:solidFill>
                          <a:effectLst/>
                          <a:latin typeface="Palatino Linotype" panose="02040502050505030304" pitchFamily="18" charset="0"/>
                        </a:rPr>
                        <a:t>$gte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greater than or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568999">
                <a:tc>
                  <a:txBody>
                    <a:bodyPr/>
                    <a:lstStyle/>
                    <a:p>
                      <a:pPr algn="ctr" fontAlgn="base"/>
                      <a:r>
                        <a:rPr lang="en-IN" sz="2000" u="none" dirty="0">
                          <a:solidFill>
                            <a:srgbClr val="006C86"/>
                          </a:solidFill>
                          <a:effectLst/>
                          <a:latin typeface="Palatino Linotype" panose="02040502050505030304" pitchFamily="18" charset="0"/>
                        </a:rPr>
                        <a:t>$lt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less than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568999">
                <a:tc>
                  <a:txBody>
                    <a:bodyPr/>
                    <a:lstStyle/>
                    <a:p>
                      <a:pPr algn="ctr" fontAlgn="base"/>
                      <a:r>
                        <a:rPr lang="en-IN" sz="2000" u="none" dirty="0">
                          <a:solidFill>
                            <a:srgbClr val="006C86"/>
                          </a:solidFill>
                          <a:effectLst/>
                          <a:latin typeface="Palatino Linotype" panose="02040502050505030304" pitchFamily="18" charset="0"/>
                        </a:rPr>
                        <a:t>$lte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less than or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568999">
                <a:tc>
                  <a:txBody>
                    <a:bodyPr/>
                    <a:lstStyle/>
                    <a:p>
                      <a:pPr algn="ctr" fontAlgn="base"/>
                      <a:r>
                        <a:rPr lang="en-IN" sz="2000" u="none" dirty="0">
                          <a:solidFill>
                            <a:srgbClr val="006C86"/>
                          </a:solidFill>
                          <a:effectLst/>
                          <a:latin typeface="Palatino Linotype" panose="02040502050505030304" pitchFamily="18" charset="0"/>
                        </a:rPr>
                        <a:t>$ne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all values that are not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568999">
                <a:tc>
                  <a:txBody>
                    <a:bodyPr/>
                    <a:lstStyle/>
                    <a:p>
                      <a:pPr algn="ctr" fontAlgn="base"/>
                      <a:r>
                        <a:rPr lang="en-IN" sz="2000" u="none" dirty="0">
                          <a:solidFill>
                            <a:srgbClr val="006C86"/>
                          </a:solidFill>
                          <a:effectLst/>
                          <a:latin typeface="Palatino Linotype" panose="02040502050505030304" pitchFamily="18" charset="0"/>
                        </a:rPr>
                        <a:t>$in</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any of the values specified in an array.</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568999">
                <a:tc>
                  <a:txBody>
                    <a:bodyPr/>
                    <a:lstStyle/>
                    <a:p>
                      <a:pPr algn="ctr" fontAlgn="base"/>
                      <a:r>
                        <a:rPr lang="en-IN" sz="2000" u="none" dirty="0">
                          <a:solidFill>
                            <a:srgbClr val="006C86"/>
                          </a:solidFill>
                          <a:effectLst/>
                          <a:latin typeface="Palatino Linotype" panose="02040502050505030304" pitchFamily="18" charset="0"/>
                        </a:rPr>
                        <a:t>$nin</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none of the values specified in an array.</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bl>
          </a:graphicData>
        </a:graphic>
      </p:graphicFrame>
      <p:pic>
        <p:nvPicPr>
          <p:cNvPr id="4" name="Picture 3">
            <a:extLst>
              <a:ext uri="{FF2B5EF4-FFF2-40B4-BE49-F238E27FC236}">
                <a16:creationId xmlns:a16="http://schemas.microsoft.com/office/drawing/2014/main" id="{47D165E7-5914-4251-8055-AFF62DBDC6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F9A664F6-B496-453B-9F24-C5557D0901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28056821"/>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comparison operator</a:t>
            </a:r>
          </a:p>
        </p:txBody>
      </p:sp>
      <p:sp>
        <p:nvSpPr>
          <p:cNvPr id="2" name="Rectangle 1"/>
          <p:cNvSpPr/>
          <p:nvPr/>
        </p:nvSpPr>
        <p:spPr>
          <a:xfrm>
            <a:off x="1676182" y="767357"/>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$eq</a:t>
            </a:r>
          </a:p>
        </p:txBody>
      </p:sp>
      <p:sp>
        <p:nvSpPr>
          <p:cNvPr id="3" name="Rectangle 2"/>
          <p:cNvSpPr/>
          <p:nvPr/>
        </p:nvSpPr>
        <p:spPr>
          <a:xfrm>
            <a:off x="1676183" y="1192887"/>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{$eq: value} }</a:t>
            </a:r>
            <a:endParaRPr lang="en-US" dirty="0">
              <a:latin typeface="Consolas" panose="020B0609020204030204" pitchFamily="49" charset="0"/>
            </a:endParaRPr>
          </a:p>
        </p:txBody>
      </p:sp>
      <p:sp>
        <p:nvSpPr>
          <p:cNvPr id="6" name="Rectangle 5"/>
          <p:cNvSpPr/>
          <p:nvPr/>
        </p:nvSpPr>
        <p:spPr>
          <a:xfrm>
            <a:off x="6323777" y="750534"/>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8" name="Rectangle 7"/>
          <p:cNvSpPr/>
          <p:nvPr/>
        </p:nvSpPr>
        <p:spPr>
          <a:xfrm>
            <a:off x="6323778" y="1176064"/>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{$ne: value} }</a:t>
            </a:r>
          </a:p>
        </p:txBody>
      </p:sp>
      <p:sp>
        <p:nvSpPr>
          <p:cNvPr id="9" name="Rectangle 8"/>
          <p:cNvSpPr/>
          <p:nvPr/>
        </p:nvSpPr>
        <p:spPr>
          <a:xfrm>
            <a:off x="1681129" y="2056235"/>
            <a:ext cx="550592"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a:t>
            </a:r>
          </a:p>
        </p:txBody>
      </p:sp>
      <p:sp>
        <p:nvSpPr>
          <p:cNvPr id="10" name="Rectangle 9"/>
          <p:cNvSpPr/>
          <p:nvPr/>
        </p:nvSpPr>
        <p:spPr>
          <a:xfrm>
            <a:off x="1681131" y="2481765"/>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 value} }</a:t>
            </a:r>
          </a:p>
        </p:txBody>
      </p:sp>
      <p:sp>
        <p:nvSpPr>
          <p:cNvPr id="11" name="Rectangle 10"/>
          <p:cNvSpPr/>
          <p:nvPr/>
        </p:nvSpPr>
        <p:spPr>
          <a:xfrm>
            <a:off x="6328726" y="2039412"/>
            <a:ext cx="688625"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$gte</a:t>
            </a:r>
          </a:p>
        </p:txBody>
      </p:sp>
      <p:sp>
        <p:nvSpPr>
          <p:cNvPr id="12" name="Rectangle 11"/>
          <p:cNvSpPr/>
          <p:nvPr/>
        </p:nvSpPr>
        <p:spPr>
          <a:xfrm>
            <a:off x="6328726" y="2464942"/>
            <a:ext cx="322353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{$gte: value} }</a:t>
            </a:r>
          </a:p>
        </p:txBody>
      </p:sp>
      <p:sp>
        <p:nvSpPr>
          <p:cNvPr id="13" name="Rectangle 12"/>
          <p:cNvSpPr/>
          <p:nvPr/>
        </p:nvSpPr>
        <p:spPr>
          <a:xfrm>
            <a:off x="1741382" y="3369853"/>
            <a:ext cx="485967"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a:t>
            </a:r>
          </a:p>
        </p:txBody>
      </p:sp>
      <p:sp>
        <p:nvSpPr>
          <p:cNvPr id="14" name="Rectangle 13"/>
          <p:cNvSpPr/>
          <p:nvPr/>
        </p:nvSpPr>
        <p:spPr>
          <a:xfrm>
            <a:off x="1741384" y="3795383"/>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 value} }</a:t>
            </a:r>
          </a:p>
        </p:txBody>
      </p:sp>
      <p:sp>
        <p:nvSpPr>
          <p:cNvPr id="15" name="Rectangle 14"/>
          <p:cNvSpPr/>
          <p:nvPr/>
        </p:nvSpPr>
        <p:spPr>
          <a:xfrm>
            <a:off x="6388977" y="3353030"/>
            <a:ext cx="624001"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$lte</a:t>
            </a:r>
          </a:p>
        </p:txBody>
      </p:sp>
      <p:sp>
        <p:nvSpPr>
          <p:cNvPr id="16" name="Rectangle 15"/>
          <p:cNvSpPr/>
          <p:nvPr/>
        </p:nvSpPr>
        <p:spPr>
          <a:xfrm>
            <a:off x="6388979" y="3778560"/>
            <a:ext cx="322353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{$lte: value} }</a:t>
            </a:r>
          </a:p>
        </p:txBody>
      </p:sp>
      <p:sp>
        <p:nvSpPr>
          <p:cNvPr id="17" name="Rectangle 16"/>
          <p:cNvSpPr/>
          <p:nvPr/>
        </p:nvSpPr>
        <p:spPr>
          <a:xfrm>
            <a:off x="1806007" y="4665659"/>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19" name="Rectangle 18"/>
          <p:cNvSpPr/>
          <p:nvPr/>
        </p:nvSpPr>
        <p:spPr>
          <a:xfrm>
            <a:off x="1806007" y="5091189"/>
            <a:ext cx="689554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{$in: [&lt;value1&gt;, &lt;value2&gt;, ..., &lt;valueN&gt;]} }</a:t>
            </a:r>
          </a:p>
        </p:txBody>
      </p:sp>
      <p:pic>
        <p:nvPicPr>
          <p:cNvPr id="20" name="Picture 19">
            <a:extLst>
              <a:ext uri="{FF2B5EF4-FFF2-40B4-BE49-F238E27FC236}">
                <a16:creationId xmlns:a16="http://schemas.microsoft.com/office/drawing/2014/main" id="{28355F3B-CA8A-49EE-86A9-C775BA49A0F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1" name="Footer Placeholder 2">
            <a:extLst>
              <a:ext uri="{FF2B5EF4-FFF2-40B4-BE49-F238E27FC236}">
                <a16:creationId xmlns:a16="http://schemas.microsoft.com/office/drawing/2014/main" id="{ED2E7A17-9BC2-4F3A-A6DC-835F2245C4B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5836828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one-to-many relationship</a:t>
            </a:r>
            <a:endParaRPr lang="en-IN" sz="3200" b="1" i="1" dirty="0">
              <a:latin typeface="Arial" pitchFamily="34" charset="0"/>
              <a:cs typeface="Arial" pitchFamily="34" charset="0"/>
            </a:endParaRPr>
          </a:p>
        </p:txBody>
      </p:sp>
      <p:sp>
        <p:nvSpPr>
          <p:cNvPr id="9" name="Rectangle 8"/>
          <p:cNvSpPr/>
          <p:nvPr/>
        </p:nvSpPr>
        <p:spPr>
          <a:xfrm>
            <a:off x="191319" y="405058"/>
            <a:ext cx="4500008" cy="175409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sp>
        <p:nvSpPr>
          <p:cNvPr id="10" name="Rectangle 9"/>
          <p:cNvSpPr/>
          <p:nvPr/>
        </p:nvSpPr>
        <p:spPr>
          <a:xfrm>
            <a:off x="5353945" y="629728"/>
            <a:ext cx="6092032" cy="2584986"/>
          </a:xfrm>
          <a:prstGeom prst="rect">
            <a:avLst/>
          </a:prstGeom>
        </p:spPr>
        <p:txBody>
          <a:bodyPr>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invoice_items (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itemNumber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itenName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p>
          <a:p>
            <a:r>
              <a:rPr lang="en-US" dirty="0">
                <a:latin typeface="Liberation Mono"/>
                <a:cs typeface="Arial" panose="020B0604020202020204" pitchFamily="34" charset="0"/>
              </a:rPr>
              <a:t>   itemQuantity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itemRate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latin typeface="Liberation Mono"/>
                <a:cs typeface="Arial" panose="020B0604020202020204" pitchFamily="34" charset="0"/>
              </a:rPr>
              <a:t> (invoiceID)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US" dirty="0">
                <a:latin typeface="Liberation Mono"/>
                <a:cs typeface="Arial" panose="020B0604020202020204" pitchFamily="34" charset="0"/>
              </a:rPr>
              <a:t> invoice(ID)</a:t>
            </a:r>
          </a:p>
          <a:p>
            <a:r>
              <a:rPr lang="en-US" dirty="0">
                <a:latin typeface="Liberation Mono"/>
                <a:cs typeface="Arial" panose="020B0604020202020204" pitchFamily="34" charset="0"/>
              </a:rPr>
              <a:t>);</a:t>
            </a:r>
          </a:p>
        </p:txBody>
      </p:sp>
      <p:pic>
        <p:nvPicPr>
          <p:cNvPr id="1028" name="Picture 4"/>
          <p:cNvPicPr>
            <a:picLocks noChangeAspect="1" noChangeArrowheads="1"/>
          </p:cNvPicPr>
          <p:nvPr/>
        </p:nvPicPr>
        <p:blipFill>
          <a:blip r:embed="rId2"/>
          <a:srcRect/>
          <a:stretch>
            <a:fillRect/>
          </a:stretch>
        </p:blipFill>
        <p:spPr bwMode="auto">
          <a:xfrm>
            <a:off x="191319" y="2195803"/>
            <a:ext cx="3132524" cy="2142862"/>
          </a:xfrm>
          <a:prstGeom prst="rect">
            <a:avLst/>
          </a:prstGeom>
          <a:noFill/>
          <a:ln w="9525">
            <a:noFill/>
            <a:miter lim="800000"/>
            <a:headEnd/>
            <a:tailEnd/>
          </a:ln>
          <a:effectLst/>
        </p:spPr>
      </p:pic>
      <p:pic>
        <p:nvPicPr>
          <p:cNvPr id="1029" name="Picture 5"/>
          <p:cNvPicPr>
            <a:picLocks noChangeAspect="1" noChangeArrowheads="1"/>
          </p:cNvPicPr>
          <p:nvPr/>
        </p:nvPicPr>
        <p:blipFill>
          <a:blip r:embed="rId3"/>
          <a:srcRect/>
          <a:stretch>
            <a:fillRect/>
          </a:stretch>
        </p:blipFill>
        <p:spPr bwMode="auto">
          <a:xfrm>
            <a:off x="5353945" y="3214714"/>
            <a:ext cx="6357154" cy="2337716"/>
          </a:xfrm>
          <a:prstGeom prst="rect">
            <a:avLst/>
          </a:prstGeom>
          <a:noFill/>
          <a:ln w="9525">
            <a:noFill/>
            <a:miter lim="800000"/>
            <a:headEnd/>
            <a:tailEnd/>
          </a:ln>
          <a:effectLst/>
        </p:spPr>
      </p:pic>
      <p:pic>
        <p:nvPicPr>
          <p:cNvPr id="1026" name="Picture 2"/>
          <p:cNvPicPr>
            <a:picLocks noChangeAspect="1" noChangeArrowheads="1"/>
          </p:cNvPicPr>
          <p:nvPr/>
        </p:nvPicPr>
        <p:blipFill>
          <a:blip r:embed="rId4"/>
          <a:srcRect/>
          <a:stretch>
            <a:fillRect/>
          </a:stretch>
        </p:blipFill>
        <p:spPr bwMode="auto">
          <a:xfrm>
            <a:off x="23791" y="4364982"/>
            <a:ext cx="5135433" cy="2492571"/>
          </a:xfrm>
          <a:prstGeom prst="rect">
            <a:avLst/>
          </a:prstGeom>
          <a:noFill/>
          <a:ln w="9525">
            <a:noFill/>
            <a:miter lim="800000"/>
            <a:headEnd/>
            <a:tailEnd/>
          </a:ln>
          <a:effectLst/>
        </p:spPr>
      </p:pic>
      <p:pic>
        <p:nvPicPr>
          <p:cNvPr id="2" name="Picture 1">
            <a:extLst>
              <a:ext uri="{FF2B5EF4-FFF2-40B4-BE49-F238E27FC236}">
                <a16:creationId xmlns:a16="http://schemas.microsoft.com/office/drawing/2014/main" id="{FE02C9CA-1C38-4B85-8C1D-2CB0F98F9DE1}"/>
              </a:ext>
            </a:extLst>
          </p:cNvPr>
          <p:cNvPicPr>
            <a:picLocks noChangeAspect="1"/>
          </p:cNvPicPr>
          <p:nvPr/>
        </p:nvPicPr>
        <p:blipFill>
          <a:blip r:embed="rId5"/>
          <a:stretch>
            <a:fillRect/>
          </a:stretch>
        </p:blipFill>
        <p:spPr>
          <a:xfrm>
            <a:off x="5370326" y="5801062"/>
            <a:ext cx="5836782" cy="1018607"/>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logical operator</a:t>
            </a:r>
          </a:p>
        </p:txBody>
      </p:sp>
      <p:pic>
        <p:nvPicPr>
          <p:cNvPr id="3" name="Picture 2">
            <a:extLst>
              <a:ext uri="{FF2B5EF4-FFF2-40B4-BE49-F238E27FC236}">
                <a16:creationId xmlns:a16="http://schemas.microsoft.com/office/drawing/2014/main" id="{6B7244F9-CD20-445A-A046-C3528E5AF2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A4020BE7-1A60-4E8B-B07A-467DA451F29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74740540"/>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logical operator</a:t>
            </a:r>
          </a:p>
        </p:txBody>
      </p:sp>
      <p:graphicFrame>
        <p:nvGraphicFramePr>
          <p:cNvPr id="7" name="Table 6"/>
          <p:cNvGraphicFramePr>
            <a:graphicFrameLocks noGrp="1"/>
          </p:cNvGraphicFramePr>
          <p:nvPr>
            <p:extLst>
              <p:ext uri="{D42A27DB-BD31-4B8C-83A1-F6EECF244321}">
                <p14:modId xmlns:p14="http://schemas.microsoft.com/office/powerpoint/2010/main" val="1091694472"/>
              </p:ext>
            </p:extLst>
          </p:nvPr>
        </p:nvGraphicFramePr>
        <p:xfrm>
          <a:off x="1676183" y="1066800"/>
          <a:ext cx="8838050" cy="2875590"/>
        </p:xfrm>
        <a:graphic>
          <a:graphicData uri="http://schemas.openxmlformats.org/drawingml/2006/table">
            <a:tbl>
              <a:tblPr>
                <a:tableStyleId>{616DA210-FB5B-4158-B5E0-FEB733F419BA}</a:tableStyleId>
              </a:tblPr>
              <a:tblGrid>
                <a:gridCol w="886628">
                  <a:extLst>
                    <a:ext uri="{9D8B030D-6E8A-4147-A177-3AD203B41FA5}">
                      <a16:colId xmlns:a16="http://schemas.microsoft.com/office/drawing/2014/main" val="20000"/>
                    </a:ext>
                  </a:extLst>
                </a:gridCol>
                <a:gridCol w="7951422">
                  <a:extLst>
                    <a:ext uri="{9D8B030D-6E8A-4147-A177-3AD203B41FA5}">
                      <a16:colId xmlns:a16="http://schemas.microsoft.com/office/drawing/2014/main" val="20001"/>
                    </a:ext>
                  </a:extLst>
                </a:gridCol>
              </a:tblGrid>
              <a:tr h="958530">
                <a:tc>
                  <a:txBody>
                    <a:bodyPr/>
                    <a:lstStyle/>
                    <a:p>
                      <a:pPr algn="ctr" fontAlgn="base"/>
                      <a:r>
                        <a:rPr lang="en-IN" sz="2000" u="none" dirty="0">
                          <a:solidFill>
                            <a:srgbClr val="006C86"/>
                          </a:solidFill>
                          <a:effectLst/>
                          <a:latin typeface="Palatino Linotype" panose="02040502050505030304" pitchFamily="18" charset="0"/>
                        </a:rPr>
                        <a:t>$or</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Joins query clauses with a logical </a:t>
                      </a:r>
                      <a:r>
                        <a:rPr lang="en-US" sz="2000" dirty="0">
                          <a:solidFill>
                            <a:srgbClr val="00B0F0"/>
                          </a:solidFill>
                          <a:effectLst/>
                          <a:latin typeface="Palatino Linotype" panose="02040502050505030304" pitchFamily="18" charset="0"/>
                        </a:rPr>
                        <a:t>OR </a:t>
                      </a:r>
                      <a:r>
                        <a:rPr lang="en-US" sz="2000" dirty="0">
                          <a:effectLst/>
                          <a:latin typeface="Palatino Linotype" panose="02040502050505030304" pitchFamily="18" charset="0"/>
                        </a:rPr>
                        <a:t>returns all documents that    </a:t>
                      </a:r>
                    </a:p>
                    <a:p>
                      <a:pPr fontAlgn="base"/>
                      <a:r>
                        <a:rPr lang="en-US" sz="2000" dirty="0">
                          <a:effectLst/>
                          <a:latin typeface="Palatino Linotype" panose="02040502050505030304" pitchFamily="18" charset="0"/>
                        </a:rPr>
                        <a:t>  match the conditions of either clause.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958530">
                <a:tc>
                  <a:txBody>
                    <a:bodyPr/>
                    <a:lstStyle/>
                    <a:p>
                      <a:pPr algn="ctr" fontAlgn="base"/>
                      <a:r>
                        <a:rPr lang="en-IN" sz="2000" u="none" dirty="0">
                          <a:solidFill>
                            <a:srgbClr val="006C86"/>
                          </a:solidFill>
                          <a:effectLst/>
                          <a:latin typeface="Palatino Linotype" panose="02040502050505030304" pitchFamily="18" charset="0"/>
                        </a:rPr>
                        <a:t>$and</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Joins query clauses with a logical </a:t>
                      </a:r>
                      <a:r>
                        <a:rPr lang="en-US" sz="2000" dirty="0">
                          <a:solidFill>
                            <a:srgbClr val="00B0F0"/>
                          </a:solidFill>
                          <a:effectLst/>
                          <a:latin typeface="Palatino Linotype" panose="02040502050505030304" pitchFamily="18" charset="0"/>
                        </a:rPr>
                        <a:t>AND </a:t>
                      </a:r>
                      <a:r>
                        <a:rPr lang="en-US" sz="2000" dirty="0">
                          <a:effectLst/>
                          <a:latin typeface="Palatino Linotype" panose="02040502050505030304" pitchFamily="18" charset="0"/>
                        </a:rPr>
                        <a:t>returns all documents that </a:t>
                      </a:r>
                    </a:p>
                    <a:p>
                      <a:pPr fontAlgn="base"/>
                      <a:r>
                        <a:rPr lang="en-US" sz="2000" dirty="0">
                          <a:effectLst/>
                          <a:latin typeface="Palatino Linotype" panose="02040502050505030304" pitchFamily="18" charset="0"/>
                        </a:rPr>
                        <a:t>  match the conditions of both clauses.</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958530">
                <a:tc>
                  <a:txBody>
                    <a:bodyPr/>
                    <a:lstStyle/>
                    <a:p>
                      <a:pPr algn="ctr" fontAlgn="base"/>
                      <a:r>
                        <a:rPr lang="en-IN" sz="2000" u="none" dirty="0">
                          <a:solidFill>
                            <a:srgbClr val="006C86"/>
                          </a:solidFill>
                          <a:effectLst/>
                          <a:latin typeface="Palatino Linotype" panose="02040502050505030304" pitchFamily="18" charset="0"/>
                        </a:rPr>
                        <a:t>$not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Inverts the effect of a query expression and returns documents that </a:t>
                      </a:r>
                    </a:p>
                    <a:p>
                      <a:pPr fontAlgn="base"/>
                      <a:r>
                        <a:rPr lang="en-US" sz="2000" dirty="0">
                          <a:effectLst/>
                          <a:latin typeface="Palatino Linotype" panose="02040502050505030304" pitchFamily="18" charset="0"/>
                        </a:rPr>
                        <a:t>  do not match the query expression.</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bl>
          </a:graphicData>
        </a:graphic>
      </p:graphicFrame>
      <p:sp>
        <p:nvSpPr>
          <p:cNvPr id="6" name="Rectangle 5"/>
          <p:cNvSpPr/>
          <p:nvPr/>
        </p:nvSpPr>
        <p:spPr>
          <a:xfrm>
            <a:off x="1752373" y="4191000"/>
            <a:ext cx="7390439"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8" name="Rectangle 7"/>
          <p:cNvSpPr/>
          <p:nvPr/>
        </p:nvSpPr>
        <p:spPr>
          <a:xfrm>
            <a:off x="1752373" y="4703403"/>
            <a:ext cx="7390438"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752373" y="5215806"/>
            <a:ext cx="7390439"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pic>
        <p:nvPicPr>
          <p:cNvPr id="10" name="Picture 9">
            <a:extLst>
              <a:ext uri="{FF2B5EF4-FFF2-40B4-BE49-F238E27FC236}">
                <a16:creationId xmlns:a16="http://schemas.microsoft.com/office/drawing/2014/main" id="{20659A8C-1EC0-4B15-B95E-4B31A730EE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EE11F0D2-A5C3-4B24-B96C-6F6F79BBCC9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70825568"/>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logical operator</a:t>
            </a:r>
          </a:p>
        </p:txBody>
      </p:sp>
      <p:sp>
        <p:nvSpPr>
          <p:cNvPr id="4" name="Rectangle 3"/>
          <p:cNvSpPr/>
          <p:nvPr/>
        </p:nvSpPr>
        <p:spPr>
          <a:xfrm>
            <a:off x="1676182" y="767357"/>
            <a:ext cx="574121"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$or</a:t>
            </a:r>
          </a:p>
        </p:txBody>
      </p:sp>
      <p:sp>
        <p:nvSpPr>
          <p:cNvPr id="5" name="Rectangle 4"/>
          <p:cNvSpPr/>
          <p:nvPr/>
        </p:nvSpPr>
        <p:spPr>
          <a:xfrm>
            <a:off x="1694215" y="1196156"/>
            <a:ext cx="7275404"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6" name="Rectangle 5"/>
          <p:cNvSpPr/>
          <p:nvPr/>
        </p:nvSpPr>
        <p:spPr>
          <a:xfrm>
            <a:off x="1692014" y="2648930"/>
            <a:ext cx="756839"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$and</a:t>
            </a:r>
          </a:p>
        </p:txBody>
      </p:sp>
      <p:sp>
        <p:nvSpPr>
          <p:cNvPr id="8" name="Rectangle 7"/>
          <p:cNvSpPr/>
          <p:nvPr/>
        </p:nvSpPr>
        <p:spPr>
          <a:xfrm>
            <a:off x="1710047" y="3077729"/>
            <a:ext cx="7402025"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692014" y="4459071"/>
            <a:ext cx="718372"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$not</a:t>
            </a:r>
          </a:p>
        </p:txBody>
      </p:sp>
      <p:sp>
        <p:nvSpPr>
          <p:cNvPr id="10" name="Rectangle 9"/>
          <p:cNvSpPr/>
          <p:nvPr/>
        </p:nvSpPr>
        <p:spPr>
          <a:xfrm>
            <a:off x="1710047" y="4887870"/>
            <a:ext cx="6009197"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sp>
        <p:nvSpPr>
          <p:cNvPr id="2" name="Rectangle 1"/>
          <p:cNvSpPr/>
          <p:nvPr/>
        </p:nvSpPr>
        <p:spPr>
          <a:xfrm>
            <a:off x="1665297" y="5498070"/>
            <a:ext cx="8848934"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db.emp.find({ job: {$not: {$eq: 'MANAGER'}}})</a:t>
            </a:r>
          </a:p>
        </p:txBody>
      </p:sp>
      <p:sp>
        <p:nvSpPr>
          <p:cNvPr id="3" name="Rectangle 2"/>
          <p:cNvSpPr/>
          <p:nvPr/>
        </p:nvSpPr>
        <p:spPr>
          <a:xfrm>
            <a:off x="1665297" y="1773699"/>
            <a:ext cx="8822217"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db.emp.find({$or: [{job: 'manager'}, {job: 'salesman'}]})</a:t>
            </a:r>
          </a:p>
        </p:txBody>
      </p:sp>
      <p:sp>
        <p:nvSpPr>
          <p:cNvPr id="7" name="Rectangle 6"/>
          <p:cNvSpPr/>
          <p:nvPr/>
        </p:nvSpPr>
        <p:spPr>
          <a:xfrm>
            <a:off x="1632645" y="3607715"/>
            <a:ext cx="8854870"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db.emp.find({$and: [{job:'manager'}, {sal:3400}]})</a:t>
            </a:r>
          </a:p>
        </p:txBody>
      </p:sp>
      <p:pic>
        <p:nvPicPr>
          <p:cNvPr id="12" name="Picture 11">
            <a:extLst>
              <a:ext uri="{FF2B5EF4-FFF2-40B4-BE49-F238E27FC236}">
                <a16:creationId xmlns:a16="http://schemas.microsoft.com/office/drawing/2014/main" id="{C2A9F494-ECC1-4A8D-909E-014B91DA9B7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2877FA32-987A-4951-B63D-EA4C148ED63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30209182"/>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ObjectId()</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Palatino Linotype" panose="02040502050505030304" pitchFamily="18" charset="0"/>
              </a:rPr>
              <a:t>The </a:t>
            </a:r>
            <a:r>
              <a:rPr lang="en-US" b="1" i="1" dirty="0">
                <a:solidFill>
                  <a:srgbClr val="222222"/>
                </a:solidFill>
                <a:latin typeface="Palatino Linotype" panose="02040502050505030304" pitchFamily="18" charset="0"/>
              </a:rPr>
              <a:t>ObjectId</a:t>
            </a:r>
            <a:r>
              <a:rPr lang="en-US" dirty="0">
                <a:solidFill>
                  <a:srgbClr val="222222"/>
                </a:solidFill>
                <a:latin typeface="Palatino Linotype" panose="02040502050505030304" pitchFamily="18" charset="0"/>
              </a:rPr>
              <a:t> class is the default primary key for a MongoDB document and is usually found in the </a:t>
            </a:r>
            <a:r>
              <a:rPr lang="en-US" b="1" dirty="0">
                <a:solidFill>
                  <a:srgbClr val="222222"/>
                </a:solidFill>
                <a:latin typeface="Palatino Linotype" panose="02040502050505030304" pitchFamily="18" charset="0"/>
              </a:rPr>
              <a:t>_id</a:t>
            </a:r>
            <a:r>
              <a:rPr lang="en-US" dirty="0">
                <a:solidFill>
                  <a:srgbClr val="222222"/>
                </a:solidFill>
                <a:latin typeface="Palatino Linotype" panose="02040502050505030304" pitchFamily="18" charset="0"/>
              </a:rPr>
              <a:t> field in an inserted document.</a:t>
            </a:r>
            <a:endParaRPr lang="en-US" dirty="0">
              <a:latin typeface="Palatino Linotype" panose="02040502050505030304" pitchFamily="18" charset="0"/>
            </a:endParaRPr>
          </a:p>
        </p:txBody>
      </p:sp>
      <p:sp>
        <p:nvSpPr>
          <p:cNvPr id="5" name="Rectangle 4"/>
          <p:cNvSpPr/>
          <p:nvPr/>
        </p:nvSpPr>
        <p:spPr>
          <a:xfrm>
            <a:off x="1942847" y="3958894"/>
            <a:ext cx="8304719" cy="738664"/>
          </a:xfrm>
          <a:prstGeom prst="rect">
            <a:avLst/>
          </a:prstGeom>
        </p:spPr>
        <p:txBody>
          <a:bodyPr wrap="square">
            <a:spAutoFit/>
          </a:bodyPr>
          <a:lstStyle/>
          <a:p>
            <a:r>
              <a:rPr lang="en-US" sz="2000" dirty="0">
                <a:solidFill>
                  <a:schemeClr val="accent4">
                    <a:lumMod val="50000"/>
                  </a:schemeClr>
                </a:solidFill>
                <a:latin typeface="Palatino Linotype" panose="02040502050505030304" pitchFamily="18" charset="0"/>
              </a:rPr>
              <a:t>The </a:t>
            </a:r>
            <a:r>
              <a:rPr lang="en-US" sz="2200" b="1" dirty="0">
                <a:solidFill>
                  <a:schemeClr val="accent4">
                    <a:lumMod val="50000"/>
                  </a:schemeClr>
                </a:solidFill>
                <a:latin typeface="Palatino Linotype" panose="02040502050505030304" pitchFamily="18" charset="0"/>
              </a:rPr>
              <a:t>_id</a:t>
            </a:r>
            <a:r>
              <a:rPr lang="en-US" sz="2000" dirty="0">
                <a:solidFill>
                  <a:schemeClr val="accent4">
                    <a:lumMod val="50000"/>
                  </a:schemeClr>
                </a:solidFill>
                <a:latin typeface="Palatino Linotype" panose="02040502050505030304" pitchFamily="18" charset="0"/>
              </a:rPr>
              <a:t> field must have a unique value. You can think of the </a:t>
            </a:r>
            <a:r>
              <a:rPr lang="en-US" sz="2200" b="1" dirty="0">
                <a:solidFill>
                  <a:schemeClr val="accent4">
                    <a:lumMod val="50000"/>
                  </a:schemeClr>
                </a:solidFill>
                <a:latin typeface="Palatino Linotype" panose="02040502050505030304" pitchFamily="18" charset="0"/>
              </a:rPr>
              <a:t>_id </a:t>
            </a:r>
            <a:r>
              <a:rPr lang="en-US" sz="2000" dirty="0">
                <a:solidFill>
                  <a:schemeClr val="accent4">
                    <a:lumMod val="50000"/>
                  </a:schemeClr>
                </a:solidFill>
                <a:latin typeface="Palatino Linotype" panose="02040502050505030304" pitchFamily="18" charset="0"/>
              </a:rPr>
              <a:t>field as the document’s primary key.</a:t>
            </a:r>
          </a:p>
        </p:txBody>
      </p:sp>
      <p:pic>
        <p:nvPicPr>
          <p:cNvPr id="6" name="Picture 5">
            <a:extLst>
              <a:ext uri="{FF2B5EF4-FFF2-40B4-BE49-F238E27FC236}">
                <a16:creationId xmlns:a16="http://schemas.microsoft.com/office/drawing/2014/main" id="{4D34C6CC-58F6-4643-90E8-74086DBFAA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D6C53DB0-C49B-424B-9649-EA53DC35DC2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02833773"/>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ObjectId()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MongoDB uses ObjectIds as the default value of _id field of each document, which is auto generated while the creation of any document.</a:t>
            </a:r>
            <a:endParaRPr lang="en-IN" dirty="0">
              <a:latin typeface="Palatino Linotype" panose="02040502050505030304" pitchFamily="18" charset="0"/>
            </a:endParaRPr>
          </a:p>
        </p:txBody>
      </p:sp>
      <p:sp>
        <p:nvSpPr>
          <p:cNvPr id="8" name="Rectangle 7"/>
          <p:cNvSpPr/>
          <p:nvPr/>
        </p:nvSpPr>
        <p:spPr>
          <a:xfrm>
            <a:off x="1694214" y="1658572"/>
            <a:ext cx="87933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ObjectId()</a:t>
            </a:r>
          </a:p>
        </p:txBody>
      </p:sp>
      <p:sp>
        <p:nvSpPr>
          <p:cNvPr id="9" name="Rectangle 8"/>
          <p:cNvSpPr/>
          <p:nvPr/>
        </p:nvSpPr>
        <p:spPr>
          <a:xfrm>
            <a:off x="1665297" y="2236115"/>
            <a:ext cx="8822217"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x = ObjectId()</a:t>
            </a:r>
          </a:p>
        </p:txBody>
      </p:sp>
      <p:pic>
        <p:nvPicPr>
          <p:cNvPr id="10" name="Picture 9">
            <a:extLst>
              <a:ext uri="{FF2B5EF4-FFF2-40B4-BE49-F238E27FC236}">
                <a16:creationId xmlns:a16="http://schemas.microsoft.com/office/drawing/2014/main" id="{AB56BD97-8F10-43B0-B551-7CBD6D1141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922F14D5-FBFD-46C2-BB40-B800E3358E5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93594552"/>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list databases</a:t>
            </a:r>
            <a:endParaRPr lang="en-US" dirty="0"/>
          </a:p>
        </p:txBody>
      </p:sp>
      <p:pic>
        <p:nvPicPr>
          <p:cNvPr id="3" name="Picture 2">
            <a:extLst>
              <a:ext uri="{FF2B5EF4-FFF2-40B4-BE49-F238E27FC236}">
                <a16:creationId xmlns:a16="http://schemas.microsoft.com/office/drawing/2014/main" id="{D940AAE4-0028-4B70-A9BD-1674E43040C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005D03A0-A949-4C34-A7B0-7DA2B7A646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22684660"/>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list database </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Print a list of all databases on the server.</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672970" y="1383966"/>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 dbs | databases }</a:t>
            </a:r>
          </a:p>
        </p:txBody>
      </p:sp>
      <p:sp>
        <p:nvSpPr>
          <p:cNvPr id="9" name="Rectangle 8"/>
          <p:cNvSpPr/>
          <p:nvPr/>
        </p:nvSpPr>
        <p:spPr>
          <a:xfrm>
            <a:off x="1672972" y="1835382"/>
            <a:ext cx="8550110" cy="846386"/>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show dbs</a:t>
            </a:r>
            <a:r>
              <a:rPr lang="en-US" dirty="0">
                <a:solidFill>
                  <a:srgbClr val="FC6F0D"/>
                </a:solidFill>
                <a:latin typeface="Calibri" panose="020F0502020204030204" pitchFamily="34" charset="0"/>
                <a:cs typeface="Calibri" panose="020F0502020204030204" pitchFamily="34" charset="0"/>
              </a:rPr>
              <a:t>	</a:t>
            </a:r>
            <a:r>
              <a:rPr lang="en-US" dirty="0">
                <a:solidFill>
                  <a:srgbClr val="00B050"/>
                </a:solidFill>
                <a:latin typeface="Calibri" panose="020F0502020204030204" pitchFamily="34" charset="0"/>
                <a:cs typeface="Calibri" panose="020F0502020204030204" pitchFamily="34" charset="0"/>
              </a:rPr>
              <a:t>    </a:t>
            </a:r>
            <a:r>
              <a:rPr lang="en-US" sz="2000" dirty="0">
                <a:solidFill>
                  <a:srgbClr val="00B050"/>
                </a:solidFill>
                <a:latin typeface="Calibri" panose="020F0502020204030204" pitchFamily="34" charset="0"/>
                <a:cs typeface="Calibri" panose="020F0502020204030204" pitchFamily="34" charset="0"/>
              </a:rPr>
              <a:t>// Returns: all database name.</a:t>
            </a:r>
            <a:endParaRPr lang="en-US" sz="2000" dirty="0">
              <a:solidFill>
                <a:srgbClr val="FC6F0D"/>
              </a:solidFill>
              <a:latin typeface="Calibri" panose="020F0502020204030204" pitchFamily="34" charset="0"/>
              <a:cs typeface="Calibri" panose="020F0502020204030204" pitchFamily="34" charset="0"/>
            </a:endParaRPr>
          </a:p>
          <a:p>
            <a:pPr marL="171450" indent="-171450">
              <a:buFont typeface="Arial" panose="020B0604020202020204" pitchFamily="34" charset="0"/>
              <a:buChar char="•"/>
            </a:pPr>
            <a:endParaRPr lang="en-US" sz="800" dirty="0">
              <a:solidFill>
                <a:srgbClr val="FC6F0D"/>
              </a:solidFill>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show databases</a:t>
            </a:r>
            <a:r>
              <a:rPr lang="en-US" dirty="0">
                <a:solidFill>
                  <a:srgbClr val="FC6F0D"/>
                </a:solidFill>
                <a:latin typeface="Calibri" panose="020F0502020204030204" pitchFamily="34" charset="0"/>
                <a:cs typeface="Calibri" panose="020F0502020204030204" pitchFamily="34" charset="0"/>
              </a:rPr>
              <a:t>	   </a:t>
            </a:r>
            <a:r>
              <a:rPr lang="en-US" dirty="0">
                <a:solidFill>
                  <a:srgbClr val="00B050"/>
                </a:solidFill>
                <a:latin typeface="Calibri" panose="020F0502020204030204" pitchFamily="34" charset="0"/>
                <a:cs typeface="Calibri" panose="020F0502020204030204" pitchFamily="34" charset="0"/>
              </a:rPr>
              <a:t> </a:t>
            </a:r>
            <a:r>
              <a:rPr lang="en-US" sz="2000" dirty="0">
                <a:solidFill>
                  <a:srgbClr val="00B050"/>
                </a:solidFill>
                <a:latin typeface="Calibri" panose="020F0502020204030204" pitchFamily="34" charset="0"/>
                <a:cs typeface="Calibri" panose="020F0502020204030204" pitchFamily="34" charset="0"/>
              </a:rPr>
              <a:t>// Returns: all database name.</a:t>
            </a:r>
            <a:endParaRPr lang="en-US" dirty="0">
              <a:solidFill>
                <a:srgbClr val="FC6F0D"/>
              </a:solidFill>
              <a:latin typeface="Calibri" panose="020F0502020204030204" pitchFamily="34" charset="0"/>
              <a:cs typeface="Calibri" panose="020F0502020204030204" pitchFamily="34" charset="0"/>
            </a:endParaRPr>
          </a:p>
        </p:txBody>
      </p:sp>
      <p:sp>
        <p:nvSpPr>
          <p:cNvPr id="10" name="Rectangle 9"/>
          <p:cNvSpPr/>
          <p:nvPr/>
        </p:nvSpPr>
        <p:spPr>
          <a:xfrm>
            <a:off x="1672970" y="3288268"/>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db.getName()</a:t>
            </a:r>
          </a:p>
        </p:txBody>
      </p:sp>
      <p:sp>
        <p:nvSpPr>
          <p:cNvPr id="2" name="Rectangle 1"/>
          <p:cNvSpPr/>
          <p:nvPr/>
        </p:nvSpPr>
        <p:spPr>
          <a:xfrm>
            <a:off x="1672970" y="3787049"/>
            <a:ext cx="8609479" cy="830997"/>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a:t>
            </a:r>
            <a:r>
              <a:rPr lang="en-US" dirty="0">
                <a:solidFill>
                  <a:srgbClr val="FC6F0D"/>
                </a:solidFill>
                <a:latin typeface="Calibri" panose="020F0502020204030204" pitchFamily="34" charset="0"/>
                <a:cs typeface="Calibri" panose="020F0502020204030204" pitchFamily="34" charset="0"/>
              </a:rPr>
              <a:t>		</a:t>
            </a:r>
            <a:r>
              <a:rPr lang="en-US" dirty="0">
                <a:solidFill>
                  <a:srgbClr val="00B050"/>
                </a:solidFill>
                <a:latin typeface="Calibri" panose="020F0502020204030204" pitchFamily="34" charset="0"/>
                <a:cs typeface="Calibri" panose="020F0502020204030204" pitchFamily="34" charset="0"/>
              </a:rPr>
              <a:t>   </a:t>
            </a:r>
            <a:r>
              <a:rPr lang="en-US" sz="2000" dirty="0">
                <a:solidFill>
                  <a:srgbClr val="00B050"/>
                </a:solidFill>
                <a:latin typeface="Calibri" panose="020F0502020204030204" pitchFamily="34" charset="0"/>
                <a:cs typeface="Calibri" panose="020F0502020204030204" pitchFamily="34" charset="0"/>
              </a:rPr>
              <a:t>// Returns: the current database name</a:t>
            </a:r>
            <a:r>
              <a:rPr lang="en-US" dirty="0">
                <a:solidFill>
                  <a:srgbClr val="00B050"/>
                </a:solidFill>
                <a:latin typeface="Calibri" panose="020F0502020204030204" pitchFamily="34" charset="0"/>
                <a:cs typeface="Calibri" panose="020F0502020204030204" pitchFamily="34" charset="0"/>
              </a:rPr>
              <a:t>.</a:t>
            </a:r>
            <a:endParaRPr lang="en-US" dirty="0">
              <a:solidFill>
                <a:srgbClr val="FC6F0D"/>
              </a:solidFill>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endParaRPr lang="en-US" sz="800" dirty="0">
              <a:solidFill>
                <a:schemeClr val="tx1">
                  <a:lumMod val="95000"/>
                  <a:lumOff val="5000"/>
                </a:schemeClr>
              </a:solidFill>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db.getName()</a:t>
            </a:r>
            <a:r>
              <a:rPr lang="en-US" dirty="0">
                <a:solidFill>
                  <a:srgbClr val="FC6F0D"/>
                </a:solidFill>
                <a:latin typeface="Calibri" panose="020F0502020204030204" pitchFamily="34" charset="0"/>
                <a:cs typeface="Calibri" panose="020F0502020204030204" pitchFamily="34" charset="0"/>
              </a:rPr>
              <a:t>	</a:t>
            </a:r>
            <a:r>
              <a:rPr lang="en-US" dirty="0">
                <a:solidFill>
                  <a:srgbClr val="00B050"/>
                </a:solidFill>
                <a:latin typeface="Calibri" panose="020F0502020204030204" pitchFamily="34" charset="0"/>
                <a:cs typeface="Calibri" panose="020F0502020204030204" pitchFamily="34" charset="0"/>
              </a:rPr>
              <a:t>   </a:t>
            </a:r>
            <a:r>
              <a:rPr lang="en-US" sz="2000" dirty="0">
                <a:solidFill>
                  <a:srgbClr val="00B050"/>
                </a:solidFill>
                <a:latin typeface="Calibri" panose="020F0502020204030204" pitchFamily="34" charset="0"/>
                <a:cs typeface="Calibri" panose="020F0502020204030204" pitchFamily="34" charset="0"/>
              </a:rPr>
              <a:t>// Returns: the current database name.</a:t>
            </a:r>
            <a:endParaRPr lang="en-US" dirty="0">
              <a:solidFill>
                <a:srgbClr val="FC6F0D"/>
              </a:solidFill>
              <a:latin typeface="Calibri" panose="020F0502020204030204" pitchFamily="34" charset="0"/>
              <a:cs typeface="Calibri" panose="020F0502020204030204" pitchFamily="34" charset="0"/>
            </a:endParaRPr>
          </a:p>
        </p:txBody>
      </p:sp>
      <p:pic>
        <p:nvPicPr>
          <p:cNvPr id="11" name="Picture 10">
            <a:extLst>
              <a:ext uri="{FF2B5EF4-FFF2-40B4-BE49-F238E27FC236}">
                <a16:creationId xmlns:a16="http://schemas.microsoft.com/office/drawing/2014/main" id="{D19155BA-6506-4366-ACA1-D85C6CD35E6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60369EC6-1458-46B8-8774-B37EC1E8AC6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31395770"/>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use database</a:t>
            </a:r>
            <a:endParaRPr lang="en-US" dirty="0"/>
          </a:p>
        </p:txBody>
      </p:sp>
      <p:sp>
        <p:nvSpPr>
          <p:cNvPr id="4" name="Rectangle 3"/>
          <p:cNvSpPr/>
          <p:nvPr/>
        </p:nvSpPr>
        <p:spPr>
          <a:xfrm>
            <a:off x="1752372" y="76202"/>
            <a:ext cx="8685669" cy="646331"/>
          </a:xfrm>
          <a:prstGeom prst="rect">
            <a:avLst/>
          </a:prstGeom>
        </p:spPr>
        <p:txBody>
          <a:bodyPr wrap="square">
            <a:spAutoFit/>
          </a:bodyPr>
          <a:lstStyle/>
          <a:p>
            <a:pPr algn="just"/>
            <a:r>
              <a:rPr lang="en-US" dirty="0">
                <a:solidFill>
                  <a:schemeClr val="tx1">
                    <a:lumMod val="95000"/>
                    <a:lumOff val="5000"/>
                  </a:schemeClr>
                </a:solidFill>
                <a:latin typeface="Palatino Linotype" panose="02040502050505030304" pitchFamily="18" charset="0"/>
              </a:rPr>
              <a:t>To access an element of an array by the zero-based index position, concatenate the array name with the dot (.) and zero-based index position, and enclose in quotes</a:t>
            </a:r>
          </a:p>
        </p:txBody>
      </p:sp>
      <p:pic>
        <p:nvPicPr>
          <p:cNvPr id="5" name="Picture 4">
            <a:extLst>
              <a:ext uri="{FF2B5EF4-FFF2-40B4-BE49-F238E27FC236}">
                <a16:creationId xmlns:a16="http://schemas.microsoft.com/office/drawing/2014/main" id="{F0297F16-AAE8-4B23-967D-6DFEDF86ED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4799075-EB5A-4D6B-99CC-6877A1E9F6B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05263514"/>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 database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Switch current database to &lt;db&gt;. The mongo shell variable db is set to the current database.</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828562" y="1566753"/>
            <a:ext cx="1197608"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use &lt;db&gt;</a:t>
            </a:r>
          </a:p>
        </p:txBody>
      </p:sp>
      <p:sp>
        <p:nvSpPr>
          <p:cNvPr id="8" name="Rectangle 7"/>
          <p:cNvSpPr/>
          <p:nvPr/>
        </p:nvSpPr>
        <p:spPr>
          <a:xfrm>
            <a:off x="1811743" y="2560768"/>
            <a:ext cx="8550110"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use db1</a:t>
            </a:r>
          </a:p>
        </p:txBody>
      </p:sp>
      <p:pic>
        <p:nvPicPr>
          <p:cNvPr id="9" name="Picture 8">
            <a:extLst>
              <a:ext uri="{FF2B5EF4-FFF2-40B4-BE49-F238E27FC236}">
                <a16:creationId xmlns:a16="http://schemas.microsoft.com/office/drawing/2014/main" id="{2A329262-BE96-4D9F-92CD-E0E199AC0BC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3FFF4A64-6DFC-4D9E-8A3D-C72BE34528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64892006"/>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db.dropDatabase()</a:t>
            </a:r>
            <a:endParaRPr lang="en-US" dirty="0"/>
          </a:p>
        </p:txBody>
      </p:sp>
      <p:pic>
        <p:nvPicPr>
          <p:cNvPr id="5" name="Picture 4">
            <a:extLst>
              <a:ext uri="{FF2B5EF4-FFF2-40B4-BE49-F238E27FC236}">
                <a16:creationId xmlns:a16="http://schemas.microsoft.com/office/drawing/2014/main" id="{F0297F16-AAE8-4B23-967D-6DFEDF86ED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4799075-EB5A-4D6B-99CC-6877A1E9F6B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2445300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pic>
        <p:nvPicPr>
          <p:cNvPr id="4" name="Picture 3">
            <a:extLst>
              <a:ext uri="{FF2B5EF4-FFF2-40B4-BE49-F238E27FC236}">
                <a16:creationId xmlns:a16="http://schemas.microsoft.com/office/drawing/2014/main" id="{62DD29E2-A9AF-4447-939E-7E29C401BE8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F2F8BD4-2960-4EE7-93F2-A780AE056A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94910974"/>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db.dropDatabase() </a:t>
            </a:r>
          </a:p>
        </p:txBody>
      </p:sp>
      <p:sp>
        <p:nvSpPr>
          <p:cNvPr id="7" name="Rectangle 6"/>
          <p:cNvSpPr/>
          <p:nvPr/>
        </p:nvSpPr>
        <p:spPr>
          <a:xfrm>
            <a:off x="1672970" y="762002"/>
            <a:ext cx="8844473" cy="369332"/>
          </a:xfrm>
          <a:prstGeom prst="rect">
            <a:avLst/>
          </a:prstGeom>
        </p:spPr>
        <p:txBody>
          <a:bodyPr wrap="square">
            <a:spAutoFit/>
          </a:bodyPr>
          <a:lstStyle/>
          <a:p>
            <a:r>
              <a:rPr lang="en-US" dirty="0">
                <a:latin typeface="Palatino Linotype" panose="02040502050505030304" pitchFamily="18" charset="0"/>
              </a:rPr>
              <a:t>Removes the current database, deleting the associated data files.</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828562" y="1566753"/>
            <a:ext cx="233749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db.dropDatabase()</a:t>
            </a:r>
          </a:p>
        </p:txBody>
      </p:sp>
      <p:sp>
        <p:nvSpPr>
          <p:cNvPr id="8" name="Rectangle 7"/>
          <p:cNvSpPr/>
          <p:nvPr/>
        </p:nvSpPr>
        <p:spPr>
          <a:xfrm>
            <a:off x="1811743" y="2560768"/>
            <a:ext cx="8550110"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use db1</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db.dropDatabase()</a:t>
            </a:r>
          </a:p>
        </p:txBody>
      </p:sp>
      <p:pic>
        <p:nvPicPr>
          <p:cNvPr id="9" name="Picture 8">
            <a:extLst>
              <a:ext uri="{FF2B5EF4-FFF2-40B4-BE49-F238E27FC236}">
                <a16:creationId xmlns:a16="http://schemas.microsoft.com/office/drawing/2014/main" id="{2A329262-BE96-4D9F-92CD-E0E199AC0BC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3FFF4A64-6DFC-4D9E-8A3D-C72BE34528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39120250"/>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new Date()</a:t>
            </a:r>
            <a:endParaRPr lang="en-US" dirty="0"/>
          </a:p>
        </p:txBody>
      </p:sp>
      <p:pic>
        <p:nvPicPr>
          <p:cNvPr id="3" name="Picture 2">
            <a:extLst>
              <a:ext uri="{FF2B5EF4-FFF2-40B4-BE49-F238E27FC236}">
                <a16:creationId xmlns:a16="http://schemas.microsoft.com/office/drawing/2014/main" id="{00E81D90-0153-48F0-9EBD-DA8867283D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DFBE1B2-C746-4450-A94B-8E00BC2526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33840338"/>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a:latin typeface="Arial" pitchFamily="34" charset="0"/>
                <a:cs typeface="Arial" pitchFamily="34" charset="0"/>
              </a:rPr>
              <a:t>new Date() </a:t>
            </a:r>
            <a:r>
              <a:rPr lang="en-IN" sz="2800" b="1" i="1" dirty="0">
                <a:latin typeface="Arial" pitchFamily="34" charset="0"/>
                <a:cs typeface="Arial" pitchFamily="34" charset="0"/>
              </a:rPr>
              <a:t>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MongoDB uses ObjectIds as the default value of _id field of each document, which is auto generated while the creation of any document.</a:t>
            </a:r>
            <a:endParaRPr lang="en-IN" dirty="0">
              <a:latin typeface="Palatino Linotype" panose="02040502050505030304" pitchFamily="18" charset="0"/>
            </a:endParaRPr>
          </a:p>
        </p:txBody>
      </p:sp>
      <p:sp>
        <p:nvSpPr>
          <p:cNvPr id="8" name="Rectangle 7"/>
          <p:cNvSpPr/>
          <p:nvPr/>
        </p:nvSpPr>
        <p:spPr>
          <a:xfrm>
            <a:off x="1694214" y="1658572"/>
            <a:ext cx="87933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var variable_name = new Date()</a:t>
            </a:r>
          </a:p>
        </p:txBody>
      </p:sp>
      <p:sp>
        <p:nvSpPr>
          <p:cNvPr id="9" name="Rectangle 8"/>
          <p:cNvSpPr/>
          <p:nvPr/>
        </p:nvSpPr>
        <p:spPr>
          <a:xfrm>
            <a:off x="1665297" y="2236115"/>
            <a:ext cx="8822217"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x = Date()</a:t>
            </a:r>
          </a:p>
        </p:txBody>
      </p:sp>
      <p:pic>
        <p:nvPicPr>
          <p:cNvPr id="10" name="Picture 9">
            <a:extLst>
              <a:ext uri="{FF2B5EF4-FFF2-40B4-BE49-F238E27FC236}">
                <a16:creationId xmlns:a16="http://schemas.microsoft.com/office/drawing/2014/main" id="{FA16F4A6-5BCD-49A7-A37A-612E1817E90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02F7E8AF-8681-4DB2-8599-41EEF66326A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18300689"/>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db.getCollectionNames()</a:t>
            </a:r>
            <a:endParaRPr lang="en-US" dirty="0"/>
          </a:p>
        </p:txBody>
      </p:sp>
      <p:pic>
        <p:nvPicPr>
          <p:cNvPr id="3" name="Picture 2">
            <a:extLst>
              <a:ext uri="{FF2B5EF4-FFF2-40B4-BE49-F238E27FC236}">
                <a16:creationId xmlns:a16="http://schemas.microsoft.com/office/drawing/2014/main" id="{513FCEEB-4A78-4D98-9737-88DA82C1868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E47D787-406A-49C2-9946-AEAB27175F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6" name="Rectangle 5">
            <a:extLst>
              <a:ext uri="{FF2B5EF4-FFF2-40B4-BE49-F238E27FC236}">
                <a16:creationId xmlns:a16="http://schemas.microsoft.com/office/drawing/2014/main" id="{AF63DFCE-2116-4207-B0B5-88CE69BD66E9}"/>
              </a:ext>
            </a:extLst>
          </p:cNvPr>
          <p:cNvSpPr/>
          <p:nvPr/>
        </p:nvSpPr>
        <p:spPr>
          <a:xfrm>
            <a:off x="190550" y="4705133"/>
            <a:ext cx="11737303" cy="769441"/>
          </a:xfrm>
          <a:prstGeom prst="rect">
            <a:avLst/>
          </a:prstGeom>
        </p:spPr>
        <p:txBody>
          <a:bodyPr wrap="square">
            <a:spAutoFit/>
          </a:bodyPr>
          <a:lstStyle/>
          <a:p>
            <a:r>
              <a:rPr lang="en-US" sz="2200" b="1" dirty="0">
                <a:latin typeface="Calibri" panose="020F0502020204030204" pitchFamily="34" charset="0"/>
                <a:cs typeface="Calibri" panose="020F0502020204030204" pitchFamily="34" charset="0"/>
              </a:rPr>
              <a:t>mongoimport</a:t>
            </a:r>
            <a:r>
              <a:rPr lang="en-US" sz="2200" dirty="0">
                <a:latin typeface="Calibri" panose="020F0502020204030204" pitchFamily="34" charset="0"/>
                <a:cs typeface="Calibri" panose="020F0502020204030204" pitchFamily="34" charset="0"/>
              </a:rPr>
              <a:t> </a:t>
            </a:r>
            <a:r>
              <a:rPr lang="en-US" sz="2200" b="1" dirty="0">
                <a:latin typeface="Calibri" panose="020F0502020204030204" pitchFamily="34" charset="0"/>
                <a:cs typeface="Calibri" panose="020F0502020204030204" pitchFamily="34" charset="0"/>
              </a:rPr>
              <a:t>--host </a:t>
            </a:r>
            <a:r>
              <a:rPr lang="en-US" sz="2200" dirty="0">
                <a:latin typeface="Calibri" panose="020F0502020204030204" pitchFamily="34" charset="0"/>
                <a:cs typeface="Calibri" panose="020F0502020204030204" pitchFamily="34" charset="0"/>
              </a:rPr>
              <a:t>192.168.100.20 </a:t>
            </a:r>
            <a:r>
              <a:rPr lang="en-US" sz="2200" b="1" dirty="0">
                <a:latin typeface="Calibri" panose="020F0502020204030204" pitchFamily="34" charset="0"/>
                <a:cs typeface="Calibri" panose="020F0502020204030204" pitchFamily="34" charset="0"/>
              </a:rPr>
              <a:t>--port </a:t>
            </a:r>
            <a:r>
              <a:rPr lang="en-US" sz="2200" dirty="0">
                <a:latin typeface="Calibri" panose="020F0502020204030204" pitchFamily="34" charset="0"/>
                <a:cs typeface="Calibri" panose="020F0502020204030204" pitchFamily="34" charset="0"/>
              </a:rPr>
              <a:t>27017  </a:t>
            </a:r>
            <a:r>
              <a:rPr lang="en-US" sz="2200" b="1" dirty="0">
                <a:latin typeface="Calibri" panose="020F0502020204030204" pitchFamily="34" charset="0"/>
                <a:cs typeface="Calibri" panose="020F0502020204030204" pitchFamily="34" charset="0"/>
              </a:rPr>
              <a:t>--db </a:t>
            </a:r>
            <a:r>
              <a:rPr lang="en-US" sz="2200" dirty="0">
                <a:latin typeface="Calibri" panose="020F0502020204030204" pitchFamily="34" charset="0"/>
                <a:cs typeface="Calibri" panose="020F0502020204030204" pitchFamily="34" charset="0"/>
              </a:rPr>
              <a:t>db1 </a:t>
            </a:r>
            <a:r>
              <a:rPr lang="en-US" sz="2200" b="1" dirty="0">
                <a:latin typeface="Calibri" panose="020F0502020204030204" pitchFamily="34" charset="0"/>
                <a:cs typeface="Calibri" panose="020F0502020204030204" pitchFamily="34" charset="0"/>
              </a:rPr>
              <a:t>–collection</a:t>
            </a:r>
            <a:r>
              <a:rPr lang="en-US" sz="2200" dirty="0">
                <a:latin typeface="Calibri" panose="020F0502020204030204" pitchFamily="34" charset="0"/>
                <a:cs typeface="Calibri" panose="020F0502020204030204" pitchFamily="34" charset="0"/>
              </a:rPr>
              <a:t> emp  </a:t>
            </a:r>
            <a:r>
              <a:rPr lang="en-US" sz="2200" b="1" dirty="0">
                <a:latin typeface="Calibri" panose="020F0502020204030204" pitchFamily="34" charset="0"/>
                <a:cs typeface="Calibri" panose="020F0502020204030204" pitchFamily="34" charset="0"/>
              </a:rPr>
              <a:t>--type </a:t>
            </a:r>
            <a:r>
              <a:rPr lang="en-US" sz="2200" dirty="0">
                <a:latin typeface="Calibri" panose="020F0502020204030204" pitchFamily="34" charset="0"/>
                <a:cs typeface="Calibri" panose="020F0502020204030204" pitchFamily="34" charset="0"/>
              </a:rPr>
              <a:t>csv  </a:t>
            </a:r>
            <a:r>
              <a:rPr lang="en-US" sz="2200" b="1" dirty="0">
                <a:latin typeface="Calibri" panose="020F0502020204030204" pitchFamily="34" charset="0"/>
                <a:cs typeface="Calibri" panose="020F0502020204030204" pitchFamily="34" charset="0"/>
              </a:rPr>
              <a:t>--file </a:t>
            </a:r>
            <a:r>
              <a:rPr lang="en-US" sz="2200" dirty="0">
                <a:latin typeface="Calibri" panose="020F0502020204030204" pitchFamily="34" charset="0"/>
                <a:cs typeface="Calibri" panose="020F0502020204030204" pitchFamily="34" charset="0"/>
              </a:rPr>
              <a:t>d:\o.csv </a:t>
            </a:r>
            <a:r>
              <a:rPr lang="en-US" sz="2200" b="1" dirty="0">
                <a:latin typeface="Calibri" panose="020F0502020204030204" pitchFamily="34" charset="0"/>
                <a:cs typeface="Calibri" panose="020F0502020204030204" pitchFamily="34" charset="0"/>
              </a:rPr>
              <a:t>--fields </a:t>
            </a:r>
            <a:r>
              <a:rPr lang="en-US" sz="2200" dirty="0">
                <a:latin typeface="Calibri" panose="020F0502020204030204" pitchFamily="34" charset="0"/>
                <a:cs typeface="Calibri" panose="020F0502020204030204" pitchFamily="34" charset="0"/>
              </a:rPr>
              <a:t>"EMPNO, </a:t>
            </a:r>
            <a:r>
              <a:rPr lang="en-US" sz="2200">
                <a:latin typeface="Calibri" panose="020F0502020204030204" pitchFamily="34" charset="0"/>
                <a:cs typeface="Calibri" panose="020F0502020204030204" pitchFamily="34" charset="0"/>
              </a:rPr>
              <a:t>ENAME, JOB</a:t>
            </a:r>
            <a:r>
              <a:rPr lang="en-US" sz="2200" dirty="0">
                <a:latin typeface="Calibri" panose="020F0502020204030204" pitchFamily="34" charset="0"/>
                <a:cs typeface="Calibri" panose="020F0502020204030204" pitchFamily="34" charset="0"/>
              </a:rPr>
              <a:t>, MGR,HIREDATE, SAL, COMM, DEPTNO,BONUSID, USERNAME, PWD"</a:t>
            </a:r>
          </a:p>
        </p:txBody>
      </p:sp>
      <p:sp>
        <p:nvSpPr>
          <p:cNvPr id="8" name="TextBox 7">
            <a:extLst>
              <a:ext uri="{FF2B5EF4-FFF2-40B4-BE49-F238E27FC236}">
                <a16:creationId xmlns:a16="http://schemas.microsoft.com/office/drawing/2014/main" id="{214B924B-AAB4-4940-8BC1-315941C57759}"/>
              </a:ext>
            </a:extLst>
          </p:cNvPr>
          <p:cNvSpPr txBox="1"/>
          <p:nvPr/>
        </p:nvSpPr>
        <p:spPr>
          <a:xfrm>
            <a:off x="406574" y="4054359"/>
            <a:ext cx="11161240"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a:t>
            </a:r>
            <a:r>
              <a:rPr lang="en-US" sz="2000" dirty="0">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emp </a:t>
            </a:r>
            <a:r>
              <a:rPr lang="en-US" sz="2000" dirty="0">
                <a:solidFill>
                  <a:srgbClr val="0077AA"/>
                </a:solidFill>
                <a:latin typeface="Liberation Mono"/>
                <a:cs typeface="Arial" panose="020B0604020202020204" pitchFamily="34" charset="0"/>
              </a:rPr>
              <a:t>INTO</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OUTFILE</a:t>
            </a:r>
            <a:r>
              <a:rPr lang="en-US" sz="2000" dirty="0">
                <a:latin typeface="Liberation Mono"/>
                <a:cs typeface="Arial" panose="020B0604020202020204" pitchFamily="34" charset="0"/>
              </a:rPr>
              <a:t> "d:/o.csv" fields terminated by ',';</a:t>
            </a:r>
            <a:endParaRPr lang="en-IN" sz="2000" dirty="0">
              <a:latin typeface="Liberation Mono"/>
            </a:endParaRPr>
          </a:p>
        </p:txBody>
      </p:sp>
      <p:sp>
        <p:nvSpPr>
          <p:cNvPr id="10" name="Rectangle 9">
            <a:extLst>
              <a:ext uri="{FF2B5EF4-FFF2-40B4-BE49-F238E27FC236}">
                <a16:creationId xmlns:a16="http://schemas.microsoft.com/office/drawing/2014/main" id="{8DD9E1FD-2B5B-442C-897F-B6D06CA194B8}"/>
              </a:ext>
            </a:extLst>
          </p:cNvPr>
          <p:cNvSpPr/>
          <p:nvPr/>
        </p:nvSpPr>
        <p:spPr>
          <a:xfrm>
            <a:off x="406574" y="786413"/>
            <a:ext cx="5693931" cy="1135247"/>
          </a:xfrm>
          <a:prstGeom prst="rect">
            <a:avLst/>
          </a:prstGeom>
        </p:spPr>
        <p:txBody>
          <a:bodyPr wrap="none">
            <a:spAutoFit/>
          </a:bodyPr>
          <a:lstStyle/>
          <a:p>
            <a:pPr>
              <a:lnSpc>
                <a:spcPct val="150000"/>
              </a:lnSpc>
            </a:pPr>
            <a:r>
              <a:rPr lang="en-US" sz="2400" dirty="0">
                <a:solidFill>
                  <a:schemeClr val="tx1">
                    <a:lumMod val="95000"/>
                    <a:lumOff val="5000"/>
                  </a:schemeClr>
                </a:solidFill>
              </a:rPr>
              <a:t>If not working then do changes in </a:t>
            </a:r>
            <a:r>
              <a:rPr lang="en-US" sz="2400" i="1" dirty="0">
                <a:solidFill>
                  <a:schemeClr val="tx1">
                    <a:lumMod val="95000"/>
                    <a:lumOff val="5000"/>
                  </a:schemeClr>
                </a:solidFill>
              </a:rPr>
              <a:t>my.ini</a:t>
            </a:r>
            <a:r>
              <a:rPr lang="en-US" sz="2400" dirty="0">
                <a:solidFill>
                  <a:schemeClr val="tx1">
                    <a:lumMod val="95000"/>
                    <a:lumOff val="5000"/>
                  </a:schemeClr>
                </a:solidFill>
              </a:rPr>
              <a:t> file.</a:t>
            </a:r>
          </a:p>
          <a:p>
            <a:pPr>
              <a:lnSpc>
                <a:spcPct val="150000"/>
              </a:lnSpc>
            </a:pPr>
            <a:r>
              <a:rPr lang="en-US" sz="2400" dirty="0">
                <a:solidFill>
                  <a:schemeClr val="tx1">
                    <a:lumMod val="95000"/>
                    <a:lumOff val="5000"/>
                  </a:schemeClr>
                </a:solidFill>
                <a:latin typeface="Gill Sans MT (Body)"/>
                <a:cs typeface="Arial" panose="020B0604020202020204" pitchFamily="34" charset="0"/>
              </a:rPr>
              <a:t>secure_file_priv = ""</a:t>
            </a:r>
          </a:p>
        </p:txBody>
      </p:sp>
    </p:spTree>
    <p:extLst>
      <p:ext uri="{BB962C8B-B14F-4D97-AF65-F5344CB8AC3E}">
        <p14:creationId xmlns:p14="http://schemas.microsoft.com/office/powerpoint/2010/main" val="1516891274"/>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db.getCollectionNames() </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Returns an array containing the names of all collections in the current database.</a:t>
            </a:r>
            <a:endParaRPr lang="en-IN" dirty="0">
              <a:latin typeface="Palatino Linotype" panose="02040502050505030304" pitchFamily="18" charset="0"/>
            </a:endParaRPr>
          </a:p>
        </p:txBody>
      </p:sp>
      <p:sp>
        <p:nvSpPr>
          <p:cNvPr id="8" name="Rectangle 7"/>
          <p:cNvSpPr/>
          <p:nvPr/>
        </p:nvSpPr>
        <p:spPr>
          <a:xfrm>
            <a:off x="1672970" y="1383968"/>
            <a:ext cx="8844473"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collection</a:t>
            </a:r>
          </a:p>
          <a:p>
            <a:r>
              <a:rPr lang="en-US" dirty="0">
                <a:solidFill>
                  <a:srgbClr val="049DC8"/>
                </a:solidFill>
                <a:latin typeface="Consolas" panose="020B0609020204030204" pitchFamily="49" charset="0"/>
                <a:cs typeface="Calibri" panose="020F0502020204030204" pitchFamily="34" charset="0"/>
              </a:rPr>
              <a:t>db.getCollectionNames()</a:t>
            </a:r>
          </a:p>
        </p:txBody>
      </p:sp>
      <p:sp>
        <p:nvSpPr>
          <p:cNvPr id="2" name="Rectangle 1"/>
          <p:cNvSpPr/>
          <p:nvPr/>
        </p:nvSpPr>
        <p:spPr>
          <a:xfrm>
            <a:off x="1672970" y="2438400"/>
            <a:ext cx="8844473" cy="1046440"/>
          </a:xfrm>
          <a:prstGeom prst="rect">
            <a:avLst/>
          </a:prstGeom>
        </p:spPr>
        <p:txBody>
          <a:bodyPr wrap="square">
            <a:spAutoFit/>
          </a:bodyPr>
          <a:lstStyle/>
          <a:p>
            <a:r>
              <a:rPr lang="en-US" dirty="0">
                <a:solidFill>
                  <a:srgbClr val="FF0000"/>
                </a:solidFill>
                <a:latin typeface="Calibri" panose="020F0502020204030204" pitchFamily="34" charset="0"/>
                <a:cs typeface="Calibri" panose="020F0502020204030204" pitchFamily="34" charset="0"/>
              </a:rPr>
              <a:t>e.g.</a:t>
            </a:r>
          </a:p>
          <a:p>
            <a:pPr marL="342900" indent="-342900">
              <a:buFont typeface="Arial" panose="020B0604020202020204" pitchFamily="34" charset="0"/>
              <a:buChar char="•"/>
            </a:pPr>
            <a:endParaRPr lang="en-US" sz="800" dirty="0">
              <a:solidFill>
                <a:schemeClr val="tx1">
                  <a:lumMod val="95000"/>
                  <a:lumOff val="5000"/>
                </a:schemeClr>
              </a:solidFill>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show collection</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db.getCollectionNames();</a:t>
            </a:r>
          </a:p>
        </p:txBody>
      </p:sp>
      <p:pic>
        <p:nvPicPr>
          <p:cNvPr id="9" name="Picture 8">
            <a:extLst>
              <a:ext uri="{FF2B5EF4-FFF2-40B4-BE49-F238E27FC236}">
                <a16:creationId xmlns:a16="http://schemas.microsoft.com/office/drawing/2014/main" id="{D9E2D063-764F-490E-8D57-3078AA1E8D1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22801D07-1539-4B27-83B4-B8D0F962584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38229810"/>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db.createCollection()</a:t>
            </a:r>
            <a:endParaRPr lang="en-US" dirty="0"/>
          </a:p>
        </p:txBody>
      </p:sp>
      <p:pic>
        <p:nvPicPr>
          <p:cNvPr id="3" name="Picture 2">
            <a:extLst>
              <a:ext uri="{FF2B5EF4-FFF2-40B4-BE49-F238E27FC236}">
                <a16:creationId xmlns:a16="http://schemas.microsoft.com/office/drawing/2014/main" id="{005431A9-6C65-434F-B7A6-5FF72F8B97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CCCBA55-01A7-4F04-808F-C2687178245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87031995"/>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db.createCollection() </a:t>
            </a:r>
          </a:p>
        </p:txBody>
      </p:sp>
      <p:sp>
        <p:nvSpPr>
          <p:cNvPr id="7" name="Rectangle 6"/>
          <p:cNvSpPr/>
          <p:nvPr/>
        </p:nvSpPr>
        <p:spPr>
          <a:xfrm>
            <a:off x="478582" y="932527"/>
            <a:ext cx="11305256" cy="1200329"/>
          </a:xfrm>
          <a:prstGeom prst="rect">
            <a:avLst/>
          </a:prstGeom>
        </p:spPr>
        <p:txBody>
          <a:bodyPr wrap="square">
            <a:spAutoFit/>
          </a:bodyPr>
          <a:lstStyle/>
          <a:p>
            <a:r>
              <a:rPr lang="en-IN" b="1" i="1" dirty="0">
                <a:solidFill>
                  <a:srgbClr val="036883"/>
                </a:solidFill>
                <a:latin typeface="Palatino Linotype" panose="02040502050505030304" pitchFamily="18" charset="0"/>
              </a:rPr>
              <a:t>Capped</a:t>
            </a:r>
            <a:r>
              <a:rPr lang="en-IN" dirty="0">
                <a:latin typeface="Palatino Linotype" panose="02040502050505030304" pitchFamily="18" charset="0"/>
              </a:rPr>
              <a:t> collections have maximum size or document counts that prevent them from growing beyond maximum thresholds. All capped collections must specify a maximum size and may also specify a maximum document count. </a:t>
            </a:r>
            <a:r>
              <a:rPr lang="en-IN" b="1" dirty="0">
                <a:solidFill>
                  <a:srgbClr val="C00000"/>
                </a:solidFill>
                <a:latin typeface="Palatino Linotype" panose="02040502050505030304" pitchFamily="18" charset="0"/>
              </a:rPr>
              <a:t>MongoDB removes older documents if a collection reaches the maximum size limit before it reaches the maximum document count. </a:t>
            </a:r>
          </a:p>
        </p:txBody>
      </p:sp>
      <p:sp>
        <p:nvSpPr>
          <p:cNvPr id="8" name="Rectangle 7"/>
          <p:cNvSpPr/>
          <p:nvPr/>
        </p:nvSpPr>
        <p:spPr>
          <a:xfrm>
            <a:off x="551560" y="2276872"/>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db.createCollection(name, { options1, options2, ... })</a:t>
            </a:r>
          </a:p>
        </p:txBody>
      </p:sp>
      <p:sp>
        <p:nvSpPr>
          <p:cNvPr id="2" name="Rectangle 1"/>
          <p:cNvSpPr/>
          <p:nvPr/>
        </p:nvSpPr>
        <p:spPr>
          <a:xfrm>
            <a:off x="262558" y="4419602"/>
            <a:ext cx="11521280"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db.createCollection("log");</a:t>
            </a:r>
          </a:p>
          <a:p>
            <a:pPr marL="285750" indent="-28575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db.createCollection("log", { capped:true, size:1, max:2}); </a:t>
            </a:r>
            <a:r>
              <a:rPr lang="en-IN" dirty="0">
                <a:solidFill>
                  <a:srgbClr val="FC6F0D"/>
                </a:solidFill>
                <a:latin typeface="Calibri" panose="020F0502020204030204" pitchFamily="34" charset="0"/>
                <a:cs typeface="Calibri" panose="020F0502020204030204" pitchFamily="34" charset="0"/>
              </a:rPr>
              <a:t>   </a:t>
            </a:r>
            <a:r>
              <a:rPr lang="en-IN" dirty="0">
                <a:solidFill>
                  <a:srgbClr val="00B050"/>
                </a:solidFill>
                <a:latin typeface="Calibri" panose="020F0502020204030204" pitchFamily="34" charset="0"/>
                <a:cs typeface="Calibri" panose="020F0502020204030204" pitchFamily="34" charset="0"/>
              </a:rPr>
              <a:t>// This command creates a collection named log with a </a:t>
            </a:r>
          </a:p>
          <a:p>
            <a:r>
              <a:rPr lang="en-IN" dirty="0">
                <a:solidFill>
                  <a:srgbClr val="00B050"/>
                </a:solidFill>
                <a:latin typeface="Calibri" panose="020F0502020204030204" pitchFamily="34" charset="0"/>
                <a:cs typeface="Calibri" panose="020F0502020204030204" pitchFamily="34" charset="0"/>
              </a:rPr>
              <a:t>                                                                                                                  maximum size of 1 byte and a maximum of 2 documents.</a:t>
            </a:r>
            <a:endParaRPr lang="en-US" dirty="0">
              <a:solidFill>
                <a:srgbClr val="00B050"/>
              </a:solidFill>
              <a:latin typeface="Calibri" panose="020F0502020204030204" pitchFamily="34" charset="0"/>
              <a:cs typeface="Calibri" panose="020F0502020204030204" pitchFamily="34" charset="0"/>
            </a:endParaRPr>
          </a:p>
        </p:txBody>
      </p:sp>
      <p:sp>
        <p:nvSpPr>
          <p:cNvPr id="3" name="Rectangle 2"/>
          <p:cNvSpPr/>
          <p:nvPr/>
        </p:nvSpPr>
        <p:spPr>
          <a:xfrm>
            <a:off x="549582" y="2780928"/>
            <a:ext cx="8767050" cy="1323439"/>
          </a:xfrm>
          <a:prstGeom prst="rect">
            <a:avLst/>
          </a:prstGeom>
        </p:spPr>
        <p:txBody>
          <a:bodyPr wrap="square">
            <a:spAutoFit/>
          </a:bodyPr>
          <a:lstStyle/>
          <a:p>
            <a:r>
              <a:rPr lang="en-US" dirty="0"/>
              <a:t>The options document contains the following fields:</a:t>
            </a:r>
          </a:p>
          <a:p>
            <a:endParaRPr lang="en-US" sz="800" dirty="0"/>
          </a:p>
          <a:p>
            <a:pPr marL="285750" indent="-285750">
              <a:buFont typeface="Arial" panose="020B0604020202020204" pitchFamily="34" charset="0"/>
              <a:buChar char="•"/>
            </a:pPr>
            <a:r>
              <a:rPr lang="en-US" dirty="0">
                <a:solidFill>
                  <a:srgbClr val="036883"/>
                </a:solidFill>
              </a:rPr>
              <a:t>capped : boolean</a:t>
            </a:r>
          </a:p>
          <a:p>
            <a:pPr marL="285750" indent="-285750">
              <a:buFont typeface="Arial" panose="020B0604020202020204" pitchFamily="34" charset="0"/>
              <a:buChar char="•"/>
            </a:pPr>
            <a:r>
              <a:rPr lang="en-US" dirty="0">
                <a:solidFill>
                  <a:srgbClr val="036883"/>
                </a:solidFill>
              </a:rPr>
              <a:t>size : number</a:t>
            </a:r>
          </a:p>
          <a:p>
            <a:pPr marL="285750" indent="-285750">
              <a:buFont typeface="Arial" panose="020B0604020202020204" pitchFamily="34" charset="0"/>
              <a:buChar char="•"/>
            </a:pPr>
            <a:r>
              <a:rPr lang="en-US" dirty="0">
                <a:solidFill>
                  <a:srgbClr val="036883"/>
                </a:solidFill>
              </a:rPr>
              <a:t>max : number</a:t>
            </a:r>
          </a:p>
        </p:txBody>
      </p:sp>
      <p:pic>
        <p:nvPicPr>
          <p:cNvPr id="9" name="Picture 8">
            <a:extLst>
              <a:ext uri="{FF2B5EF4-FFF2-40B4-BE49-F238E27FC236}">
                <a16:creationId xmlns:a16="http://schemas.microsoft.com/office/drawing/2014/main" id="{DDDCB8D6-0FC8-4EBD-9C6A-FA861413103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E1DF8494-249E-43BB-8B1B-83570FFE31C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58914558"/>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db.collection.isCapped()</a:t>
            </a:r>
            <a:endParaRPr lang="en-US" dirty="0"/>
          </a:p>
        </p:txBody>
      </p:sp>
      <p:pic>
        <p:nvPicPr>
          <p:cNvPr id="3" name="Picture 2">
            <a:extLst>
              <a:ext uri="{FF2B5EF4-FFF2-40B4-BE49-F238E27FC236}">
                <a16:creationId xmlns:a16="http://schemas.microsoft.com/office/drawing/2014/main" id="{406712A8-47D7-448F-952D-57A4E3FAFC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79FBB450-EBFC-4E05-8E87-2C13D10880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07694176"/>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db.collection.isCapped()</a:t>
            </a:r>
          </a:p>
        </p:txBody>
      </p:sp>
      <p:sp>
        <p:nvSpPr>
          <p:cNvPr id="7" name="Rectangle 6"/>
          <p:cNvSpPr/>
          <p:nvPr/>
        </p:nvSpPr>
        <p:spPr>
          <a:xfrm>
            <a:off x="1599992" y="762000"/>
            <a:ext cx="8993641" cy="369332"/>
          </a:xfrm>
          <a:prstGeom prst="rect">
            <a:avLst/>
          </a:prstGeom>
        </p:spPr>
        <p:txBody>
          <a:bodyPr wrap="square">
            <a:spAutoFit/>
          </a:bodyPr>
          <a:lstStyle/>
          <a:p>
            <a:r>
              <a:rPr lang="en-US" dirty="0">
                <a:latin typeface="Palatino Linotype" panose="02040502050505030304" pitchFamily="18" charset="0"/>
              </a:rPr>
              <a:t>Returns true if the collection is a capped collection, otherwise returns false.</a:t>
            </a:r>
            <a:r>
              <a:rPr lang="en-IN" dirty="0">
                <a:latin typeface="Palatino Linotype" panose="02040502050505030304" pitchFamily="18" charset="0"/>
              </a:rPr>
              <a:t> </a:t>
            </a:r>
          </a:p>
        </p:txBody>
      </p:sp>
      <p:sp>
        <p:nvSpPr>
          <p:cNvPr id="8" name="Rectangle 7"/>
          <p:cNvSpPr/>
          <p:nvPr/>
        </p:nvSpPr>
        <p:spPr>
          <a:xfrm>
            <a:off x="1672970" y="13716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db.collection.isCapped()</a:t>
            </a:r>
          </a:p>
        </p:txBody>
      </p:sp>
      <p:sp>
        <p:nvSpPr>
          <p:cNvPr id="2" name="Rectangle 1"/>
          <p:cNvSpPr/>
          <p:nvPr/>
        </p:nvSpPr>
        <p:spPr>
          <a:xfrm>
            <a:off x="1672970" y="2099388"/>
            <a:ext cx="8844473" cy="369332"/>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db.log.isCapped();</a:t>
            </a:r>
            <a:endParaRPr lang="en-US" dirty="0">
              <a:solidFill>
                <a:schemeClr val="tx1">
                  <a:lumMod val="95000"/>
                  <a:lumOff val="5000"/>
                </a:schemeClr>
              </a:solidFill>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2ACCF1A8-ED46-4517-921F-1DF0B32BF3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9494E592-7A96-4563-99A8-50841340278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13202360"/>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a:t>
            </a:r>
            <a:endParaRPr lang="en-US" dirty="0"/>
          </a:p>
        </p:txBody>
      </p:sp>
      <p:pic>
        <p:nvPicPr>
          <p:cNvPr id="3" name="Picture 2">
            <a:extLst>
              <a:ext uri="{FF2B5EF4-FFF2-40B4-BE49-F238E27FC236}">
                <a16:creationId xmlns:a16="http://schemas.microsoft.com/office/drawing/2014/main" id="{1B6039F0-A988-4BCC-822A-899EC2440E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7373C54-58A9-4A46-B554-25148D97A1E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3140990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310618" y="1845030"/>
            <a:ext cx="8838048" cy="353896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latin typeface="Liberation Mono"/>
              </a:rPr>
              <a:t>(45),</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rPr>
              <a:t> (loginID)</a:t>
            </a:r>
          </a:p>
          <a:p>
            <a:r>
              <a:rPr lang="en-IN" dirty="0">
                <a:latin typeface="Liberation Mono"/>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rPr>
              <a:t>(45),</a:t>
            </a:r>
          </a:p>
          <a:p>
            <a:r>
              <a:rPr lang="en-IN" dirty="0">
                <a:solidFill>
                  <a:srgbClr val="0077AA"/>
                </a:solidFill>
                <a:latin typeface="Liberation Mono"/>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rPr>
              <a:t> fk_users_login_loginID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rPr>
              <a:t> (loginID)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rPr>
              <a:t> login (loginID)</a:t>
            </a:r>
          </a:p>
          <a:p>
            <a:r>
              <a:rPr lang="en-IN" dirty="0">
                <a:latin typeface="Liberation Mono"/>
              </a:rPr>
              <a:t>);</a:t>
            </a:r>
          </a:p>
        </p:txBody>
      </p:sp>
      <p:pic>
        <p:nvPicPr>
          <p:cNvPr id="6" name="Picture 5">
            <a:extLst>
              <a:ext uri="{FF2B5EF4-FFF2-40B4-BE49-F238E27FC236}">
                <a16:creationId xmlns:a16="http://schemas.microsoft.com/office/drawing/2014/main" id="{A64F7749-1BCD-4EE4-805A-7C5EFF49D9AE}"/>
              </a:ext>
            </a:extLst>
          </p:cNvPr>
          <p:cNvPicPr>
            <a:picLocks noChangeAspect="1"/>
          </p:cNvPicPr>
          <p:nvPr/>
        </p:nvPicPr>
        <p:blipFill>
          <a:blip r:embed="rId2"/>
          <a:stretch>
            <a:fillRect/>
          </a:stretch>
        </p:blipFill>
        <p:spPr>
          <a:xfrm>
            <a:off x="6700099" y="724357"/>
            <a:ext cx="5179695" cy="3856622"/>
          </a:xfrm>
          <a:prstGeom prst="rect">
            <a:avLst/>
          </a:prstGeom>
        </p:spPr>
      </p:pic>
      <p:pic>
        <p:nvPicPr>
          <p:cNvPr id="3" name="Picture 2">
            <a:extLst>
              <a:ext uri="{FF2B5EF4-FFF2-40B4-BE49-F238E27FC236}">
                <a16:creationId xmlns:a16="http://schemas.microsoft.com/office/drawing/2014/main" id="{FC8202E0-4BCA-4805-87D1-251F6D5AB53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3CDC524-9140-450E-A34E-F10E5518FBF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6584819"/>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db.getCollection() </a:t>
            </a:r>
          </a:p>
        </p:txBody>
      </p:sp>
      <p:sp>
        <p:nvSpPr>
          <p:cNvPr id="8" name="Rectangle 7"/>
          <p:cNvSpPr/>
          <p:nvPr/>
        </p:nvSpPr>
        <p:spPr>
          <a:xfrm>
            <a:off x="1672970" y="1383966"/>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db.getCollection('name')</a:t>
            </a:r>
          </a:p>
        </p:txBody>
      </p:sp>
      <p:sp>
        <p:nvSpPr>
          <p:cNvPr id="2" name="Rectangle 1"/>
          <p:cNvSpPr/>
          <p:nvPr/>
        </p:nvSpPr>
        <p:spPr>
          <a:xfrm>
            <a:off x="1672970" y="2438402"/>
            <a:ext cx="8844473" cy="369332"/>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db.getCollection('emp').find();</a:t>
            </a:r>
          </a:p>
        </p:txBody>
      </p:sp>
      <p:pic>
        <p:nvPicPr>
          <p:cNvPr id="5" name="Picture 4">
            <a:extLst>
              <a:ext uri="{FF2B5EF4-FFF2-40B4-BE49-F238E27FC236}">
                <a16:creationId xmlns:a16="http://schemas.microsoft.com/office/drawing/2014/main" id="{C200E9B3-006B-4E0D-906A-19ADE30001E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C7D4FC3-AC9C-4F27-A073-E90995D04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21007705"/>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db.getSiblingDB()</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To access another database without switching databases.</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BAF35C02-60DE-4757-866F-74AE4D065E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358F498-6756-4B66-ACA6-A24FE1FC5FB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56782913"/>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db.getSiblingDB()</a:t>
            </a:r>
          </a:p>
        </p:txBody>
      </p:sp>
      <p:sp>
        <p:nvSpPr>
          <p:cNvPr id="7" name="Rectangle 6"/>
          <p:cNvSpPr/>
          <p:nvPr/>
        </p:nvSpPr>
        <p:spPr>
          <a:xfrm>
            <a:off x="1599992" y="762002"/>
            <a:ext cx="8993641" cy="646331"/>
          </a:xfrm>
          <a:prstGeom prst="rect">
            <a:avLst/>
          </a:prstGeom>
        </p:spPr>
        <p:txBody>
          <a:bodyPr wrap="square">
            <a:spAutoFit/>
          </a:bodyPr>
          <a:lstStyle/>
          <a:p>
            <a:r>
              <a:rPr lang="en-US" dirty="0">
                <a:latin typeface="Palatino Linotype" panose="02040502050505030304" pitchFamily="18" charset="0"/>
              </a:rPr>
              <a:t>Used to return another database without modifying the db variable in the shell environment.</a:t>
            </a:r>
            <a:r>
              <a:rPr lang="en-IN" dirty="0">
                <a:latin typeface="Palatino Linotype" panose="02040502050505030304" pitchFamily="18" charset="0"/>
              </a:rPr>
              <a:t> </a:t>
            </a:r>
          </a:p>
        </p:txBody>
      </p:sp>
      <p:sp>
        <p:nvSpPr>
          <p:cNvPr id="8" name="Rectangle 7"/>
          <p:cNvSpPr/>
          <p:nvPr/>
        </p:nvSpPr>
        <p:spPr>
          <a:xfrm>
            <a:off x="1672970" y="1535668"/>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db.getSiblingDB(&lt;database&gt;)</a:t>
            </a:r>
          </a:p>
        </p:txBody>
      </p:sp>
      <p:sp>
        <p:nvSpPr>
          <p:cNvPr id="2" name="Rectangle 1"/>
          <p:cNvSpPr/>
          <p:nvPr/>
        </p:nvSpPr>
        <p:spPr>
          <a:xfrm>
            <a:off x="1672970" y="2099388"/>
            <a:ext cx="8844473" cy="369332"/>
          </a:xfrm>
          <a:prstGeom prst="rect">
            <a:avLst/>
          </a:prstGeom>
        </p:spPr>
        <p:txBody>
          <a:bodyPr wrap="square">
            <a:spAutoFit/>
          </a:bodyPr>
          <a:lstStyle/>
          <a:p>
            <a:pPr marL="342900" indent="-34290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db.getSiblingDB('db1').getCollectionNames();</a:t>
            </a:r>
            <a:endParaRPr lang="en-US" dirty="0">
              <a:solidFill>
                <a:schemeClr val="tx1">
                  <a:lumMod val="95000"/>
                  <a:lumOff val="5000"/>
                </a:schemeClr>
              </a:solidFill>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0C628B0C-B52A-4E99-BCE1-095328C704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96CABEE0-0859-439C-9087-88ED08E52B7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06870522"/>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db.collection.renameCollection()</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Renames a collection.</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0CCF8E31-5924-4FB9-9124-C38CCE22DF8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838E8D0-7963-48C3-BE1C-19F6BB5096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8550750"/>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db.collection.renameCollection()</a:t>
            </a:r>
          </a:p>
        </p:txBody>
      </p:sp>
      <p:sp>
        <p:nvSpPr>
          <p:cNvPr id="8" name="Rectangle 7"/>
          <p:cNvSpPr/>
          <p:nvPr/>
        </p:nvSpPr>
        <p:spPr>
          <a:xfrm>
            <a:off x="1672970" y="16764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db.collection.renameCollection(target, dropTarget)</a:t>
            </a:r>
          </a:p>
        </p:txBody>
      </p:sp>
      <p:sp>
        <p:nvSpPr>
          <p:cNvPr id="2" name="Rectangle 1"/>
          <p:cNvSpPr/>
          <p:nvPr/>
        </p:nvSpPr>
        <p:spPr>
          <a:xfrm>
            <a:off x="1672970" y="2404188"/>
            <a:ext cx="8844473" cy="369332"/>
          </a:xfrm>
          <a:prstGeom prst="rect">
            <a:avLst/>
          </a:prstGeom>
        </p:spPr>
        <p:txBody>
          <a:bodyPr wrap="square">
            <a:spAutoFit/>
          </a:bodyPr>
          <a:lstStyle/>
          <a:p>
            <a:pPr marL="342900" indent="-34290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 db.emp.renameCollection('e',  false);</a:t>
            </a:r>
          </a:p>
        </p:txBody>
      </p:sp>
      <p:sp>
        <p:nvSpPr>
          <p:cNvPr id="4" name="Rectangle 3"/>
          <p:cNvSpPr/>
          <p:nvPr/>
        </p:nvSpPr>
        <p:spPr>
          <a:xfrm>
            <a:off x="1687812" y="3048002"/>
            <a:ext cx="8829631" cy="646331"/>
          </a:xfrm>
          <a:prstGeom prst="rect">
            <a:avLst/>
          </a:prstGeom>
        </p:spPr>
        <p:txBody>
          <a:bodyPr wrap="square">
            <a:spAutoFit/>
          </a:bodyPr>
          <a:lstStyle/>
          <a:p>
            <a:r>
              <a:rPr lang="en-US" dirty="0">
                <a:solidFill>
                  <a:srgbClr val="B22251"/>
                </a:solidFill>
                <a:latin typeface="Palatino Linotype" panose="02040502050505030304" pitchFamily="18" charset="0"/>
              </a:rPr>
              <a:t>dropTarget</a:t>
            </a:r>
            <a:r>
              <a:rPr lang="en-US" dirty="0">
                <a:latin typeface="Palatino Linotype" panose="02040502050505030304" pitchFamily="18" charset="0"/>
              </a:rPr>
              <a:t> : If true, mongod drops the target of renameCollection prior to renaming the collection. The default value is false.</a:t>
            </a:r>
          </a:p>
        </p:txBody>
      </p:sp>
      <p:pic>
        <p:nvPicPr>
          <p:cNvPr id="7" name="Picture 6">
            <a:extLst>
              <a:ext uri="{FF2B5EF4-FFF2-40B4-BE49-F238E27FC236}">
                <a16:creationId xmlns:a16="http://schemas.microsoft.com/office/drawing/2014/main" id="{932A95A3-91CC-4C23-95B6-FE933F0F34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0CEA9BF-EBE9-45A7-8CBD-A1BC58146CD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64747201"/>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db.collection.drop()</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latin typeface="Palatino Linotype" panose="02040502050505030304" pitchFamily="18" charset="0"/>
              </a:rPr>
              <a:t>Removes a collection or view from the database. The method also removes any indexes associated with the dropped collection.</a:t>
            </a:r>
          </a:p>
        </p:txBody>
      </p:sp>
      <p:pic>
        <p:nvPicPr>
          <p:cNvPr id="4" name="Picture 3">
            <a:extLst>
              <a:ext uri="{FF2B5EF4-FFF2-40B4-BE49-F238E27FC236}">
                <a16:creationId xmlns:a16="http://schemas.microsoft.com/office/drawing/2014/main" id="{C1840966-A137-4720-964F-3B4A4A4024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52923E4-1106-454B-B5EB-1F5233525D4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81541098"/>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db.collection.drop()</a:t>
            </a:r>
          </a:p>
        </p:txBody>
      </p:sp>
      <p:sp>
        <p:nvSpPr>
          <p:cNvPr id="8" name="Rectangle 7"/>
          <p:cNvSpPr/>
          <p:nvPr/>
        </p:nvSpPr>
        <p:spPr>
          <a:xfrm>
            <a:off x="1672970" y="16764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db.collection.drop(&lt;options&gt;)</a:t>
            </a:r>
          </a:p>
        </p:txBody>
      </p:sp>
      <p:sp>
        <p:nvSpPr>
          <p:cNvPr id="2" name="Rectangle 1"/>
          <p:cNvSpPr/>
          <p:nvPr/>
        </p:nvSpPr>
        <p:spPr>
          <a:xfrm>
            <a:off x="1672970" y="2404188"/>
            <a:ext cx="8844473" cy="369332"/>
          </a:xfrm>
          <a:prstGeom prst="rect">
            <a:avLst/>
          </a:prstGeom>
        </p:spPr>
        <p:txBody>
          <a:bodyPr wrap="square">
            <a:spAutoFit/>
          </a:bodyPr>
          <a:lstStyle/>
          <a:p>
            <a:pPr marL="342900" indent="-34290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 db.emp.drop();</a:t>
            </a:r>
          </a:p>
        </p:txBody>
      </p:sp>
      <p:sp>
        <p:nvSpPr>
          <p:cNvPr id="9" name="Rectangle 8"/>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Removes a collection or view from the database. The method also removes any indexes associated with the dropped collection.</a:t>
            </a:r>
            <a:endParaRPr lang="en-IN" dirty="0">
              <a:latin typeface="Palatino Linotype" panose="02040502050505030304" pitchFamily="18" charset="0"/>
            </a:endParaRPr>
          </a:p>
        </p:txBody>
      </p:sp>
      <p:pic>
        <p:nvPicPr>
          <p:cNvPr id="7" name="Picture 6">
            <a:extLst>
              <a:ext uri="{FF2B5EF4-FFF2-40B4-BE49-F238E27FC236}">
                <a16:creationId xmlns:a16="http://schemas.microsoft.com/office/drawing/2014/main" id="{3C160DFF-2F98-412B-B070-5FBA4259F2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85C99C6E-25E5-4A5E-A0D4-7EE9CC1F63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75121695"/>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db.collection.find()</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chemeClr val="tx1">
                    <a:lumMod val="95000"/>
                    <a:lumOff val="5000"/>
                  </a:schemeClr>
                </a:solidFill>
                <a:latin typeface="Palatino Linotype" panose="02040502050505030304" pitchFamily="18" charset="0"/>
              </a:rPr>
              <a:t>The find() method always returns the _id field unless you specify _id: 0 to suppress the field.</a:t>
            </a:r>
          </a:p>
        </p:txBody>
      </p:sp>
      <p:sp>
        <p:nvSpPr>
          <p:cNvPr id="4" name="Rectangle 3"/>
          <p:cNvSpPr/>
          <p:nvPr/>
        </p:nvSpPr>
        <p:spPr>
          <a:xfrm>
            <a:off x="1942847" y="3678384"/>
            <a:ext cx="8304719" cy="646331"/>
          </a:xfrm>
          <a:prstGeom prst="rect">
            <a:avLst/>
          </a:prstGeom>
          <a:noFill/>
        </p:spPr>
        <p:txBody>
          <a:bodyPr wrap="square">
            <a:spAutoFit/>
          </a:bodyPr>
          <a:lstStyle/>
          <a:p>
            <a:r>
              <a:rPr lang="en-US" dirty="0">
                <a:solidFill>
                  <a:schemeClr val="tx1">
                    <a:lumMod val="95000"/>
                    <a:lumOff val="5000"/>
                  </a:schemeClr>
                </a:solidFill>
                <a:latin typeface="Palatino Linotype" panose="02040502050505030304" pitchFamily="18" charset="0"/>
              </a:rPr>
              <a:t>By default, mongo prints the first 20 documents. The mongo shell will prompt the user to “Type it” to continue iterating the next 20 results.</a:t>
            </a:r>
          </a:p>
        </p:txBody>
      </p:sp>
      <p:sp>
        <p:nvSpPr>
          <p:cNvPr id="6" name="Rectangle 5"/>
          <p:cNvSpPr/>
          <p:nvPr/>
        </p:nvSpPr>
        <p:spPr>
          <a:xfrm>
            <a:off x="1921079" y="152402"/>
            <a:ext cx="8304719" cy="830997"/>
          </a:xfrm>
          <a:prstGeom prst="rect">
            <a:avLst/>
          </a:prstGeom>
        </p:spPr>
        <p:txBody>
          <a:bodyPr wrap="square">
            <a:spAutoFit/>
          </a:bodyPr>
          <a:lstStyle/>
          <a:p>
            <a:r>
              <a:rPr lang="en-US" sz="2000" u="sng" dirty="0">
                <a:solidFill>
                  <a:srgbClr val="0070C0"/>
                </a:solidFill>
              </a:rPr>
              <a:t>Method</a:t>
            </a:r>
          </a:p>
          <a:p>
            <a:endParaRPr lang="en-US" sz="800" dirty="0">
              <a:solidFill>
                <a:srgbClr val="DEB887"/>
              </a:solidFill>
            </a:endParaRPr>
          </a:p>
          <a:p>
            <a:r>
              <a:rPr lang="en-US" sz="2000" dirty="0">
                <a:solidFill>
                  <a:srgbClr val="FF5A36"/>
                </a:solidFill>
              </a:rPr>
              <a:t>.pretty()</a:t>
            </a:r>
          </a:p>
        </p:txBody>
      </p:sp>
      <p:pic>
        <p:nvPicPr>
          <p:cNvPr id="7" name="Picture 6">
            <a:extLst>
              <a:ext uri="{FF2B5EF4-FFF2-40B4-BE49-F238E27FC236}">
                <a16:creationId xmlns:a16="http://schemas.microsoft.com/office/drawing/2014/main" id="{979F12AE-B950-40FE-A132-2FFDD204E4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B274F3D8-3644-4458-A7A7-74E6804ED0B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91204387"/>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 </a:t>
            </a:r>
          </a:p>
        </p:txBody>
      </p:sp>
      <p:sp>
        <p:nvSpPr>
          <p:cNvPr id="4" name="Rectangle 3"/>
          <p:cNvSpPr/>
          <p:nvPr/>
        </p:nvSpPr>
        <p:spPr>
          <a:xfrm>
            <a:off x="1677917" y="1500174"/>
            <a:ext cx="7402989"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db['collection'].find({ query }, { projection }) </a:t>
            </a:r>
          </a:p>
          <a:p>
            <a:r>
              <a:rPr lang="en-US" dirty="0">
                <a:solidFill>
                  <a:srgbClr val="049DC8"/>
                </a:solidFill>
                <a:latin typeface="Consolas" panose="020B0609020204030204" pitchFamily="49" charset="0"/>
                <a:cs typeface="Calibri" panose="020F0502020204030204" pitchFamily="34" charset="0"/>
              </a:rPr>
              <a:t>db.collection.find({ query }, { projection })</a:t>
            </a:r>
          </a:p>
          <a:p>
            <a:r>
              <a:rPr lang="en-US" dirty="0">
                <a:solidFill>
                  <a:srgbClr val="049DC8"/>
                </a:solidFill>
                <a:latin typeface="Consolas" panose="020B0609020204030204" pitchFamily="49" charset="0"/>
                <a:cs typeface="Calibri" panose="020F0502020204030204" pitchFamily="34" charset="0"/>
              </a:rPr>
              <a:t>db.getCollection('name').find ({ query }, { projection })</a:t>
            </a:r>
          </a:p>
        </p:txBody>
      </p:sp>
      <p:sp>
        <p:nvSpPr>
          <p:cNvPr id="8" name="Rectangle 7"/>
          <p:cNvSpPr/>
          <p:nvPr/>
        </p:nvSpPr>
        <p:spPr>
          <a:xfrm>
            <a:off x="1702654" y="2666052"/>
            <a:ext cx="8844473" cy="1477328"/>
          </a:xfrm>
          <a:prstGeom prst="rect">
            <a:avLst/>
          </a:prstGeom>
        </p:spPr>
        <p:txBody>
          <a:bodyPr wrap="square">
            <a:spAutoFit/>
          </a:bodyPr>
          <a:lstStyle/>
          <a:p>
            <a:r>
              <a:rPr lang="en-US" b="1" i="1" dirty="0">
                <a:solidFill>
                  <a:srgbClr val="036883"/>
                </a:solidFill>
                <a:latin typeface="Palatino Linotype" panose="02040502050505030304" pitchFamily="18" charset="0"/>
              </a:rPr>
              <a:t>query</a:t>
            </a:r>
            <a:r>
              <a:rPr lang="en-US" dirty="0">
                <a:latin typeface="Palatino Linotype" panose="02040502050505030304" pitchFamily="18" charset="0"/>
              </a:rPr>
              <a:t>: Specifies selection filter using query operators. To return all documents in a collection, omit this parameter or pass an empty document ({}).</a:t>
            </a:r>
          </a:p>
          <a:p>
            <a:endParaRPr lang="en-US" dirty="0">
              <a:latin typeface="Palatino Linotype" panose="02040502050505030304" pitchFamily="18" charset="0"/>
            </a:endParaRPr>
          </a:p>
          <a:p>
            <a:r>
              <a:rPr lang="en-US" b="1" i="1" dirty="0">
                <a:solidFill>
                  <a:srgbClr val="036883"/>
                </a:solidFill>
                <a:latin typeface="Palatino Linotype" panose="02040502050505030304" pitchFamily="18" charset="0"/>
              </a:rPr>
              <a:t>projection</a:t>
            </a:r>
            <a:r>
              <a:rPr lang="en-US" dirty="0">
                <a:latin typeface="Palatino Linotype" panose="02040502050505030304" pitchFamily="18" charset="0"/>
              </a:rPr>
              <a:t>: Specifies the fields to return in the documents that match the query filter. To return all fields in the matching documents, omit this parameter.</a:t>
            </a:r>
          </a:p>
        </p:txBody>
      </p:sp>
      <p:sp>
        <p:nvSpPr>
          <p:cNvPr id="12" name="Rectangle 11"/>
          <p:cNvSpPr/>
          <p:nvPr/>
        </p:nvSpPr>
        <p:spPr>
          <a:xfrm>
            <a:off x="1702655" y="4350675"/>
            <a:ext cx="1142749" cy="369332"/>
          </a:xfrm>
          <a:prstGeom prst="rect">
            <a:avLst/>
          </a:prstGeom>
        </p:spPr>
        <p:txBody>
          <a:bodyPr wrap="none">
            <a:spAutoFit/>
          </a:bodyPr>
          <a:lstStyle/>
          <a:p>
            <a:r>
              <a:rPr lang="en-US" dirty="0">
                <a:solidFill>
                  <a:srgbClr val="C00000"/>
                </a:solidFill>
              </a:rPr>
              <a:t>Projection</a:t>
            </a:r>
          </a:p>
        </p:txBody>
      </p:sp>
      <p:sp>
        <p:nvSpPr>
          <p:cNvPr id="13" name="Rectangle 12"/>
          <p:cNvSpPr/>
          <p:nvPr/>
        </p:nvSpPr>
        <p:spPr>
          <a:xfrm>
            <a:off x="1702656" y="4749627"/>
            <a:ext cx="524947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field1: &lt;value&gt;, field2: &lt;value&gt; ... }</a:t>
            </a:r>
          </a:p>
        </p:txBody>
      </p:sp>
      <p:sp>
        <p:nvSpPr>
          <p:cNvPr id="14" name="Rectangle 13"/>
          <p:cNvSpPr/>
          <p:nvPr/>
        </p:nvSpPr>
        <p:spPr>
          <a:xfrm>
            <a:off x="1697707" y="5220314"/>
            <a:ext cx="8819736" cy="923330"/>
          </a:xfrm>
          <a:prstGeom prst="rect">
            <a:avLst/>
          </a:prstGeom>
        </p:spPr>
        <p:txBody>
          <a:bodyPr wrap="square">
            <a:spAutoFit/>
          </a:bodyPr>
          <a:lstStyle/>
          <a:p>
            <a:pPr marL="285750" indent="-285750">
              <a:lnSpc>
                <a:spcPct val="150000"/>
              </a:lnSpc>
              <a:buFont typeface="Arial" panose="020B0604020202020204" pitchFamily="34" charset="0"/>
              <a:buChar char="•"/>
            </a:pPr>
            <a:r>
              <a:rPr lang="en-US" b="1" i="1" dirty="0">
                <a:solidFill>
                  <a:srgbClr val="036883"/>
                </a:solidFill>
              </a:rPr>
              <a:t>1</a:t>
            </a:r>
            <a:r>
              <a:rPr lang="en-US" dirty="0"/>
              <a:t> or </a:t>
            </a:r>
            <a:r>
              <a:rPr lang="en-US" b="1" i="1" dirty="0">
                <a:solidFill>
                  <a:srgbClr val="036883"/>
                </a:solidFill>
              </a:rPr>
              <a:t>true</a:t>
            </a:r>
            <a:r>
              <a:rPr lang="en-US" dirty="0"/>
              <a:t> to include the field in the return documents.</a:t>
            </a:r>
          </a:p>
          <a:p>
            <a:pPr marL="285750" indent="-285750">
              <a:lnSpc>
                <a:spcPct val="150000"/>
              </a:lnSpc>
              <a:buFont typeface="Arial" panose="020B0604020202020204" pitchFamily="34" charset="0"/>
              <a:buChar char="•"/>
            </a:pPr>
            <a:r>
              <a:rPr lang="en-US" b="1" i="1" dirty="0">
                <a:solidFill>
                  <a:srgbClr val="036883"/>
                </a:solidFill>
              </a:rPr>
              <a:t>0</a:t>
            </a:r>
            <a:r>
              <a:rPr lang="en-US" dirty="0"/>
              <a:t> or </a:t>
            </a:r>
            <a:r>
              <a:rPr lang="en-US" b="1" i="1" dirty="0">
                <a:solidFill>
                  <a:srgbClr val="036883"/>
                </a:solidFill>
              </a:rPr>
              <a:t>false</a:t>
            </a:r>
            <a:r>
              <a:rPr lang="en-US" dirty="0"/>
              <a:t> to exclude the field.</a:t>
            </a:r>
          </a:p>
        </p:txBody>
      </p:sp>
      <p:sp>
        <p:nvSpPr>
          <p:cNvPr id="15" name="Rectangle 14"/>
          <p:cNvSpPr/>
          <p:nvPr/>
        </p:nvSpPr>
        <p:spPr>
          <a:xfrm>
            <a:off x="5309388" y="619528"/>
            <a:ext cx="5754370" cy="615553"/>
          </a:xfrm>
          <a:prstGeom prst="rect">
            <a:avLst/>
          </a:prstGeom>
          <a:solidFill>
            <a:srgbClr val="90E183"/>
          </a:solidFill>
        </p:spPr>
        <p:txBody>
          <a:bodyPr wrap="square">
            <a:spAutoFit/>
          </a:bodyPr>
          <a:lstStyle/>
          <a:p>
            <a:r>
              <a:rPr lang="en-US" sz="1700" dirty="0">
                <a:solidFill>
                  <a:schemeClr val="bg2">
                    <a:lumMod val="25000"/>
                  </a:schemeClr>
                </a:solidFill>
                <a:latin typeface="Palatino Linotype" panose="02040502050505030304" pitchFamily="18" charset="0"/>
              </a:rPr>
              <a:t>A projection cannot contain both include and exclude specifications, except for the exclusion of the _id field. </a:t>
            </a:r>
          </a:p>
        </p:txBody>
      </p:sp>
      <p:pic>
        <p:nvPicPr>
          <p:cNvPr id="9" name="Picture 8">
            <a:extLst>
              <a:ext uri="{FF2B5EF4-FFF2-40B4-BE49-F238E27FC236}">
                <a16:creationId xmlns:a16="http://schemas.microsoft.com/office/drawing/2014/main" id="{2AC80653-3A80-4AAB-A81F-E5633C515CE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E1491E84-F7F9-4823-8A8A-6D4C5AB97E4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28115201"/>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 </a:t>
            </a:r>
          </a:p>
        </p:txBody>
      </p:sp>
      <p:sp>
        <p:nvSpPr>
          <p:cNvPr id="9" name="Rectangle 8"/>
          <p:cNvSpPr/>
          <p:nvPr/>
        </p:nvSpPr>
        <p:spPr>
          <a:xfrm>
            <a:off x="1672969" y="2120082"/>
            <a:ext cx="8844473" cy="378885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 ['emp'].find ()</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db.getCollection('emp').find();</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db.getSiblingDB('db1').getCollection('emp').find();</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 'manager'})</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 {ename:1, job: true});</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db.emp.find({sal:{ $gt:4}})</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db.emp.find({job:'manager'}, {ename:true, job:true})</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db.emp.find({job:'manager'}, {_id:false, ename:true, job:true})</a:t>
            </a:r>
          </a:p>
        </p:txBody>
      </p:sp>
      <p:pic>
        <p:nvPicPr>
          <p:cNvPr id="5" name="Picture 4">
            <a:extLst>
              <a:ext uri="{FF2B5EF4-FFF2-40B4-BE49-F238E27FC236}">
                <a16:creationId xmlns:a16="http://schemas.microsoft.com/office/drawing/2014/main" id="{4C03C46C-1268-48E8-9290-37B98659B4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DFECB705-752D-4A52-BF94-4D302E2EC1B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A2E61E7F-D25B-4EBA-91F2-79CD7EBA6D6B}"/>
              </a:ext>
            </a:extLst>
          </p:cNvPr>
          <p:cNvSpPr/>
          <p:nvPr/>
        </p:nvSpPr>
        <p:spPr>
          <a:xfrm>
            <a:off x="1677917" y="908720"/>
            <a:ext cx="7402989"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db['collection'].find({ query }, { projection }) </a:t>
            </a:r>
          </a:p>
          <a:p>
            <a:r>
              <a:rPr lang="en-US" dirty="0">
                <a:solidFill>
                  <a:srgbClr val="049DC8"/>
                </a:solidFill>
                <a:latin typeface="Consolas" panose="020B0609020204030204" pitchFamily="49" charset="0"/>
                <a:cs typeface="Calibri" panose="020F0502020204030204" pitchFamily="34" charset="0"/>
              </a:rPr>
              <a:t>db.collection.find({ query }, { projection })</a:t>
            </a:r>
          </a:p>
          <a:p>
            <a:r>
              <a:rPr lang="en-US" dirty="0">
                <a:solidFill>
                  <a:srgbClr val="049DC8"/>
                </a:solidFill>
                <a:latin typeface="Consolas" panose="020B0609020204030204" pitchFamily="49" charset="0"/>
                <a:cs typeface="Calibri" panose="020F0502020204030204" pitchFamily="34" charset="0"/>
              </a:rPr>
              <a:t>db.getCollection('name').find ({ query }, { projection })</a:t>
            </a:r>
          </a:p>
        </p:txBody>
      </p:sp>
    </p:spTree>
    <p:extLst>
      <p:ext uri="{BB962C8B-B14F-4D97-AF65-F5344CB8AC3E}">
        <p14:creationId xmlns:p14="http://schemas.microsoft.com/office/powerpoint/2010/main" val="278542626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pic>
        <p:nvPicPr>
          <p:cNvPr id="4" name="Picture 3">
            <a:extLst>
              <a:ext uri="{FF2B5EF4-FFF2-40B4-BE49-F238E27FC236}">
                <a16:creationId xmlns:a16="http://schemas.microsoft.com/office/drawing/2014/main" id="{B62E1F5E-0471-4A9F-8934-F448734872F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2365013A-19D3-41BE-96C8-D0BB959B754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26016798"/>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db.collection.find()[&lt;index_number&gt;] </a:t>
            </a:r>
          </a:p>
        </p:txBody>
      </p:sp>
      <p:sp>
        <p:nvSpPr>
          <p:cNvPr id="9" name="Rectangle 8"/>
          <p:cNvSpPr/>
          <p:nvPr/>
        </p:nvSpPr>
        <p:spPr>
          <a:xfrm>
            <a:off x="1672970" y="2832318"/>
            <a:ext cx="884447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db.emp.find()[0];</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db.emp.find()[0].ename;</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db.getCollection('emp').find() [0];</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db.emp.find()[db.emp.find().count()-1]</a:t>
            </a:r>
          </a:p>
        </p:txBody>
      </p:sp>
      <p:sp>
        <p:nvSpPr>
          <p:cNvPr id="8" name="Rectangle 7"/>
          <p:cNvSpPr/>
          <p:nvPr/>
        </p:nvSpPr>
        <p:spPr>
          <a:xfrm>
            <a:off x="1672970" y="1563469"/>
            <a:ext cx="8844473"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db['collection'].find (query, projection) [&lt;index&gt; [.field] ]</a:t>
            </a:r>
          </a:p>
          <a:p>
            <a:r>
              <a:rPr lang="en-US" dirty="0">
                <a:solidFill>
                  <a:srgbClr val="049DC8"/>
                </a:solidFill>
                <a:latin typeface="Consolas" panose="020B0609020204030204" pitchFamily="49" charset="0"/>
                <a:cs typeface="Calibri" panose="020F0502020204030204" pitchFamily="34" charset="0"/>
              </a:rPr>
              <a:t>db.collection.find(query, projection) [&lt;index&gt; [.field] ]</a:t>
            </a:r>
          </a:p>
          <a:p>
            <a:r>
              <a:rPr lang="en-US" dirty="0">
                <a:solidFill>
                  <a:srgbClr val="049DC8"/>
                </a:solidFill>
                <a:latin typeface="Consolas" panose="020B0609020204030204" pitchFamily="49" charset="0"/>
                <a:cs typeface="Calibri" panose="020F0502020204030204" pitchFamily="34" charset="0"/>
              </a:rPr>
              <a:t>db.getCollection('name').find (query, projection) [&lt;index&gt; [.field] ]</a:t>
            </a:r>
          </a:p>
        </p:txBody>
      </p:sp>
      <p:pic>
        <p:nvPicPr>
          <p:cNvPr id="5" name="Picture 4">
            <a:extLst>
              <a:ext uri="{FF2B5EF4-FFF2-40B4-BE49-F238E27FC236}">
                <a16:creationId xmlns:a16="http://schemas.microsoft.com/office/drawing/2014/main" id="{CE2B276A-778B-434B-9666-1FA79125EA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C0BB4C9-350F-4272-A4EE-DECC5892CA9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33139488"/>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with db.collection.find() </a:t>
            </a:r>
          </a:p>
        </p:txBody>
      </p:sp>
      <p:sp>
        <p:nvSpPr>
          <p:cNvPr id="7" name="Rectangle 6"/>
          <p:cNvSpPr/>
          <p:nvPr/>
        </p:nvSpPr>
        <p:spPr>
          <a:xfrm>
            <a:off x="1672970" y="762000"/>
            <a:ext cx="8844473" cy="923330"/>
          </a:xfrm>
          <a:prstGeom prst="rect">
            <a:avLst/>
          </a:prstGeom>
        </p:spPr>
        <p:txBody>
          <a:bodyPr wrap="square">
            <a:spAutoFit/>
          </a:bodyPr>
          <a:lstStyle/>
          <a:p>
            <a:r>
              <a:rPr lang="en-US" dirty="0">
                <a:latin typeface="Palatino Linotype" panose="02040502050505030304" pitchFamily="18" charset="0"/>
              </a:rPr>
              <a:t>In the mongo shell, if the returned cursor is not assigned to a variable using the var keyword, the cursor is automatically iterated to access up to the first 20 documents that match the query.</a:t>
            </a:r>
            <a:endParaRPr lang="en-IN" dirty="0">
              <a:latin typeface="Palatino Linotype" panose="02040502050505030304" pitchFamily="18" charset="0"/>
            </a:endParaRPr>
          </a:p>
        </p:txBody>
      </p:sp>
      <p:sp>
        <p:nvSpPr>
          <p:cNvPr id="4" name="Rectangle 3"/>
          <p:cNvSpPr/>
          <p:nvPr/>
        </p:nvSpPr>
        <p:spPr>
          <a:xfrm>
            <a:off x="1677919" y="1840468"/>
            <a:ext cx="7402025"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var variable_name = db.collection.find(query, projection)</a:t>
            </a:r>
          </a:p>
        </p:txBody>
      </p:sp>
      <p:sp>
        <p:nvSpPr>
          <p:cNvPr id="12" name="Rectangle 11"/>
          <p:cNvSpPr/>
          <p:nvPr/>
        </p:nvSpPr>
        <p:spPr>
          <a:xfrm>
            <a:off x="1702656" y="2526268"/>
            <a:ext cx="3462230" cy="369332"/>
          </a:xfrm>
          <a:prstGeom prst="rect">
            <a:avLst/>
          </a:prstGeom>
        </p:spPr>
        <p:txBody>
          <a:bodyPr wrap="none">
            <a:spAutoFit/>
          </a:bodyPr>
          <a:lstStyle/>
          <a:p>
            <a:r>
              <a:rPr lang="en-US" dirty="0">
                <a:solidFill>
                  <a:srgbClr val="C00000"/>
                </a:solidFill>
              </a:rPr>
              <a:t>The find() method returns a cursor.</a:t>
            </a:r>
          </a:p>
        </p:txBody>
      </p:sp>
      <p:sp>
        <p:nvSpPr>
          <p:cNvPr id="3" name="Rectangle 2"/>
          <p:cNvSpPr/>
          <p:nvPr/>
        </p:nvSpPr>
        <p:spPr>
          <a:xfrm>
            <a:off x="1748206" y="3048002"/>
            <a:ext cx="8769237" cy="646331"/>
          </a:xfrm>
          <a:prstGeom prst="rect">
            <a:avLst/>
          </a:prstGeom>
        </p:spPr>
        <p:txBody>
          <a:bodyPr wrap="square">
            <a:spAutoFit/>
          </a:bodyPr>
          <a:lstStyle/>
          <a:p>
            <a:r>
              <a:rPr lang="en-US" dirty="0">
                <a:solidFill>
                  <a:schemeClr val="tx1">
                    <a:lumMod val="95000"/>
                    <a:lumOff val="5000"/>
                  </a:schemeClr>
                </a:solidFill>
                <a:latin typeface="Calibri" panose="020F0502020204030204" pitchFamily="34" charset="0"/>
                <a:cs typeface="Calibri" panose="020F0502020204030204" pitchFamily="34" charset="0"/>
              </a:rPr>
              <a:t>var x = db ['emp'].find ()</a:t>
            </a:r>
          </a:p>
          <a:p>
            <a:r>
              <a:rPr lang="en-US" dirty="0">
                <a:solidFill>
                  <a:schemeClr val="tx1">
                    <a:lumMod val="95000"/>
                    <a:lumOff val="5000"/>
                  </a:schemeClr>
                </a:solidFill>
                <a:latin typeface="Calibri" panose="020F0502020204030204" pitchFamily="34" charset="0"/>
                <a:cs typeface="Calibri" panose="020F0502020204030204" pitchFamily="34" charset="0"/>
              </a:rPr>
              <a:t>x.forEach(printjson)</a:t>
            </a:r>
          </a:p>
        </p:txBody>
      </p:sp>
      <p:pic>
        <p:nvPicPr>
          <p:cNvPr id="8" name="Picture 7">
            <a:extLst>
              <a:ext uri="{FF2B5EF4-FFF2-40B4-BE49-F238E27FC236}">
                <a16:creationId xmlns:a16="http://schemas.microsoft.com/office/drawing/2014/main" id="{88417AF1-D1D4-43E2-BDE2-6CA0EE2AA09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3D8B1005-0EB3-4222-8AD8-1AA0C20520F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07957145"/>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pic>
        <p:nvPicPr>
          <p:cNvPr id="3" name="Picture 2">
            <a:extLst>
              <a:ext uri="{FF2B5EF4-FFF2-40B4-BE49-F238E27FC236}">
                <a16:creationId xmlns:a16="http://schemas.microsoft.com/office/drawing/2014/main" id="{8E34C5B7-203F-4591-96EE-00849E2BBE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B4DC98B-ACD0-44A9-845E-7822C70ADE7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777429"/>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db.collection.find().sort({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Specifies the order in which the query returns matching documents. You must apply </a:t>
            </a:r>
            <a:r>
              <a:rPr lang="en-US" b="1" i="1" dirty="0">
                <a:solidFill>
                  <a:srgbClr val="036883"/>
                </a:solidFill>
                <a:latin typeface="Palatino Linotype" panose="02040502050505030304" pitchFamily="18" charset="0"/>
              </a:rPr>
              <a:t>sort() </a:t>
            </a:r>
            <a:r>
              <a:rPr lang="en-US" dirty="0">
                <a:latin typeface="Palatino Linotype" panose="02040502050505030304" pitchFamily="18" charset="0"/>
              </a:rPr>
              <a:t>to the cursor before retrieving any documents from the database.</a:t>
            </a:r>
            <a:endParaRPr lang="en-IN" dirty="0">
              <a:latin typeface="Palatino Linotype" panose="02040502050505030304" pitchFamily="18" charset="0"/>
            </a:endParaRPr>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cursor.sort({ field: value })</a:t>
            </a:r>
          </a:p>
          <a:p>
            <a:r>
              <a:rPr lang="en-US" dirty="0">
                <a:solidFill>
                  <a:srgbClr val="049DC8"/>
                </a:solidFill>
                <a:latin typeface="Consolas" panose="020B0609020204030204" pitchFamily="49" charset="0"/>
                <a:cs typeface="Calibri" panose="020F0502020204030204" pitchFamily="34" charset="0"/>
              </a:rPr>
              <a:t>db['collection'].find (query, projection).sort({ field: value }) </a:t>
            </a:r>
          </a:p>
          <a:p>
            <a:r>
              <a:rPr lang="en-US" dirty="0">
                <a:solidFill>
                  <a:srgbClr val="049DC8"/>
                </a:solidFill>
                <a:latin typeface="Consolas" panose="020B0609020204030204" pitchFamily="49" charset="0"/>
                <a:cs typeface="Calibri" panose="020F0502020204030204" pitchFamily="34" charset="0"/>
              </a:rPr>
              <a:t>db.collection.find(query, projection).sort({ field: value })</a:t>
            </a:r>
          </a:p>
        </p:txBody>
      </p:sp>
      <p:sp>
        <p:nvSpPr>
          <p:cNvPr id="3" name="Rectangle 2"/>
          <p:cNvSpPr/>
          <p:nvPr/>
        </p:nvSpPr>
        <p:spPr>
          <a:xfrm>
            <a:off x="1683855" y="2782671"/>
            <a:ext cx="8822704" cy="369332"/>
          </a:xfrm>
          <a:prstGeom prst="rect">
            <a:avLst/>
          </a:prstGeom>
          <a:solidFill>
            <a:srgbClr val="DFE100"/>
          </a:solidFill>
        </p:spPr>
        <p:txBody>
          <a:bodyPr wrap="square">
            <a:spAutoFit/>
          </a:bodyPr>
          <a:lstStyle/>
          <a:p>
            <a:r>
              <a:rPr lang="en-US" dirty="0"/>
              <a:t>Specify in the sort parameter  1 or -1 to specify an ascending or descending sort respectively.</a:t>
            </a:r>
          </a:p>
        </p:txBody>
      </p:sp>
      <p:sp>
        <p:nvSpPr>
          <p:cNvPr id="5" name="Rectangle 4"/>
          <p:cNvSpPr/>
          <p:nvPr/>
        </p:nvSpPr>
        <p:spPr>
          <a:xfrm>
            <a:off x="1683855" y="3768804"/>
            <a:ext cx="8822704"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 {ename:true}).sort({ename: 1});</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 {ename:true}).sort({ename: -1});</a:t>
            </a:r>
          </a:p>
        </p:txBody>
      </p:sp>
      <p:pic>
        <p:nvPicPr>
          <p:cNvPr id="8" name="Picture 7">
            <a:extLst>
              <a:ext uri="{FF2B5EF4-FFF2-40B4-BE49-F238E27FC236}">
                <a16:creationId xmlns:a16="http://schemas.microsoft.com/office/drawing/2014/main" id="{FCC21159-4695-4287-A882-23CB4458DB8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5E04475B-CD0B-44D3-AC7B-B8F157DA707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45715242"/>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pic>
        <p:nvPicPr>
          <p:cNvPr id="3" name="Picture 2">
            <a:extLst>
              <a:ext uri="{FF2B5EF4-FFF2-40B4-BE49-F238E27FC236}">
                <a16:creationId xmlns:a16="http://schemas.microsoft.com/office/drawing/2014/main" id="{307FB10F-DA67-418F-9D3D-F91159E5F7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62CB442-A7FA-491F-9AB4-75F610D8CBB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46793076"/>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db.collection.find().limit()</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Use the </a:t>
            </a:r>
            <a:r>
              <a:rPr lang="en-US" b="1" i="1" dirty="0">
                <a:solidFill>
                  <a:srgbClr val="036883"/>
                </a:solidFill>
                <a:latin typeface="Palatino Linotype" panose="02040502050505030304" pitchFamily="18" charset="0"/>
              </a:rPr>
              <a:t>limit()</a:t>
            </a:r>
            <a:r>
              <a:rPr lang="en-US" dirty="0">
                <a:latin typeface="Palatino Linotype" panose="02040502050505030304" pitchFamily="18" charset="0"/>
              </a:rPr>
              <a:t> method to specify the maximum number of documents the cursor will return.</a:t>
            </a:r>
            <a:endParaRPr lang="en-IN" dirty="0">
              <a:latin typeface="Palatino Linotype" panose="02040502050505030304" pitchFamily="18" charset="0"/>
            </a:endParaRPr>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cursor.limit(&lt;number&gt;)</a:t>
            </a:r>
          </a:p>
          <a:p>
            <a:r>
              <a:rPr lang="en-US" dirty="0">
                <a:solidFill>
                  <a:srgbClr val="049DC8"/>
                </a:solidFill>
                <a:latin typeface="Consolas" panose="020B0609020204030204" pitchFamily="49" charset="0"/>
                <a:cs typeface="Calibri" panose="020F0502020204030204" pitchFamily="34" charset="0"/>
              </a:rPr>
              <a:t>db['collection'].find (query, projection).limit(&lt;number&gt;) </a:t>
            </a:r>
          </a:p>
          <a:p>
            <a:r>
              <a:rPr lang="en-US" dirty="0">
                <a:solidFill>
                  <a:srgbClr val="049DC8"/>
                </a:solidFill>
                <a:latin typeface="Consolas" panose="020B0609020204030204" pitchFamily="49" charset="0"/>
                <a:cs typeface="Calibri" panose="020F0502020204030204" pitchFamily="34" charset="0"/>
              </a:rPr>
              <a:t>db.collection.find(query, projection).limit(&lt;number&gt;)</a:t>
            </a:r>
          </a:p>
        </p:txBody>
      </p:sp>
      <p:sp>
        <p:nvSpPr>
          <p:cNvPr id="2" name="Rectangle 1"/>
          <p:cNvSpPr/>
          <p:nvPr/>
        </p:nvSpPr>
        <p:spPr>
          <a:xfrm>
            <a:off x="1672970" y="2676436"/>
            <a:ext cx="8844473"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db['emp'].find({},{ename:true}).limit(0);	</a:t>
            </a:r>
            <a:r>
              <a:rPr lang="en-US" dirty="0">
                <a:solidFill>
                  <a:srgbClr val="00B050"/>
                </a:solidFill>
                <a:latin typeface="Calibri" panose="020F0502020204030204" pitchFamily="34" charset="0"/>
                <a:cs typeface="Calibri" panose="020F0502020204030204" pitchFamily="34" charset="0"/>
              </a:rPr>
              <a:t>// all documents</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db['emp'].find({},{ename:true}).limit(2);</a:t>
            </a:r>
          </a:p>
        </p:txBody>
      </p:sp>
      <p:sp>
        <p:nvSpPr>
          <p:cNvPr id="3" name="Rectangle 2"/>
          <p:cNvSpPr/>
          <p:nvPr/>
        </p:nvSpPr>
        <p:spPr>
          <a:xfrm>
            <a:off x="1555465" y="49977"/>
            <a:ext cx="3777841" cy="646331"/>
          </a:xfrm>
          <a:prstGeom prst="rect">
            <a:avLst/>
          </a:prstGeom>
          <a:solidFill>
            <a:srgbClr val="90E183"/>
          </a:solidFill>
        </p:spPr>
        <p:txBody>
          <a:bodyPr wrap="square">
            <a:spAutoFit/>
          </a:bodyPr>
          <a:lstStyle/>
          <a:p>
            <a:r>
              <a:rPr lang="en-US" dirty="0">
                <a:solidFill>
                  <a:schemeClr val="bg2">
                    <a:lumMod val="25000"/>
                  </a:schemeClr>
                </a:solidFill>
                <a:latin typeface="Palatino Linotype" panose="02040502050505030304" pitchFamily="18" charset="0"/>
              </a:rPr>
              <a:t>A limit() value of 0 (i.e. .limit(0)) is equivalent to setting no limit.</a:t>
            </a:r>
          </a:p>
        </p:txBody>
      </p:sp>
      <p:pic>
        <p:nvPicPr>
          <p:cNvPr id="8" name="Picture 7">
            <a:extLst>
              <a:ext uri="{FF2B5EF4-FFF2-40B4-BE49-F238E27FC236}">
                <a16:creationId xmlns:a16="http://schemas.microsoft.com/office/drawing/2014/main" id="{9844A764-B4AD-4C7C-8E98-23B07CE1A48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08F4736D-CEF9-4C49-802A-51E93F9E6B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10573071"/>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pic>
        <p:nvPicPr>
          <p:cNvPr id="3" name="Picture 2">
            <a:extLst>
              <a:ext uri="{FF2B5EF4-FFF2-40B4-BE49-F238E27FC236}">
                <a16:creationId xmlns:a16="http://schemas.microsoft.com/office/drawing/2014/main" id="{929C2EF6-E5C7-4F86-9B59-B2A6AC2205F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0224E9F-B934-48CF-A2BF-65721C788FB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83425614"/>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db.collection.find().skip()</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The </a:t>
            </a:r>
            <a:r>
              <a:rPr lang="en-US" b="1" i="1" dirty="0">
                <a:solidFill>
                  <a:srgbClr val="036883"/>
                </a:solidFill>
                <a:latin typeface="Palatino Linotype" panose="02040502050505030304" pitchFamily="18" charset="0"/>
              </a:rPr>
              <a:t>skip()</a:t>
            </a:r>
            <a:r>
              <a:rPr lang="en-US" dirty="0">
                <a:latin typeface="Palatino Linotype" panose="02040502050505030304" pitchFamily="18" charset="0"/>
              </a:rPr>
              <a:t> method is used for skipping the given number of documents in the Query result.</a:t>
            </a:r>
            <a:endParaRPr lang="en-IN" dirty="0">
              <a:latin typeface="Palatino Linotype" panose="02040502050505030304" pitchFamily="18" charset="0"/>
            </a:endParaRPr>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cursor.skip(&lt;offset_number&gt;)</a:t>
            </a:r>
          </a:p>
          <a:p>
            <a:r>
              <a:rPr lang="en-US" dirty="0">
                <a:solidFill>
                  <a:srgbClr val="049DC8"/>
                </a:solidFill>
                <a:latin typeface="Consolas" panose="020B0609020204030204" pitchFamily="49" charset="0"/>
                <a:cs typeface="Calibri" panose="020F0502020204030204" pitchFamily="34" charset="0"/>
              </a:rPr>
              <a:t>db['emp'].find (query, projection).skip(&lt;offset_number&gt;) </a:t>
            </a:r>
          </a:p>
          <a:p>
            <a:r>
              <a:rPr lang="en-US" dirty="0">
                <a:solidFill>
                  <a:srgbClr val="049DC8"/>
                </a:solidFill>
                <a:latin typeface="Consolas" panose="020B0609020204030204" pitchFamily="49" charset="0"/>
                <a:cs typeface="Calibri" panose="020F0502020204030204" pitchFamily="34" charset="0"/>
              </a:rPr>
              <a:t>db.collection.find(query, projection).skip(&lt;offset_number&gt;)</a:t>
            </a:r>
          </a:p>
        </p:txBody>
      </p:sp>
      <p:sp>
        <p:nvSpPr>
          <p:cNvPr id="2" name="Rectangle 1"/>
          <p:cNvSpPr/>
          <p:nvPr/>
        </p:nvSpPr>
        <p:spPr>
          <a:xfrm>
            <a:off x="1683855" y="2918936"/>
            <a:ext cx="8833588"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db.emp.find().skip(4);</a:t>
            </a:r>
          </a:p>
          <a:p>
            <a:pPr marL="342900" indent="-342900">
              <a:lnSpc>
                <a:spcPct val="150000"/>
              </a:lnSpc>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db.emp.find().skip(db.emp.countDocuments({}) - 1);</a:t>
            </a:r>
            <a:endParaRPr lang="en-US" dirty="0">
              <a:solidFill>
                <a:schemeClr val="tx1">
                  <a:lumMod val="95000"/>
                  <a:lumOff val="5000"/>
                </a:schemeClr>
              </a:solidFill>
              <a:latin typeface="Calibri" panose="020F0502020204030204" pitchFamily="34" charset="0"/>
              <a:cs typeface="Calibri" panose="020F0502020204030204" pitchFamily="34" charset="0"/>
            </a:endParaRPr>
          </a:p>
        </p:txBody>
      </p:sp>
      <p:pic>
        <p:nvPicPr>
          <p:cNvPr id="8" name="Picture 7">
            <a:extLst>
              <a:ext uri="{FF2B5EF4-FFF2-40B4-BE49-F238E27FC236}">
                <a16:creationId xmlns:a16="http://schemas.microsoft.com/office/drawing/2014/main" id="{F2053E5F-C42A-4CC1-9E5F-1044828EB5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D6605EA0-87D8-4A71-B9E8-DA5A522267E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82744411"/>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pic>
        <p:nvPicPr>
          <p:cNvPr id="3" name="Picture 2">
            <a:extLst>
              <a:ext uri="{FF2B5EF4-FFF2-40B4-BE49-F238E27FC236}">
                <a16:creationId xmlns:a16="http://schemas.microsoft.com/office/drawing/2014/main" id="{BBA73467-A89A-4FA9-997B-D2E352A939D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1CFCD25-744B-4144-AB8F-E136D320539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89672735"/>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db.collection.find().count()</a:t>
            </a:r>
          </a:p>
        </p:txBody>
      </p:sp>
      <p:sp>
        <p:nvSpPr>
          <p:cNvPr id="7" name="Rectangle 6"/>
          <p:cNvSpPr/>
          <p:nvPr/>
        </p:nvSpPr>
        <p:spPr>
          <a:xfrm>
            <a:off x="1672970" y="762002"/>
            <a:ext cx="8844473" cy="1200329"/>
          </a:xfrm>
          <a:prstGeom prst="rect">
            <a:avLst/>
          </a:prstGeom>
        </p:spPr>
        <p:txBody>
          <a:bodyPr wrap="square">
            <a:spAutoFit/>
          </a:bodyPr>
          <a:lstStyle/>
          <a:p>
            <a:r>
              <a:rPr lang="en-US" dirty="0">
                <a:latin typeface="Palatino Linotype" panose="02040502050505030304" pitchFamily="18" charset="0"/>
              </a:rPr>
              <a:t>Counts the number of documents referenced by a cursor. Append the </a:t>
            </a:r>
            <a:r>
              <a:rPr lang="en-US" b="1" i="1" dirty="0">
                <a:solidFill>
                  <a:srgbClr val="036883"/>
                </a:solidFill>
                <a:latin typeface="Palatino Linotype" panose="02040502050505030304" pitchFamily="18" charset="0"/>
              </a:rPr>
              <a:t>count() </a:t>
            </a:r>
            <a:r>
              <a:rPr lang="en-US" dirty="0">
                <a:latin typeface="Palatino Linotype" panose="02040502050505030304" pitchFamily="18" charset="0"/>
              </a:rPr>
              <a:t>method to a </a:t>
            </a:r>
            <a:r>
              <a:rPr lang="en-US" b="1" i="1" dirty="0">
                <a:solidFill>
                  <a:srgbClr val="036883"/>
                </a:solidFill>
                <a:latin typeface="Palatino Linotype" panose="02040502050505030304" pitchFamily="18" charset="0"/>
              </a:rPr>
              <a:t>find() </a:t>
            </a:r>
            <a:r>
              <a:rPr lang="en-US" dirty="0">
                <a:latin typeface="Palatino Linotype" panose="02040502050505030304" pitchFamily="18" charset="0"/>
              </a:rPr>
              <a:t>query to return the number of matching documents. The operation does not perform the query but instead counts the results that would be returned by the query.</a:t>
            </a:r>
            <a:endParaRPr lang="en-IN" dirty="0">
              <a:latin typeface="Palatino Linotype" panose="02040502050505030304" pitchFamily="18" charset="0"/>
            </a:endParaRPr>
          </a:p>
        </p:txBody>
      </p:sp>
      <p:sp>
        <p:nvSpPr>
          <p:cNvPr id="4" name="Rectangle 3"/>
          <p:cNvSpPr/>
          <p:nvPr/>
        </p:nvSpPr>
        <p:spPr>
          <a:xfrm>
            <a:off x="1677918" y="2048470"/>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cursor.count()</a:t>
            </a:r>
          </a:p>
          <a:p>
            <a:r>
              <a:rPr lang="en-US" dirty="0">
                <a:solidFill>
                  <a:srgbClr val="049DC8"/>
                </a:solidFill>
                <a:latin typeface="Consolas" panose="020B0609020204030204" pitchFamily="49" charset="0"/>
                <a:cs typeface="Calibri" panose="020F0502020204030204" pitchFamily="34" charset="0"/>
              </a:rPr>
              <a:t>db.collection.find(&lt;query&gt;).count()</a:t>
            </a:r>
          </a:p>
          <a:p>
            <a:r>
              <a:rPr lang="en-US" dirty="0">
                <a:solidFill>
                  <a:srgbClr val="049DC8"/>
                </a:solidFill>
                <a:latin typeface="Consolas" panose="020B0609020204030204" pitchFamily="49" charset="0"/>
                <a:cs typeface="Calibri" panose="020F0502020204030204" pitchFamily="34" charset="0"/>
              </a:rPr>
              <a:t>db['collection_name'].find(&lt;query&gt;).count()</a:t>
            </a:r>
          </a:p>
        </p:txBody>
      </p:sp>
      <p:sp>
        <p:nvSpPr>
          <p:cNvPr id="2" name="Rectangle 1"/>
          <p:cNvSpPr/>
          <p:nvPr/>
        </p:nvSpPr>
        <p:spPr>
          <a:xfrm>
            <a:off x="1672970" y="3429000"/>
            <a:ext cx="8844473"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db.emp.find().count();</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 'manager'}).count();</a:t>
            </a:r>
          </a:p>
        </p:txBody>
      </p:sp>
      <p:pic>
        <p:nvPicPr>
          <p:cNvPr id="8" name="Picture 7">
            <a:extLst>
              <a:ext uri="{FF2B5EF4-FFF2-40B4-BE49-F238E27FC236}">
                <a16:creationId xmlns:a16="http://schemas.microsoft.com/office/drawing/2014/main" id="{CC0B0C03-0654-48DE-8F1B-77D552F4D7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EC45659F-B8E3-4AB3-A36A-5616253D0A9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0258136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476" y="693053"/>
            <a:ext cx="11346623" cy="1015531"/>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itchFamily="18" charset="0"/>
              </a:rPr>
              <a:t>R</a:t>
            </a:r>
            <a:r>
              <a:rPr lang="en-US" sz="2000" dirty="0">
                <a:latin typeface="Palatino Linotype" pitchFamily="18" charset="0"/>
              </a:rPr>
              <a:t> and </a:t>
            </a:r>
            <a:r>
              <a:rPr lang="en-US" sz="2000" b="1" i="1" dirty="0">
                <a:latin typeface="Palatino Linotype" pitchFamily="18" charset="0"/>
              </a:rPr>
              <a:t>S</a:t>
            </a:r>
            <a:r>
              <a:rPr lang="en-US" sz="2000" dirty="0">
                <a:latin typeface="Palatino Linotype" pitchFamily="18" charset="0"/>
              </a:rPr>
              <a:t> in which </a:t>
            </a:r>
            <a:r>
              <a:rPr lang="en-US" sz="2000" b="1" i="1" dirty="0">
                <a:latin typeface="Palatino Linotype" pitchFamily="18" charset="0"/>
              </a:rPr>
              <a:t>R</a:t>
            </a:r>
            <a:r>
              <a:rPr lang="en-US" sz="2000" dirty="0">
                <a:latin typeface="Palatino Linotype" pitchFamily="18" charset="0"/>
              </a:rPr>
              <a:t> may contain a parent instance for which there are many children in </a:t>
            </a:r>
            <a:r>
              <a:rPr lang="en-US" sz="2000" b="1" i="1" dirty="0">
                <a:latin typeface="Palatino Linotype"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876" y="4508980"/>
            <a:ext cx="486957" cy="584699"/>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0755" y="3708285"/>
            <a:ext cx="442687" cy="584699"/>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476" y="2032008"/>
            <a:ext cx="11634619" cy="4420934"/>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pic>
        <p:nvPicPr>
          <p:cNvPr id="5" name="Picture 4">
            <a:extLst>
              <a:ext uri="{FF2B5EF4-FFF2-40B4-BE49-F238E27FC236}">
                <a16:creationId xmlns:a16="http://schemas.microsoft.com/office/drawing/2014/main" id="{BC5994DD-3CAC-4714-BA3B-DBD0F225B54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A651CE2-C1FB-4AE1-A440-C351EF27AF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9" name="TextBox 18">
            <a:extLst>
              <a:ext uri="{FF2B5EF4-FFF2-40B4-BE49-F238E27FC236}">
                <a16:creationId xmlns:a16="http://schemas.microsoft.com/office/drawing/2014/main" id="{B1B479CB-4AAE-47DE-B86B-7835E87972C7}"/>
              </a:ext>
            </a:extLst>
          </p:cNvPr>
          <p:cNvSpPr txBox="1"/>
          <p:nvPr/>
        </p:nvSpPr>
        <p:spPr>
          <a:xfrm>
            <a:off x="310838" y="1758302"/>
            <a:ext cx="6216416" cy="369332"/>
          </a:xfrm>
          <a:prstGeom prst="rect">
            <a:avLst/>
          </a:prstGeom>
          <a:noFill/>
        </p:spPr>
        <p:txBody>
          <a:bodyPr wrap="square">
            <a:spAutoFit/>
          </a:bodyPr>
          <a:lstStyle/>
          <a:p>
            <a:r>
              <a:rPr lang="en-US" sz="1800" b="1" i="1" dirty="0">
                <a:latin typeface="Palatino Linotype" panose="02040502050505030304" pitchFamily="18" charset="0"/>
              </a:rPr>
              <a:t>R</a:t>
            </a:r>
            <a:r>
              <a:rPr lang="en-US" sz="1800" dirty="0">
                <a:latin typeface="Palatino Linotype" panose="02040502050505030304" pitchFamily="18" charset="0"/>
              </a:rPr>
              <a:t>                                                                   </a:t>
            </a:r>
            <a:r>
              <a:rPr lang="en-US" sz="1800" b="1" i="1" dirty="0">
                <a:latin typeface="Palatino Linotype" panose="02040502050505030304" pitchFamily="18" charset="0"/>
              </a:rPr>
              <a:t>S</a:t>
            </a:r>
            <a:r>
              <a:rPr lang="en-US" sz="1800" dirty="0">
                <a:latin typeface="Palatino Linotype" panose="02040502050505030304" pitchFamily="18" charset="0"/>
              </a:rPr>
              <a:t> </a:t>
            </a:r>
            <a:endParaRPr lang="en-IN" dirty="0"/>
          </a:p>
        </p:txBody>
      </p:sp>
    </p:spTree>
    <p:extLst>
      <p:ext uri="{BB962C8B-B14F-4D97-AF65-F5344CB8AC3E}">
        <p14:creationId xmlns:p14="http://schemas.microsoft.com/office/powerpoint/2010/main" val="914734612"/>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db.collection.distinct()</a:t>
            </a:r>
            <a:endParaRPr lang="en-US" dirty="0"/>
          </a:p>
        </p:txBody>
      </p:sp>
      <p:pic>
        <p:nvPicPr>
          <p:cNvPr id="3" name="Picture 2">
            <a:extLst>
              <a:ext uri="{FF2B5EF4-FFF2-40B4-BE49-F238E27FC236}">
                <a16:creationId xmlns:a16="http://schemas.microsoft.com/office/drawing/2014/main" id="{AA8CBC76-74EE-45BE-936E-7E5C8E7C48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B0182AE-D444-4311-BCE5-5EEC35A46C0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18953279"/>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db.collection.distinct()</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Finds the distinct values for a specified field across a single collection or view and returns the results in an array.</a:t>
            </a:r>
            <a:endParaRPr lang="en-IN" dirty="0">
              <a:latin typeface="Palatino Linotype" panose="02040502050505030304" pitchFamily="18" charset="0"/>
            </a:endParaRPr>
          </a:p>
        </p:txBody>
      </p:sp>
      <p:sp>
        <p:nvSpPr>
          <p:cNvPr id="4" name="Rectangle 3"/>
          <p:cNvSpPr/>
          <p:nvPr/>
        </p:nvSpPr>
        <p:spPr>
          <a:xfrm>
            <a:off x="1677918" y="1676400"/>
            <a:ext cx="5882576"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db.collection.distinct(field, query, options)</a:t>
            </a:r>
          </a:p>
        </p:txBody>
      </p:sp>
      <p:sp>
        <p:nvSpPr>
          <p:cNvPr id="2" name="Rectangle 1"/>
          <p:cNvSpPr/>
          <p:nvPr/>
        </p:nvSpPr>
        <p:spPr>
          <a:xfrm>
            <a:off x="1672970" y="2345829"/>
            <a:ext cx="8844473"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db.emp.distinct("job")</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db.emp.distinct("job", { sal: { $gt: 5000 } } )</a:t>
            </a:r>
          </a:p>
        </p:txBody>
      </p:sp>
      <p:grpSp>
        <p:nvGrpSpPr>
          <p:cNvPr id="8" name="Group 7">
            <a:extLst>
              <a:ext uri="{FF2B5EF4-FFF2-40B4-BE49-F238E27FC236}">
                <a16:creationId xmlns:a16="http://schemas.microsoft.com/office/drawing/2014/main" id="{C9E94BF2-2519-4AFA-B0CD-7A5DEE20DE44}"/>
              </a:ext>
            </a:extLst>
          </p:cNvPr>
          <p:cNvGrpSpPr/>
          <p:nvPr/>
        </p:nvGrpSpPr>
        <p:grpSpPr>
          <a:xfrm>
            <a:off x="1774726" y="3933056"/>
            <a:ext cx="7439407" cy="1446550"/>
            <a:chOff x="1672970" y="3839204"/>
            <a:chExt cx="7439407" cy="1446550"/>
          </a:xfrm>
        </p:grpSpPr>
        <p:sp>
          <p:nvSpPr>
            <p:cNvPr id="3" name="Rectangle 2"/>
            <p:cNvSpPr/>
            <p:nvPr/>
          </p:nvSpPr>
          <p:spPr>
            <a:xfrm>
              <a:off x="1672970" y="3839204"/>
              <a:ext cx="4206213" cy="1446550"/>
            </a:xfrm>
            <a:prstGeom prst="rect">
              <a:avLst/>
            </a:prstGeom>
          </p:spPr>
          <p:txBody>
            <a:bodyPr wrap="square">
              <a:spAutoFit/>
            </a:bodyPr>
            <a:lstStyle/>
            <a:p>
              <a:r>
                <a:rPr lang="en-US" sz="2200" dirty="0">
                  <a:solidFill>
                    <a:srgbClr val="B22251"/>
                  </a:solidFill>
                  <a:latin typeface="Calibri" panose="020F0502020204030204" pitchFamily="34" charset="0"/>
                  <a:cs typeface="Calibri" panose="020F0502020204030204" pitchFamily="34" charset="0"/>
                </a:rPr>
                <a:t>var x = db.emp.find()[10]</a:t>
              </a:r>
            </a:p>
            <a:p>
              <a:r>
                <a:rPr lang="en-US" sz="2200" dirty="0">
                  <a:solidFill>
                    <a:srgbClr val="B22251"/>
                  </a:solidFill>
                  <a:latin typeface="Calibri" panose="020F0502020204030204" pitchFamily="34" charset="0"/>
                  <a:cs typeface="Calibri" panose="020F0502020204030204" pitchFamily="34" charset="0"/>
                </a:rPr>
                <a:t>for (i in x) {</a:t>
              </a:r>
            </a:p>
            <a:p>
              <a:r>
                <a:rPr lang="en-US" sz="2200" dirty="0">
                  <a:solidFill>
                    <a:srgbClr val="B22251"/>
                  </a:solidFill>
                  <a:latin typeface="Calibri" panose="020F0502020204030204" pitchFamily="34" charset="0"/>
                  <a:cs typeface="Calibri" panose="020F0502020204030204" pitchFamily="34" charset="0"/>
                </a:rPr>
                <a:t>    print(i)</a:t>
              </a:r>
            </a:p>
            <a:p>
              <a:r>
                <a:rPr lang="en-US" sz="2200" dirty="0">
                  <a:solidFill>
                    <a:srgbClr val="B22251"/>
                  </a:solidFill>
                  <a:latin typeface="Calibri" panose="020F0502020204030204" pitchFamily="34" charset="0"/>
                  <a:cs typeface="Calibri" panose="020F0502020204030204" pitchFamily="34" charset="0"/>
                </a:rPr>
                <a:t> }</a:t>
              </a:r>
            </a:p>
          </p:txBody>
        </p:sp>
        <p:sp>
          <p:nvSpPr>
            <p:cNvPr id="5" name="Rectangle 4">
              <a:extLst>
                <a:ext uri="{FF2B5EF4-FFF2-40B4-BE49-F238E27FC236}">
                  <a16:creationId xmlns:a16="http://schemas.microsoft.com/office/drawing/2014/main" id="{65D1313B-1B88-44B7-B3BF-D02DC354E87E}"/>
                </a:ext>
              </a:extLst>
            </p:cNvPr>
            <p:cNvSpPr/>
            <p:nvPr/>
          </p:nvSpPr>
          <p:spPr>
            <a:xfrm>
              <a:off x="5872017" y="3839204"/>
              <a:ext cx="3240360" cy="1446550"/>
            </a:xfrm>
            <a:prstGeom prst="rect">
              <a:avLst/>
            </a:prstGeom>
          </p:spPr>
          <p:txBody>
            <a:bodyPr wrap="square">
              <a:spAutoFit/>
            </a:bodyPr>
            <a:lstStyle/>
            <a:p>
              <a:r>
                <a:rPr lang="en-US" sz="2200" dirty="0">
                  <a:solidFill>
                    <a:srgbClr val="B22251"/>
                  </a:solidFill>
                  <a:latin typeface="Calibri" panose="020F0502020204030204" pitchFamily="34" charset="0"/>
                  <a:cs typeface="Calibri" panose="020F0502020204030204" pitchFamily="34" charset="0"/>
                </a:rPr>
                <a:t>var x = db.emp.find()[10]</a:t>
              </a:r>
            </a:p>
            <a:p>
              <a:r>
                <a:rPr lang="en-US" sz="2200" dirty="0">
                  <a:solidFill>
                    <a:srgbClr val="B22251"/>
                  </a:solidFill>
                  <a:latin typeface="Calibri" panose="020F0502020204030204" pitchFamily="34" charset="0"/>
                  <a:cs typeface="Calibri" panose="020F0502020204030204" pitchFamily="34" charset="0"/>
                </a:rPr>
                <a:t>for (i in x) {</a:t>
              </a:r>
            </a:p>
            <a:p>
              <a:r>
                <a:rPr lang="en-US" sz="2200" dirty="0">
                  <a:solidFill>
                    <a:srgbClr val="B22251"/>
                  </a:solidFill>
                  <a:latin typeface="Calibri" panose="020F0502020204030204" pitchFamily="34" charset="0"/>
                  <a:cs typeface="Calibri" panose="020F0502020204030204" pitchFamily="34" charset="0"/>
                </a:rPr>
                <a:t>    print(x[i])</a:t>
              </a:r>
            </a:p>
            <a:p>
              <a:r>
                <a:rPr lang="en-US" sz="2200" dirty="0">
                  <a:solidFill>
                    <a:srgbClr val="B22251"/>
                  </a:solidFill>
                  <a:latin typeface="Calibri" panose="020F0502020204030204" pitchFamily="34" charset="0"/>
                  <a:cs typeface="Calibri" panose="020F0502020204030204" pitchFamily="34" charset="0"/>
                </a:rPr>
                <a:t> }</a:t>
              </a:r>
            </a:p>
          </p:txBody>
        </p:sp>
      </p:grpSp>
      <p:pic>
        <p:nvPicPr>
          <p:cNvPr id="9" name="Picture 8">
            <a:extLst>
              <a:ext uri="{FF2B5EF4-FFF2-40B4-BE49-F238E27FC236}">
                <a16:creationId xmlns:a16="http://schemas.microsoft.com/office/drawing/2014/main" id="{88DBC5A9-D3A3-44F2-A634-3E06A7FEF6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68D99DF5-68AA-40C0-A367-7679EB57B63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27156712"/>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db.collection.count[Documents]()</a:t>
            </a:r>
            <a:endParaRPr lang="en-US" dirty="0"/>
          </a:p>
        </p:txBody>
      </p:sp>
      <p:pic>
        <p:nvPicPr>
          <p:cNvPr id="3" name="Picture 2">
            <a:extLst>
              <a:ext uri="{FF2B5EF4-FFF2-40B4-BE49-F238E27FC236}">
                <a16:creationId xmlns:a16="http://schemas.microsoft.com/office/drawing/2014/main" id="{697322C0-E2B0-47F2-97EC-0F59213CED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61FA086F-00CC-4EED-88E5-2FD5371865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26559591"/>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db.collection.count[Documents]() </a:t>
            </a:r>
          </a:p>
        </p:txBody>
      </p:sp>
      <p:sp>
        <p:nvSpPr>
          <p:cNvPr id="4" name="Rectangle 3"/>
          <p:cNvSpPr/>
          <p:nvPr/>
        </p:nvSpPr>
        <p:spPr>
          <a:xfrm>
            <a:off x="1677917" y="1628800"/>
            <a:ext cx="6768921"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db.collection.count[Documents]( &lt;query&gt;, &lt;options&gt; )</a:t>
            </a:r>
          </a:p>
        </p:txBody>
      </p:sp>
      <p:sp>
        <p:nvSpPr>
          <p:cNvPr id="2" name="Rectangle 1"/>
          <p:cNvSpPr/>
          <p:nvPr/>
        </p:nvSpPr>
        <p:spPr>
          <a:xfrm>
            <a:off x="1672970" y="3947341"/>
            <a:ext cx="8844473"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db.emp.countDocuments({});</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db.emp.countDocuments({job: 'manager'});</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db.emp.countDocuments({job: 'salesman'}, {skip: 1, limit: 3});</a:t>
            </a:r>
          </a:p>
        </p:txBody>
      </p:sp>
      <p:graphicFrame>
        <p:nvGraphicFramePr>
          <p:cNvPr id="3" name="Table 2"/>
          <p:cNvGraphicFramePr>
            <a:graphicFrameLocks noGrp="1"/>
          </p:cNvGraphicFramePr>
          <p:nvPr>
            <p:extLst>
              <p:ext uri="{D42A27DB-BD31-4B8C-83A1-F6EECF244321}">
                <p14:modId xmlns:p14="http://schemas.microsoft.com/office/powerpoint/2010/main" val="302890989"/>
              </p:ext>
            </p:extLst>
          </p:nvPr>
        </p:nvGraphicFramePr>
        <p:xfrm>
          <a:off x="1672970" y="2347139"/>
          <a:ext cx="8844472" cy="1421130"/>
        </p:xfrm>
        <a:graphic>
          <a:graphicData uri="http://schemas.openxmlformats.org/drawingml/2006/table">
            <a:tbl>
              <a:tblPr>
                <a:tableStyleId>{5940675A-B579-460E-94D1-54222C63F5DA}</a:tableStyleId>
              </a:tblPr>
              <a:tblGrid>
                <a:gridCol w="1755583">
                  <a:extLst>
                    <a:ext uri="{9D8B030D-6E8A-4147-A177-3AD203B41FA5}">
                      <a16:colId xmlns:a16="http://schemas.microsoft.com/office/drawing/2014/main" val="20000"/>
                    </a:ext>
                  </a:extLst>
                </a:gridCol>
                <a:gridCol w="7088889">
                  <a:extLst>
                    <a:ext uri="{9D8B030D-6E8A-4147-A177-3AD203B41FA5}">
                      <a16:colId xmlns:a16="http://schemas.microsoft.com/office/drawing/2014/main" val="20001"/>
                    </a:ext>
                  </a:extLst>
                </a:gridCol>
              </a:tblGrid>
              <a:tr h="0">
                <a:tc>
                  <a:txBody>
                    <a:bodyPr/>
                    <a:lstStyle/>
                    <a:p>
                      <a:pPr algn="l"/>
                      <a:r>
                        <a:rPr lang="en-IN" dirty="0">
                          <a:effectLst/>
                        </a:rPr>
                        <a:t>  Field</a:t>
                      </a:r>
                    </a:p>
                  </a:txBody>
                  <a:tcPr marL="47619" marR="47619" marB="114300" anchor="ctr">
                    <a:solidFill>
                      <a:schemeClr val="bg2"/>
                    </a:solidFill>
                  </a:tcPr>
                </a:tc>
                <a:tc>
                  <a:txBody>
                    <a:bodyPr/>
                    <a:lstStyle/>
                    <a:p>
                      <a:pPr algn="l"/>
                      <a:r>
                        <a:rPr lang="en-IN" dirty="0">
                          <a:effectLst/>
                        </a:rPr>
                        <a:t>  Description</a:t>
                      </a:r>
                    </a:p>
                  </a:txBody>
                  <a:tcPr marL="47619" marR="47619" marB="114300" anchor="ctr">
                    <a:solidFill>
                      <a:schemeClr val="bg2"/>
                    </a:solidFill>
                  </a:tcPr>
                </a:tc>
                <a:extLst>
                  <a:ext uri="{0D108BD9-81ED-4DB2-BD59-A6C34878D82A}">
                    <a16:rowId xmlns:a16="http://schemas.microsoft.com/office/drawing/2014/main" val="10000"/>
                  </a:ext>
                </a:extLst>
              </a:tr>
              <a:tr h="0">
                <a:tc>
                  <a:txBody>
                    <a:bodyPr/>
                    <a:lstStyle/>
                    <a:p>
                      <a:pPr algn="l"/>
                      <a:r>
                        <a:rPr lang="en-IN" dirty="0">
                          <a:effectLst/>
                        </a:rPr>
                        <a:t>  limit</a:t>
                      </a:r>
                    </a:p>
                  </a:txBody>
                  <a:tcPr marL="47619" marR="47619" marT="104775" marB="114300" anchor="ctr"/>
                </a:tc>
                <a:tc>
                  <a:txBody>
                    <a:bodyPr/>
                    <a:lstStyle/>
                    <a:p>
                      <a:pPr algn="l"/>
                      <a:r>
                        <a:rPr lang="en-IN" dirty="0">
                          <a:effectLst/>
                        </a:rPr>
                        <a:t>  Optional. The maximum number of documents to count.</a:t>
                      </a:r>
                    </a:p>
                  </a:txBody>
                  <a:tcPr marL="47619" marR="47619" marT="104775" marB="114300" anchor="ctr"/>
                </a:tc>
                <a:extLst>
                  <a:ext uri="{0D108BD9-81ED-4DB2-BD59-A6C34878D82A}">
                    <a16:rowId xmlns:a16="http://schemas.microsoft.com/office/drawing/2014/main" val="10001"/>
                  </a:ext>
                </a:extLst>
              </a:tr>
              <a:tr h="0">
                <a:tc>
                  <a:txBody>
                    <a:bodyPr/>
                    <a:lstStyle/>
                    <a:p>
                      <a:pPr algn="l"/>
                      <a:r>
                        <a:rPr lang="en-IN" dirty="0">
                          <a:effectLst/>
                        </a:rPr>
                        <a:t>  skip</a:t>
                      </a:r>
                    </a:p>
                  </a:txBody>
                  <a:tcPr marL="47619" marR="47619" marT="104775" marB="114300" anchor="ctr"/>
                </a:tc>
                <a:tc>
                  <a:txBody>
                    <a:bodyPr/>
                    <a:lstStyle/>
                    <a:p>
                      <a:pPr algn="l"/>
                      <a:r>
                        <a:rPr lang="en-IN" dirty="0">
                          <a:effectLst/>
                        </a:rPr>
                        <a:t>  Optional. The number of documents to skip before counting.</a:t>
                      </a:r>
                    </a:p>
                  </a:txBody>
                  <a:tcPr marL="47619" marR="47619" marT="104775" marB="114300" anchor="ctr"/>
                </a:tc>
                <a:extLst>
                  <a:ext uri="{0D108BD9-81ED-4DB2-BD59-A6C34878D82A}">
                    <a16:rowId xmlns:a16="http://schemas.microsoft.com/office/drawing/2014/main" val="10002"/>
                  </a:ext>
                </a:extLst>
              </a:tr>
            </a:tbl>
          </a:graphicData>
        </a:graphic>
      </p:graphicFrame>
      <p:pic>
        <p:nvPicPr>
          <p:cNvPr id="7" name="Picture 6">
            <a:extLst>
              <a:ext uri="{FF2B5EF4-FFF2-40B4-BE49-F238E27FC236}">
                <a16:creationId xmlns:a16="http://schemas.microsoft.com/office/drawing/2014/main" id="{266A083D-FAE2-419A-A5A2-A6FC55B469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8CA93155-E59A-48A4-8888-C27100B124E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Rectangle 4">
            <a:extLst>
              <a:ext uri="{FF2B5EF4-FFF2-40B4-BE49-F238E27FC236}">
                <a16:creationId xmlns:a16="http://schemas.microsoft.com/office/drawing/2014/main" id="{FF470071-E067-4112-9771-97938AD05476}"/>
              </a:ext>
            </a:extLst>
          </p:cNvPr>
          <p:cNvSpPr/>
          <p:nvPr/>
        </p:nvSpPr>
        <p:spPr>
          <a:xfrm>
            <a:off x="1672970" y="762002"/>
            <a:ext cx="8844473" cy="646331"/>
          </a:xfrm>
          <a:prstGeom prst="rect">
            <a:avLst/>
          </a:prstGeom>
        </p:spPr>
        <p:txBody>
          <a:bodyPr wrap="square">
            <a:spAutoFit/>
          </a:bodyPr>
          <a:lstStyle/>
          <a:p>
            <a:r>
              <a:rPr lang="en-US" b="1" i="1" dirty="0">
                <a:solidFill>
                  <a:srgbClr val="036883"/>
                </a:solidFill>
                <a:latin typeface="Palatino Linotype" panose="02040502050505030304" pitchFamily="18" charset="0"/>
              </a:rPr>
              <a:t>countDocuments()</a:t>
            </a:r>
            <a:r>
              <a:rPr lang="en-US" dirty="0">
                <a:solidFill>
                  <a:schemeClr val="tx1">
                    <a:lumMod val="95000"/>
                    <a:lumOff val="5000"/>
                  </a:schemeClr>
                </a:solidFill>
                <a:latin typeface="Calibri" panose="020F0502020204030204" pitchFamily="34" charset="0"/>
                <a:cs typeface="Calibri" panose="020F0502020204030204" pitchFamily="34" charset="0"/>
              </a:rPr>
              <a:t> r</a:t>
            </a:r>
            <a:r>
              <a:rPr lang="en-US" dirty="0">
                <a:latin typeface="Palatino Linotype" panose="02040502050505030304" pitchFamily="18" charset="0"/>
              </a:rPr>
              <a:t>eturns the count of documents that match the query for a collection</a:t>
            </a:r>
            <a:endParaRPr lang="en-IN" dirty="0">
              <a:latin typeface="Palatino Linotype" panose="02040502050505030304" pitchFamily="18" charset="0"/>
            </a:endParaRPr>
          </a:p>
        </p:txBody>
      </p:sp>
    </p:spTree>
    <p:extLst>
      <p:ext uri="{BB962C8B-B14F-4D97-AF65-F5344CB8AC3E}">
        <p14:creationId xmlns:p14="http://schemas.microsoft.com/office/powerpoint/2010/main" val="2512191367"/>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findOne</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The find() method always returns the _id field unless you specify _id: 0 to suppress the field.</a:t>
            </a:r>
          </a:p>
        </p:txBody>
      </p:sp>
      <p:pic>
        <p:nvPicPr>
          <p:cNvPr id="4" name="Picture 3">
            <a:extLst>
              <a:ext uri="{FF2B5EF4-FFF2-40B4-BE49-F238E27FC236}">
                <a16:creationId xmlns:a16="http://schemas.microsoft.com/office/drawing/2014/main" id="{F35D3607-46CC-4073-88E7-189BCC840F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AA0775D-173B-4B17-B275-56C59865C8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50109597"/>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db.collection.findOne() </a:t>
            </a:r>
          </a:p>
        </p:txBody>
      </p:sp>
      <p:sp>
        <p:nvSpPr>
          <p:cNvPr id="7" name="Rectangle 6"/>
          <p:cNvSpPr/>
          <p:nvPr/>
        </p:nvSpPr>
        <p:spPr>
          <a:xfrm>
            <a:off x="1672970" y="762002"/>
            <a:ext cx="8844473" cy="1200329"/>
          </a:xfrm>
          <a:prstGeom prst="rect">
            <a:avLst/>
          </a:prstGeom>
        </p:spPr>
        <p:txBody>
          <a:bodyPr wrap="square">
            <a:spAutoFit/>
          </a:bodyPr>
          <a:lstStyle/>
          <a:p>
            <a:r>
              <a:rPr lang="en-US" b="1" i="1" dirty="0">
                <a:solidFill>
                  <a:srgbClr val="036883"/>
                </a:solidFill>
                <a:latin typeface="Palatino Linotype" panose="02040502050505030304" pitchFamily="18" charset="0"/>
              </a:rPr>
              <a:t>findOne() </a:t>
            </a:r>
            <a:r>
              <a:rPr lang="en-US" dirty="0">
                <a:latin typeface="Palatino Linotype" panose="02040502050505030304" pitchFamily="18" charset="0"/>
              </a:rPr>
              <a:t>returns one document that satisfies the specified query criteria on the collection. If multiple documents satisfy the query, this method returns the first document according to the order in which order the documents are stored in the disk. If no document satisfies the query, the method returns null.</a:t>
            </a:r>
            <a:endParaRPr lang="en-IN" dirty="0">
              <a:latin typeface="Palatino Linotype" panose="02040502050505030304" pitchFamily="18" charset="0"/>
            </a:endParaRPr>
          </a:p>
        </p:txBody>
      </p:sp>
      <p:sp>
        <p:nvSpPr>
          <p:cNvPr id="4" name="Rectangle 3"/>
          <p:cNvSpPr/>
          <p:nvPr/>
        </p:nvSpPr>
        <p:spPr>
          <a:xfrm>
            <a:off x="1677919" y="2173071"/>
            <a:ext cx="5249472" cy="646331"/>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db['emp'].findOne(query, projection) </a:t>
            </a:r>
          </a:p>
          <a:p>
            <a:r>
              <a:rPr lang="en-US" dirty="0">
                <a:solidFill>
                  <a:srgbClr val="049DC8"/>
                </a:solidFill>
                <a:latin typeface="Consolas" panose="020B0609020204030204" pitchFamily="49" charset="0"/>
                <a:cs typeface="Calibri" panose="020F0502020204030204" pitchFamily="34" charset="0"/>
              </a:rPr>
              <a:t>db.collection.findOne(query, projection)</a:t>
            </a:r>
          </a:p>
        </p:txBody>
      </p:sp>
      <p:sp>
        <p:nvSpPr>
          <p:cNvPr id="2" name="Rectangle 1"/>
          <p:cNvSpPr/>
          <p:nvPr/>
        </p:nvSpPr>
        <p:spPr>
          <a:xfrm>
            <a:off x="1672970" y="2971800"/>
            <a:ext cx="8844473"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db.emp.findOne();</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db.emp.findOne({ job: 'manager' });</a:t>
            </a:r>
          </a:p>
        </p:txBody>
      </p:sp>
      <p:pic>
        <p:nvPicPr>
          <p:cNvPr id="8" name="Picture 7">
            <a:extLst>
              <a:ext uri="{FF2B5EF4-FFF2-40B4-BE49-F238E27FC236}">
                <a16:creationId xmlns:a16="http://schemas.microsoft.com/office/drawing/2014/main" id="{E909E2AB-0992-4C56-B3D6-656664E67A9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81E25149-7D8C-4438-84DB-39B7A2031E8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4559382"/>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US" dirty="0"/>
              <a:t>db.collection.save()</a:t>
            </a:r>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chemeClr val="tx1">
                    <a:lumMod val="95000"/>
                    <a:lumOff val="5000"/>
                  </a:schemeClr>
                </a:solidFill>
                <a:latin typeface="Palatino Linotype" panose="02040502050505030304" pitchFamily="18" charset="0"/>
              </a:rPr>
              <a:t>Updates an existing document or inserts a new document, depending on its document parameter.</a:t>
            </a:r>
          </a:p>
        </p:txBody>
      </p:sp>
      <p:sp>
        <p:nvSpPr>
          <p:cNvPr id="4" name="Rectangle 3"/>
          <p:cNvSpPr/>
          <p:nvPr/>
        </p:nvSpPr>
        <p:spPr>
          <a:xfrm>
            <a:off x="1790467" y="304800"/>
            <a:ext cx="8609479" cy="1877437"/>
          </a:xfrm>
          <a:prstGeom prst="rect">
            <a:avLst/>
          </a:prstGeom>
          <a:noFill/>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If the document does not contain an _id field, then the save() method calls the insert() method. During the operation, the mongo shell will create an ObjectId and assign it to the _id field.</a:t>
            </a:r>
          </a:p>
          <a:p>
            <a:pPr marL="285750" indent="-285750">
              <a:buFont typeface="Arial" panose="020B0604020202020204" pitchFamily="34" charset="0"/>
              <a:buChar char="•"/>
            </a:pPr>
            <a:endParaRPr lang="en-US" sz="800" dirty="0">
              <a:solidFill>
                <a:schemeClr val="tx1">
                  <a:lumMod val="95000"/>
                  <a:lumOff val="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If the document contains an _id field, then the save() method is equivalent to an update with the upsert option set to true and the query predicate on the _id field.</a:t>
            </a:r>
          </a:p>
        </p:txBody>
      </p:sp>
      <p:pic>
        <p:nvPicPr>
          <p:cNvPr id="5" name="Picture 4">
            <a:extLst>
              <a:ext uri="{FF2B5EF4-FFF2-40B4-BE49-F238E27FC236}">
                <a16:creationId xmlns:a16="http://schemas.microsoft.com/office/drawing/2014/main" id="{8D3D2A11-4076-4E82-8701-296F35176C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B1B1EA8-1C4C-490D-8842-DC63E27D107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1052971"/>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db.collection.save()</a:t>
            </a:r>
          </a:p>
        </p:txBody>
      </p:sp>
      <p:sp>
        <p:nvSpPr>
          <p:cNvPr id="4" name="Rectangle 3"/>
          <p:cNvSpPr/>
          <p:nvPr/>
        </p:nvSpPr>
        <p:spPr>
          <a:xfrm>
            <a:off x="1657138" y="1497568"/>
            <a:ext cx="8860305" cy="369332"/>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db.collection.save( &lt;document&gt; )</a:t>
            </a:r>
          </a:p>
        </p:txBody>
      </p:sp>
      <p:sp>
        <p:nvSpPr>
          <p:cNvPr id="8" name="Rectangle 7"/>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Updates an existing document or inserts a new document, depending on its document parameter.</a:t>
            </a:r>
            <a:endParaRPr lang="en-IN" dirty="0">
              <a:latin typeface="Palatino Linotype" panose="02040502050505030304" pitchFamily="18" charset="0"/>
            </a:endParaRPr>
          </a:p>
        </p:txBody>
      </p:sp>
      <p:sp>
        <p:nvSpPr>
          <p:cNvPr id="3" name="Rectangle 2"/>
          <p:cNvSpPr/>
          <p:nvPr/>
        </p:nvSpPr>
        <p:spPr>
          <a:xfrm>
            <a:off x="1676928" y="2379585"/>
            <a:ext cx="8840515"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db.e.save({_id: 10, firstName: '</a:t>
            </a:r>
            <a:r>
              <a:rPr lang="en-US" dirty="0" err="1">
                <a:solidFill>
                  <a:schemeClr val="tx1">
                    <a:lumMod val="95000"/>
                    <a:lumOff val="5000"/>
                  </a:schemeClr>
                </a:solidFill>
                <a:latin typeface="Calibri" panose="020F0502020204030204" pitchFamily="34" charset="0"/>
                <a:cs typeface="Calibri" panose="020F0502020204030204" pitchFamily="34" charset="0"/>
              </a:rPr>
              <a:t>neel</a:t>
            </a:r>
            <a:r>
              <a:rPr lang="en-US" dirty="0">
                <a:solidFill>
                  <a:schemeClr val="tx1">
                    <a:lumMod val="95000"/>
                    <a:lumOff val="5000"/>
                  </a:schemeClr>
                </a:solidFill>
                <a:latin typeface="Calibri" panose="020F0502020204030204" pitchFamily="34" charset="0"/>
                <a:cs typeface="Calibri" panose="020F0502020204030204" pitchFamily="34" charset="0"/>
              </a:rPr>
              <a:t>', sal: 5000, color: ['blue', 'black', 'brown' ], size: ['small', 'medium', 'large', 'xx-large' ] })</a:t>
            </a:r>
          </a:p>
        </p:txBody>
      </p:sp>
      <p:pic>
        <p:nvPicPr>
          <p:cNvPr id="7" name="Picture 6">
            <a:extLst>
              <a:ext uri="{FF2B5EF4-FFF2-40B4-BE49-F238E27FC236}">
                <a16:creationId xmlns:a16="http://schemas.microsoft.com/office/drawing/2014/main" id="{8579FD49-502E-486A-84B7-C4916139945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6930968B-FFF0-4763-86EA-2EEC2EF3E62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33004246"/>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Inserts a document or documents into a collection.</a:t>
            </a:r>
          </a:p>
        </p:txBody>
      </p:sp>
      <p:pic>
        <p:nvPicPr>
          <p:cNvPr id="4" name="Picture 3">
            <a:extLst>
              <a:ext uri="{FF2B5EF4-FFF2-40B4-BE49-F238E27FC236}">
                <a16:creationId xmlns:a16="http://schemas.microsoft.com/office/drawing/2014/main" id="{077C8475-412E-449C-8160-37BA916E09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54F2AC7-A94E-405A-BE3F-9B14371C37D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70504976"/>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a:t>
            </a:r>
          </a:p>
        </p:txBody>
      </p:sp>
      <p:sp>
        <p:nvSpPr>
          <p:cNvPr id="4" name="Rectangle 3"/>
          <p:cNvSpPr/>
          <p:nvPr/>
        </p:nvSpPr>
        <p:spPr>
          <a:xfrm>
            <a:off x="1657138" y="1497570"/>
            <a:ext cx="7908508"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db.collection.insert({&lt;document&gt;})</a:t>
            </a:r>
          </a:p>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 1&gt;} , {&lt;document 2&gt;}, ... ])</a:t>
            </a:r>
          </a:p>
        </p:txBody>
      </p:sp>
      <p:sp>
        <p:nvSpPr>
          <p:cNvPr id="8" name="Rectangle 7"/>
          <p:cNvSpPr/>
          <p:nvPr/>
        </p:nvSpPr>
        <p:spPr>
          <a:xfrm>
            <a:off x="1672970" y="762000"/>
            <a:ext cx="8844473" cy="369332"/>
          </a:xfrm>
          <a:prstGeom prst="rect">
            <a:avLst/>
          </a:prstGeom>
        </p:spPr>
        <p:txBody>
          <a:bodyPr wrap="square">
            <a:spAutoFit/>
          </a:bodyPr>
          <a:lstStyle/>
          <a:p>
            <a:r>
              <a:rPr lang="en-IN" b="1" i="1" dirty="0">
                <a:solidFill>
                  <a:srgbClr val="036883"/>
                </a:solidFill>
                <a:latin typeface="Palatino Linotype" panose="02040502050505030304" pitchFamily="18" charset="0"/>
              </a:rPr>
              <a:t>insert() </a:t>
            </a:r>
            <a:r>
              <a:rPr lang="en-US" dirty="0">
                <a:latin typeface="Palatino Linotype" panose="02040502050505030304" pitchFamily="18" charset="0"/>
              </a:rPr>
              <a:t>inserts a document or documents into a collection.</a:t>
            </a:r>
            <a:endParaRPr lang="en-IN" dirty="0">
              <a:latin typeface="Palatino Linotype" panose="02040502050505030304" pitchFamily="18" charset="0"/>
            </a:endParaRPr>
          </a:p>
        </p:txBody>
      </p:sp>
      <p:sp>
        <p:nvSpPr>
          <p:cNvPr id="3" name="Rectangle 2"/>
          <p:cNvSpPr/>
          <p:nvPr/>
        </p:nvSpPr>
        <p:spPr>
          <a:xfrm>
            <a:off x="1414686" y="2548863"/>
            <a:ext cx="9890886"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db.newEmp.insert({})</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db.newEmp.insert({ ename: 'a', job: 'abc', salary: 2000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db.newEmp.insert([ { ename: 'x'} , { ename: 'y' } ])      </a:t>
            </a:r>
            <a:r>
              <a:rPr lang="en-US" dirty="0">
                <a:solidFill>
                  <a:srgbClr val="00B050"/>
                </a:solidFill>
                <a:latin typeface="Calibri" panose="020F0502020204030204" pitchFamily="34" charset="0"/>
                <a:cs typeface="Calibri" panose="020F0502020204030204" pitchFamily="34" charset="0"/>
              </a:rPr>
              <a:t>// for multiple documents.</a:t>
            </a:r>
          </a:p>
        </p:txBody>
      </p:sp>
      <p:pic>
        <p:nvPicPr>
          <p:cNvPr id="7" name="Picture 6">
            <a:extLst>
              <a:ext uri="{FF2B5EF4-FFF2-40B4-BE49-F238E27FC236}">
                <a16:creationId xmlns:a16="http://schemas.microsoft.com/office/drawing/2014/main" id="{104792ED-5AD0-4525-A8CD-8BE4834AE1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45CCAF8-8439-42B0-9AC7-74BB4B2DC1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3637768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20" y="333059"/>
            <a:ext cx="7319183" cy="643169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45</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6">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673" indent="-266673"/>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673" indent="-266673"/>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673" indent="-266673"/>
            <a:r>
              <a:rPr lang="en-US" dirty="0">
                <a:solidFill>
                  <a:srgbClr val="0077AA"/>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673" indent="-266673"/>
            <a:r>
              <a:rPr lang="en-US" dirty="0">
                <a:solidFill>
                  <a:srgbClr val="0077AA"/>
                </a:solidFill>
                <a:latin typeface="Liberation Mono"/>
              </a:rPr>
              <a:t>    </a:t>
            </a:r>
            <a:r>
              <a:rPr lang="en-US" dirty="0">
                <a:solidFill>
                  <a:schemeClr val="accent6">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673" indent="-266673"/>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673" indent="-266673"/>
            <a:r>
              <a:rPr lang="en-US" dirty="0">
                <a:solidFill>
                  <a:srgbClr val="0077AA"/>
                </a:solidFill>
                <a:latin typeface="Liberation Mono"/>
              </a:rPr>
              <a:t>    </a:t>
            </a:r>
            <a:r>
              <a:rPr lang="en-US" dirty="0">
                <a:solidFill>
                  <a:schemeClr val="accent6">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673" indent="-266673"/>
            <a:r>
              <a:rPr lang="en-US" dirty="0">
                <a:solidFill>
                  <a:srgbClr val="0077AA"/>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many-to-many relationship</a:t>
            </a:r>
            <a:endParaRPr lang="en-IN" sz="3200" b="1" i="1" dirty="0">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7191" y="585148"/>
            <a:ext cx="5183901" cy="6214528"/>
          </a:xfrm>
          <a:prstGeom prst="rect">
            <a:avLst/>
          </a:prstGeom>
        </p:spPr>
      </p:pic>
    </p:spTree>
    <p:extLst>
      <p:ext uri="{BB962C8B-B14F-4D97-AF65-F5344CB8AC3E}">
        <p14:creationId xmlns:p14="http://schemas.microsoft.com/office/powerpoint/2010/main" val="887321173"/>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db.collection.insertOne()</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latin typeface="Palatino Linotype" panose="02040502050505030304" pitchFamily="18" charset="0"/>
              </a:rPr>
              <a:t>Inserts a document into a collection.</a:t>
            </a:r>
            <a:endParaRPr lang="en-US" dirty="0">
              <a:solidFill>
                <a:srgbClr val="222222"/>
              </a:solidFill>
              <a:latin typeface="Palatino Linotype" panose="02040502050505030304" pitchFamily="18" charset="0"/>
            </a:endParaRPr>
          </a:p>
        </p:txBody>
      </p:sp>
      <p:pic>
        <p:nvPicPr>
          <p:cNvPr id="4" name="Picture 3">
            <a:extLst>
              <a:ext uri="{FF2B5EF4-FFF2-40B4-BE49-F238E27FC236}">
                <a16:creationId xmlns:a16="http://schemas.microsoft.com/office/drawing/2014/main" id="{16D7949A-1E06-40C8-943C-A7298BAAB13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DEEDFB22-C768-4BBE-92CE-1A2343B5A47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04821680"/>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db.collection.insertOne()</a:t>
            </a:r>
          </a:p>
        </p:txBody>
      </p:sp>
      <p:sp>
        <p:nvSpPr>
          <p:cNvPr id="4" name="Rectangle 3"/>
          <p:cNvSpPr/>
          <p:nvPr/>
        </p:nvSpPr>
        <p:spPr>
          <a:xfrm>
            <a:off x="1657138" y="1497568"/>
            <a:ext cx="4869610"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db.collection.insertOne({&lt;document&gt;})</a:t>
            </a:r>
          </a:p>
        </p:txBody>
      </p:sp>
      <p:sp>
        <p:nvSpPr>
          <p:cNvPr id="8" name="Rectangle 7"/>
          <p:cNvSpPr/>
          <p:nvPr/>
        </p:nvSpPr>
        <p:spPr>
          <a:xfrm>
            <a:off x="1672970" y="762000"/>
            <a:ext cx="8844473" cy="369332"/>
          </a:xfrm>
          <a:prstGeom prst="rect">
            <a:avLst/>
          </a:prstGeom>
        </p:spPr>
        <p:txBody>
          <a:bodyPr wrap="square">
            <a:spAutoFit/>
          </a:bodyPr>
          <a:lstStyle/>
          <a:p>
            <a:r>
              <a:rPr lang="en-IN" b="1" i="1" dirty="0">
                <a:solidFill>
                  <a:srgbClr val="036883"/>
                </a:solidFill>
                <a:latin typeface="Palatino Linotype" panose="02040502050505030304" pitchFamily="18" charset="0"/>
              </a:rPr>
              <a:t>insertOne() </a:t>
            </a:r>
            <a:r>
              <a:rPr lang="en-US" dirty="0">
                <a:latin typeface="Palatino Linotype" panose="02040502050505030304" pitchFamily="18" charset="0"/>
              </a:rPr>
              <a:t>inserts a document into a collection.</a:t>
            </a:r>
            <a:endParaRPr lang="en-IN" dirty="0">
              <a:latin typeface="Palatino Linotype" panose="02040502050505030304" pitchFamily="18" charset="0"/>
            </a:endParaRPr>
          </a:p>
        </p:txBody>
      </p:sp>
      <p:sp>
        <p:nvSpPr>
          <p:cNvPr id="3" name="Rectangle 2"/>
          <p:cNvSpPr/>
          <p:nvPr/>
        </p:nvSpPr>
        <p:spPr>
          <a:xfrm>
            <a:off x="1676928" y="2233138"/>
            <a:ext cx="8840515"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db.emp.insertOne({ ename: 'x', job: '</a:t>
            </a:r>
            <a:r>
              <a:rPr lang="en-US" dirty="0" err="1">
                <a:solidFill>
                  <a:schemeClr val="tx1">
                    <a:lumMod val="95000"/>
                    <a:lumOff val="5000"/>
                  </a:schemeClr>
                </a:solidFill>
                <a:latin typeface="Calibri" panose="020F0502020204030204" pitchFamily="34" charset="0"/>
                <a:cs typeface="Calibri" panose="020F0502020204030204" pitchFamily="34" charset="0"/>
              </a:rPr>
              <a:t>pqr</a:t>
            </a:r>
            <a:r>
              <a:rPr lang="en-US" dirty="0">
                <a:solidFill>
                  <a:schemeClr val="tx1">
                    <a:lumMod val="95000"/>
                    <a:lumOff val="5000"/>
                  </a:schemeClr>
                </a:solidFill>
                <a:latin typeface="Calibri" panose="020F0502020204030204" pitchFamily="34" charset="0"/>
                <a:cs typeface="Calibri" panose="020F0502020204030204" pitchFamily="34" charset="0"/>
              </a:rPr>
              <a:t>', salary: 2000 })</a:t>
            </a:r>
          </a:p>
        </p:txBody>
      </p:sp>
      <p:pic>
        <p:nvPicPr>
          <p:cNvPr id="7" name="Picture 6">
            <a:extLst>
              <a:ext uri="{FF2B5EF4-FFF2-40B4-BE49-F238E27FC236}">
                <a16:creationId xmlns:a16="http://schemas.microsoft.com/office/drawing/2014/main" id="{CC4D97C0-A64D-4A72-ACD7-B155BB7F18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07ED3FB0-5005-4859-9D86-41B0506897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13041359"/>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db.collection.insertMany()</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Inserts multiple documents into a collection.</a:t>
            </a:r>
          </a:p>
        </p:txBody>
      </p:sp>
      <p:pic>
        <p:nvPicPr>
          <p:cNvPr id="4" name="Picture 3">
            <a:extLst>
              <a:ext uri="{FF2B5EF4-FFF2-40B4-BE49-F238E27FC236}">
                <a16:creationId xmlns:a16="http://schemas.microsoft.com/office/drawing/2014/main" id="{3416B4EF-6F0E-4E80-94F7-90C8E4B74EF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C255DBB5-ECC6-4796-B1E1-EF282F055F2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26853077"/>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db.collection.insertMany()</a:t>
            </a:r>
          </a:p>
        </p:txBody>
      </p:sp>
      <p:sp>
        <p:nvSpPr>
          <p:cNvPr id="4" name="Rectangle 3"/>
          <p:cNvSpPr/>
          <p:nvPr/>
        </p:nvSpPr>
        <p:spPr>
          <a:xfrm>
            <a:off x="1657140" y="1497568"/>
            <a:ext cx="8541611"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db.collection.insertMany([{&lt;document 1&gt;} , {&lt;document 2&gt;}, ... ])</a:t>
            </a:r>
          </a:p>
        </p:txBody>
      </p:sp>
      <p:sp>
        <p:nvSpPr>
          <p:cNvPr id="8" name="Rectangle 7"/>
          <p:cNvSpPr/>
          <p:nvPr/>
        </p:nvSpPr>
        <p:spPr>
          <a:xfrm>
            <a:off x="1672970" y="762000"/>
            <a:ext cx="8844473" cy="369332"/>
          </a:xfrm>
          <a:prstGeom prst="rect">
            <a:avLst/>
          </a:prstGeom>
        </p:spPr>
        <p:txBody>
          <a:bodyPr wrap="square">
            <a:spAutoFit/>
          </a:bodyPr>
          <a:lstStyle/>
          <a:p>
            <a:r>
              <a:rPr lang="en-US" b="1" i="1" dirty="0">
                <a:solidFill>
                  <a:srgbClr val="036883"/>
                </a:solidFill>
                <a:latin typeface="Palatino Linotype" panose="02040502050505030304" pitchFamily="18" charset="0"/>
              </a:rPr>
              <a:t>insertMany()</a:t>
            </a:r>
            <a:r>
              <a:rPr lang="en-US" dirty="0">
                <a:solidFill>
                  <a:schemeClr val="tx1">
                    <a:lumMod val="95000"/>
                    <a:lumOff val="5000"/>
                  </a:schemeClr>
                </a:solidFill>
                <a:latin typeface="Calibri" panose="020F0502020204030204" pitchFamily="34" charset="0"/>
                <a:cs typeface="Calibri" panose="020F0502020204030204" pitchFamily="34" charset="0"/>
              </a:rPr>
              <a:t> </a:t>
            </a:r>
            <a:r>
              <a:rPr lang="en-US" dirty="0">
                <a:solidFill>
                  <a:schemeClr val="tx1">
                    <a:lumMod val="95000"/>
                    <a:lumOff val="5000"/>
                  </a:schemeClr>
                </a:solidFill>
                <a:latin typeface="Palatino Linotype" panose="02040502050505030304" pitchFamily="18" charset="0"/>
                <a:cs typeface="Calibri" panose="020F0502020204030204" pitchFamily="34" charset="0"/>
              </a:rPr>
              <a:t>i</a:t>
            </a:r>
            <a:r>
              <a:rPr lang="en-US" dirty="0">
                <a:latin typeface="Palatino Linotype" panose="02040502050505030304" pitchFamily="18" charset="0"/>
              </a:rPr>
              <a:t>nserts a document or documents into a collection.</a:t>
            </a:r>
            <a:endParaRPr lang="en-IN" dirty="0">
              <a:latin typeface="Palatino Linotype" panose="02040502050505030304" pitchFamily="18" charset="0"/>
            </a:endParaRPr>
          </a:p>
        </p:txBody>
      </p:sp>
      <p:sp>
        <p:nvSpPr>
          <p:cNvPr id="3" name="Rectangle 2"/>
          <p:cNvSpPr/>
          <p:nvPr/>
        </p:nvSpPr>
        <p:spPr>
          <a:xfrm>
            <a:off x="1374634" y="2233138"/>
            <a:ext cx="9142810" cy="369332"/>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db.emp.insertMany([ { ename: 'x', salary: 2000}, { ename : 'y', job: '</a:t>
            </a:r>
            <a:r>
              <a:rPr lang="en-US" dirty="0" err="1">
                <a:solidFill>
                  <a:schemeClr val="tx1">
                    <a:lumMod val="95000"/>
                    <a:lumOff val="5000"/>
                  </a:schemeClr>
                </a:solidFill>
                <a:latin typeface="Calibri" panose="020F0502020204030204" pitchFamily="34" charset="0"/>
                <a:cs typeface="Calibri" panose="020F0502020204030204" pitchFamily="34" charset="0"/>
              </a:rPr>
              <a:t>hr</a:t>
            </a:r>
            <a:r>
              <a:rPr lang="en-US" dirty="0">
                <a:solidFill>
                  <a:schemeClr val="tx1">
                    <a:lumMod val="95000"/>
                    <a:lumOff val="5000"/>
                  </a:schemeClr>
                </a:solidFill>
                <a:latin typeface="Calibri" panose="020F0502020204030204" pitchFamily="34" charset="0"/>
                <a:cs typeface="Calibri" panose="020F0502020204030204" pitchFamily="34" charset="0"/>
              </a:rPr>
              <a:t>' } ])</a:t>
            </a:r>
          </a:p>
        </p:txBody>
      </p:sp>
      <p:pic>
        <p:nvPicPr>
          <p:cNvPr id="7" name="Picture 6">
            <a:extLst>
              <a:ext uri="{FF2B5EF4-FFF2-40B4-BE49-F238E27FC236}">
                <a16:creationId xmlns:a16="http://schemas.microsoft.com/office/drawing/2014/main" id="{FC0D7123-550C-4B6F-9D39-A450F946D37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553DDB62-4297-47DB-BF74-A5CBD8EA2B8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33195653"/>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javascript object</a:t>
            </a:r>
            <a:endParaRPr lang="en-US" dirty="0"/>
          </a:p>
        </p:txBody>
      </p:sp>
      <p:pic>
        <p:nvPicPr>
          <p:cNvPr id="3" name="Picture 2">
            <a:extLst>
              <a:ext uri="{FF2B5EF4-FFF2-40B4-BE49-F238E27FC236}">
                <a16:creationId xmlns:a16="http://schemas.microsoft.com/office/drawing/2014/main" id="{0E75D28E-084D-4702-951F-B6B98A7C295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EF9867E-6DF3-484D-954C-9290C428713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01490413"/>
      </p:ext>
    </p:extLst>
  </p:cSld>
  <p:clrMapOvr>
    <a:masterClrMapping/>
  </p:clrMapOvr>
  <p:transition/>
</p:sld>
</file>

<file path=ppt/slides/slide5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javascript object</a:t>
            </a:r>
          </a:p>
        </p:txBody>
      </p:sp>
      <p:sp>
        <p:nvSpPr>
          <p:cNvPr id="4" name="Rectangle 3"/>
          <p:cNvSpPr/>
          <p:nvPr/>
        </p:nvSpPr>
        <p:spPr>
          <a:xfrm>
            <a:off x="1657140" y="1219200"/>
            <a:ext cx="1704091"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var obj = {}</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Inserts a document or documents into a collection using javascript object.</a:t>
            </a:r>
            <a:endParaRPr lang="en-IN" dirty="0">
              <a:latin typeface="Palatino Linotype" panose="02040502050505030304" pitchFamily="18" charset="0"/>
            </a:endParaRPr>
          </a:p>
        </p:txBody>
      </p:sp>
      <p:sp>
        <p:nvSpPr>
          <p:cNvPr id="2" name="Rectangle 1"/>
          <p:cNvSpPr/>
          <p:nvPr/>
        </p:nvSpPr>
        <p:spPr>
          <a:xfrm>
            <a:off x="1657138" y="1764767"/>
            <a:ext cx="8860305" cy="4493538"/>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&gt; var doc = {}; 				       </a:t>
            </a:r>
            <a:r>
              <a:rPr lang="en-US" sz="2200" dirty="0">
                <a:solidFill>
                  <a:srgbClr val="00B050"/>
                </a:solidFill>
                <a:latin typeface="Calibri" panose="020F0502020204030204" pitchFamily="34" charset="0"/>
                <a:cs typeface="Calibri" panose="020F0502020204030204" pitchFamily="34" charset="0"/>
              </a:rPr>
              <a:t>// JavaScript object</a:t>
            </a:r>
          </a:p>
          <a:p>
            <a:r>
              <a:rPr lang="en-US" sz="2200" dirty="0">
                <a:solidFill>
                  <a:srgbClr val="FC6F0D"/>
                </a:solidFill>
                <a:latin typeface="Calibri" panose="020F0502020204030204" pitchFamily="34" charset="0"/>
                <a:cs typeface="Calibri" panose="020F0502020204030204" pitchFamily="34" charset="0"/>
              </a:rPr>
              <a:t>&gt; doc.title = "MongoDB Tutorial"</a:t>
            </a:r>
          </a:p>
          <a:p>
            <a:r>
              <a:rPr lang="en-US" sz="2200" dirty="0">
                <a:solidFill>
                  <a:srgbClr val="FC6F0D"/>
                </a:solidFill>
                <a:latin typeface="Calibri" panose="020F0502020204030204" pitchFamily="34" charset="0"/>
                <a:cs typeface="Calibri" panose="020F0502020204030204" pitchFamily="34" charset="0"/>
              </a:rPr>
              <a:t>&gt; doc.url = "http://mongodb.org"</a:t>
            </a:r>
          </a:p>
          <a:p>
            <a:r>
              <a:rPr lang="en-US" sz="2200" dirty="0">
                <a:solidFill>
                  <a:srgbClr val="FC6F0D"/>
                </a:solidFill>
                <a:latin typeface="Calibri" panose="020F0502020204030204" pitchFamily="34" charset="0"/>
                <a:cs typeface="Calibri" panose="020F0502020204030204" pitchFamily="34" charset="0"/>
              </a:rPr>
              <a:t>&gt; doc.comment = "Good tutorial video"</a:t>
            </a:r>
          </a:p>
          <a:p>
            <a:r>
              <a:rPr lang="en-US" sz="2200" dirty="0">
                <a:solidFill>
                  <a:srgbClr val="FC6F0D"/>
                </a:solidFill>
                <a:latin typeface="Calibri" panose="020F0502020204030204" pitchFamily="34" charset="0"/>
                <a:cs typeface="Calibri" panose="020F0502020204030204" pitchFamily="34" charset="0"/>
              </a:rPr>
              <a:t>&gt; doc.tags = ['tutorial', '</a:t>
            </a:r>
            <a:r>
              <a:rPr lang="en-US" sz="2200" dirty="0" err="1">
                <a:solidFill>
                  <a:srgbClr val="FC6F0D"/>
                </a:solidFill>
                <a:latin typeface="Calibri" panose="020F0502020204030204" pitchFamily="34" charset="0"/>
                <a:cs typeface="Calibri" panose="020F0502020204030204" pitchFamily="34" charset="0"/>
              </a:rPr>
              <a:t>noSQL</a:t>
            </a:r>
            <a:r>
              <a:rPr lang="en-US" sz="2200" dirty="0">
                <a:solidFill>
                  <a:srgbClr val="FC6F0D"/>
                </a:solidFill>
                <a:latin typeface="Calibri" panose="020F0502020204030204" pitchFamily="34" charset="0"/>
                <a:cs typeface="Calibri" panose="020F0502020204030204" pitchFamily="34" charset="0"/>
              </a:rPr>
              <a:t>']</a:t>
            </a:r>
          </a:p>
          <a:p>
            <a:r>
              <a:rPr lang="en-US" sz="2200" dirty="0">
                <a:solidFill>
                  <a:srgbClr val="FC6F0D"/>
                </a:solidFill>
                <a:latin typeface="Calibri" panose="020F0502020204030204" pitchFamily="34" charset="0"/>
                <a:cs typeface="Calibri" panose="020F0502020204030204" pitchFamily="34" charset="0"/>
              </a:rPr>
              <a:t>&gt; doc.saveondate = new Date ()</a:t>
            </a:r>
          </a:p>
          <a:p>
            <a:r>
              <a:rPr lang="en-US" sz="2200" dirty="0">
                <a:solidFill>
                  <a:srgbClr val="FC6F0D"/>
                </a:solidFill>
                <a:latin typeface="Calibri" panose="020F0502020204030204" pitchFamily="34" charset="0"/>
                <a:cs typeface="Calibri" panose="020F0502020204030204" pitchFamily="34" charset="0"/>
              </a:rPr>
              <a:t>&gt; doc.meta = {}				        </a:t>
            </a:r>
            <a:r>
              <a:rPr lang="en-US" sz="2200" dirty="0">
                <a:solidFill>
                  <a:srgbClr val="00B050"/>
                </a:solidFill>
                <a:latin typeface="Calibri" panose="020F0502020204030204" pitchFamily="34" charset="0"/>
                <a:cs typeface="Calibri" panose="020F0502020204030204" pitchFamily="34" charset="0"/>
              </a:rPr>
              <a:t>// object within </a:t>
            </a:r>
            <a:r>
              <a:rPr lang="en-US" sz="2200" dirty="0">
                <a:solidFill>
                  <a:srgbClr val="FC6F0D"/>
                </a:solidFill>
                <a:latin typeface="Calibri" panose="020F0502020204030204" pitchFamily="34" charset="0"/>
                <a:cs typeface="Calibri" panose="020F0502020204030204" pitchFamily="34" charset="0"/>
              </a:rPr>
              <a:t>doc</a:t>
            </a:r>
            <a:r>
              <a:rPr lang="en-US" sz="2200" dirty="0">
                <a:solidFill>
                  <a:srgbClr val="00B050"/>
                </a:solidFill>
                <a:latin typeface="Calibri" panose="020F0502020204030204" pitchFamily="34" charset="0"/>
                <a:cs typeface="Calibri" panose="020F0502020204030204" pitchFamily="34" charset="0"/>
              </a:rPr>
              <a:t> object {}</a:t>
            </a:r>
          </a:p>
          <a:p>
            <a:r>
              <a:rPr lang="en-US" sz="2200" dirty="0">
                <a:solidFill>
                  <a:srgbClr val="FC6F0D"/>
                </a:solidFill>
                <a:latin typeface="Calibri" panose="020F0502020204030204" pitchFamily="34" charset="0"/>
                <a:cs typeface="Calibri" panose="020F0502020204030204" pitchFamily="34" charset="0"/>
              </a:rPr>
              <a:t>&gt; doc.meta.browser = 'Google Chrome’</a:t>
            </a:r>
          </a:p>
          <a:p>
            <a:r>
              <a:rPr lang="en-US" sz="2200" dirty="0">
                <a:solidFill>
                  <a:srgbClr val="FC6F0D"/>
                </a:solidFill>
                <a:latin typeface="Calibri" panose="020F0502020204030204" pitchFamily="34" charset="0"/>
                <a:cs typeface="Calibri" panose="020F0502020204030204" pitchFamily="34" charset="0"/>
              </a:rPr>
              <a:t>&gt; doc.meta.os = 'Microsoft Windows7'</a:t>
            </a:r>
          </a:p>
          <a:p>
            <a:r>
              <a:rPr lang="en-US" sz="2200" dirty="0">
                <a:solidFill>
                  <a:srgbClr val="FC6F0D"/>
                </a:solidFill>
                <a:latin typeface="Calibri" panose="020F0502020204030204" pitchFamily="34" charset="0"/>
                <a:cs typeface="Calibri" panose="020F0502020204030204" pitchFamily="34" charset="0"/>
              </a:rPr>
              <a:t>&gt; doc.meta.mongodbversion = '2.4.0.0'</a:t>
            </a:r>
          </a:p>
          <a:p>
            <a:r>
              <a:rPr lang="en-US" sz="2200" dirty="0">
                <a:solidFill>
                  <a:srgbClr val="FC6F0D"/>
                </a:solidFill>
                <a:latin typeface="Calibri" panose="020F0502020204030204" pitchFamily="34" charset="0"/>
                <a:cs typeface="Calibri" panose="020F0502020204030204" pitchFamily="34" charset="0"/>
              </a:rPr>
              <a:t>&gt; doc</a:t>
            </a:r>
          </a:p>
          <a:p>
            <a:endParaRPr lang="en-US" sz="22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&gt; db.book.insert (doc);</a:t>
            </a:r>
          </a:p>
        </p:txBody>
      </p:sp>
      <p:pic>
        <p:nvPicPr>
          <p:cNvPr id="7" name="Picture 6">
            <a:extLst>
              <a:ext uri="{FF2B5EF4-FFF2-40B4-BE49-F238E27FC236}">
                <a16:creationId xmlns:a16="http://schemas.microsoft.com/office/drawing/2014/main" id="{8FBB8A50-1BC8-459C-88C0-639A62AD74E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A3F987D-4CB7-4F5D-8799-5C152ACC1B0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4217043"/>
      </p:ext>
    </p:extLst>
  </p:cSld>
  <p:clrMapOvr>
    <a:masterClrMapping/>
  </p:clrMapOvr>
  <p:transition/>
</p:sld>
</file>

<file path=ppt/slides/slide5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load ("app.js")</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latin typeface="Palatino Linotype" panose="02040502050505030304" pitchFamily="18" charset="0"/>
              </a:rPr>
              <a:t>Loads and runs a JavaScript file into the current shell environment.</a:t>
            </a:r>
            <a:endParaRPr lang="en-US" dirty="0">
              <a:solidFill>
                <a:srgbClr val="222222"/>
              </a:solidFill>
              <a:latin typeface="Palatino Linotype" panose="02040502050505030304" pitchFamily="18" charset="0"/>
            </a:endParaRPr>
          </a:p>
        </p:txBody>
      </p:sp>
      <p:sp>
        <p:nvSpPr>
          <p:cNvPr id="4" name="Rectangle 3"/>
          <p:cNvSpPr/>
          <p:nvPr/>
        </p:nvSpPr>
        <p:spPr>
          <a:xfrm>
            <a:off x="1676182" y="268069"/>
            <a:ext cx="8838049" cy="707886"/>
          </a:xfrm>
          <a:prstGeom prst="rect">
            <a:avLst/>
          </a:prstGeom>
          <a:noFill/>
        </p:spPr>
        <p:txBody>
          <a:bodyPr wrap="square">
            <a:spAutoFit/>
          </a:bodyPr>
          <a:lstStyle/>
          <a:p>
            <a:r>
              <a:rPr lang="en-US" sz="2000" dirty="0">
                <a:solidFill>
                  <a:schemeClr val="tx1">
                    <a:lumMod val="95000"/>
                    <a:lumOff val="5000"/>
                  </a:schemeClr>
                </a:solidFill>
                <a:latin typeface="Palatino Linotype" panose="02040502050505030304" pitchFamily="18" charset="0"/>
                <a:ea typeface="Segoe UI Emoji" panose="020B0502040204020203" pitchFamily="34" charset="0"/>
              </a:rPr>
              <a:t>After executing a file with load(), </a:t>
            </a:r>
            <a:r>
              <a:rPr lang="en-US" sz="2000" b="1" dirty="0">
                <a:solidFill>
                  <a:schemeClr val="tx1">
                    <a:lumMod val="95000"/>
                    <a:lumOff val="5000"/>
                  </a:schemeClr>
                </a:solidFill>
                <a:latin typeface="Palatino Linotype" panose="02040502050505030304" pitchFamily="18" charset="0"/>
                <a:ea typeface="Segoe UI Emoji" panose="020B0502040204020203" pitchFamily="34" charset="0"/>
              </a:rPr>
              <a:t>you may reference any functions or variables defined the file from the mongo shell environment</a:t>
            </a:r>
            <a:r>
              <a:rPr lang="en-US" sz="2000" dirty="0">
                <a:solidFill>
                  <a:schemeClr val="tx1">
                    <a:lumMod val="95000"/>
                    <a:lumOff val="5000"/>
                  </a:schemeClr>
                </a:solidFill>
                <a:latin typeface="Palatino Linotype" panose="02040502050505030304" pitchFamily="18" charset="0"/>
                <a:ea typeface="Segoe UI Emoji" panose="020B0502040204020203" pitchFamily="34" charset="0"/>
              </a:rPr>
              <a:t>.</a:t>
            </a:r>
          </a:p>
        </p:txBody>
      </p:sp>
      <p:pic>
        <p:nvPicPr>
          <p:cNvPr id="5" name="Picture 4">
            <a:extLst>
              <a:ext uri="{FF2B5EF4-FFF2-40B4-BE49-F238E27FC236}">
                <a16:creationId xmlns:a16="http://schemas.microsoft.com/office/drawing/2014/main" id="{C7859AC5-8121-4CD1-853C-D6B2F3BB79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CD7B273F-B95E-4DC6-8237-A1AC8879E87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00269635"/>
      </p:ext>
    </p:extLst>
  </p:cSld>
  <p:clrMapOvr>
    <a:masterClrMapping/>
  </p:clrMapOvr>
  <p:transition/>
</p:sld>
</file>

<file path=ppt/slides/slide5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load(file.js)</a:t>
            </a:r>
          </a:p>
        </p:txBody>
      </p:sp>
      <p:sp>
        <p:nvSpPr>
          <p:cNvPr id="4" name="Rectangle 3"/>
          <p:cNvSpPr/>
          <p:nvPr/>
        </p:nvSpPr>
        <p:spPr>
          <a:xfrm>
            <a:off x="1657138" y="1219202"/>
            <a:ext cx="8860305" cy="646331"/>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load(file)</a:t>
            </a:r>
          </a:p>
          <a:p>
            <a:pPr>
              <a:spcBef>
                <a:spcPct val="0"/>
              </a:spcBef>
            </a:pPr>
            <a:r>
              <a:rPr lang="en-IN" dirty="0">
                <a:solidFill>
                  <a:srgbClr val="049DC8"/>
                </a:solidFill>
                <a:latin typeface="Consolas" panose="020B0609020204030204" pitchFamily="49" charset="0"/>
                <a:cs typeface="Calibri" panose="020F0502020204030204" pitchFamily="34" charset="0"/>
              </a:rPr>
              <a:t>cat(file)</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Specifies the path of a JavaScript file to execute.</a:t>
            </a:r>
            <a:endParaRPr lang="en-IN" dirty="0">
              <a:latin typeface="Palatino Linotype" panose="02040502050505030304" pitchFamily="18" charset="0"/>
            </a:endParaRPr>
          </a:p>
        </p:txBody>
      </p:sp>
      <p:sp>
        <p:nvSpPr>
          <p:cNvPr id="5" name="Rectangle 4"/>
          <p:cNvSpPr/>
          <p:nvPr/>
        </p:nvSpPr>
        <p:spPr>
          <a:xfrm>
            <a:off x="1672970" y="49530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load("scripts/app.js")</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cat ("scripts/app.js")</a:t>
            </a:r>
          </a:p>
        </p:txBody>
      </p:sp>
      <p:sp>
        <p:nvSpPr>
          <p:cNvPr id="2" name="Rectangle 1"/>
          <p:cNvSpPr/>
          <p:nvPr/>
        </p:nvSpPr>
        <p:spPr>
          <a:xfrm>
            <a:off x="1672970" y="2209802"/>
            <a:ext cx="8828641" cy="2246769"/>
          </a:xfrm>
          <a:prstGeom prst="rect">
            <a:avLst/>
          </a:prstGeom>
        </p:spPr>
        <p:txBody>
          <a:bodyPr wrap="square">
            <a:spAutoFit/>
          </a:bodyPr>
          <a:lstStyle/>
          <a:p>
            <a:r>
              <a:rPr lang="en-US" sz="2000" dirty="0">
                <a:solidFill>
                  <a:schemeClr val="bg2">
                    <a:lumMod val="75000"/>
                  </a:schemeClr>
                </a:solidFill>
                <a:latin typeface="Consolas" panose="020B0609020204030204" pitchFamily="49" charset="0"/>
              </a:rPr>
              <a:t>function</a:t>
            </a:r>
            <a:r>
              <a:rPr lang="en-US" sz="2000" dirty="0">
                <a:solidFill>
                  <a:srgbClr val="036883"/>
                </a:solidFill>
                <a:latin typeface="Consolas" panose="020B0609020204030204" pitchFamily="49" charset="0"/>
              </a:rPr>
              <a:t> </a:t>
            </a:r>
            <a:r>
              <a:rPr lang="en-US" sz="2000" dirty="0">
                <a:solidFill>
                  <a:srgbClr val="FF5A36"/>
                </a:solidFill>
                <a:latin typeface="Consolas" panose="020B0609020204030204" pitchFamily="49" charset="0"/>
              </a:rPr>
              <a:t>app</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a:p>
            <a:endParaRPr lang="en-US" sz="2000" dirty="0">
              <a:latin typeface="Consolas" panose="020B0609020204030204" pitchFamily="49" charset="0"/>
            </a:endParaRPr>
          </a:p>
          <a:p>
            <a:r>
              <a:rPr lang="en-US" sz="2000" dirty="0">
                <a:solidFill>
                  <a:schemeClr val="bg2">
                    <a:lumMod val="75000"/>
                  </a:schemeClr>
                </a:solidFill>
                <a:latin typeface="Consolas" panose="020B0609020204030204" pitchFamily="49" charset="0"/>
              </a:rPr>
              <a:t>function </a:t>
            </a:r>
            <a:r>
              <a:rPr lang="en-US" sz="2000" dirty="0">
                <a:solidFill>
                  <a:srgbClr val="FF5A36"/>
                </a:solidFill>
                <a:latin typeface="Consolas" panose="020B0609020204030204" pitchFamily="49" charset="0"/>
              </a:rPr>
              <a:t>app1</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z</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 + z</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p:txBody>
      </p:sp>
      <p:pic>
        <p:nvPicPr>
          <p:cNvPr id="7" name="Picture 6">
            <a:extLst>
              <a:ext uri="{FF2B5EF4-FFF2-40B4-BE49-F238E27FC236}">
                <a16:creationId xmlns:a16="http://schemas.microsoft.com/office/drawing/2014/main" id="{079F7438-D11D-4806-8578-105F045648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DB624B08-3431-42EB-8F57-938DFF608AC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62332289"/>
      </p:ext>
    </p:extLst>
  </p:cSld>
  <p:clrMapOvr>
    <a:masterClrMapping/>
  </p:clrMapOvr>
  <p:transition/>
</p:sld>
</file>

<file path=ppt/slides/slide5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javascript function</a:t>
            </a:r>
          </a:p>
        </p:txBody>
      </p:sp>
      <p:sp>
        <p:nvSpPr>
          <p:cNvPr id="8" name="Rectangle 7"/>
          <p:cNvSpPr/>
          <p:nvPr/>
        </p:nvSpPr>
        <p:spPr>
          <a:xfrm>
            <a:off x="1672970" y="762000"/>
            <a:ext cx="8844473" cy="369332"/>
          </a:xfrm>
          <a:prstGeom prst="rect">
            <a:avLst/>
          </a:prstGeom>
        </p:spPr>
        <p:txBody>
          <a:bodyPr wrap="square">
            <a:spAutoFit/>
          </a:bodyPr>
          <a:lstStyle/>
          <a:p>
            <a:r>
              <a:rPr lang="en-US" dirty="0"/>
              <a:t>TODO</a:t>
            </a:r>
            <a:endParaRPr lang="en-IN" dirty="0"/>
          </a:p>
        </p:txBody>
      </p:sp>
      <p:sp>
        <p:nvSpPr>
          <p:cNvPr id="3" name="Rectangle 2"/>
          <p:cNvSpPr/>
          <p:nvPr/>
        </p:nvSpPr>
        <p:spPr>
          <a:xfrm>
            <a:off x="1672970" y="1447802"/>
            <a:ext cx="8844473" cy="3816429"/>
          </a:xfrm>
          <a:prstGeom prst="rect">
            <a:avLst/>
          </a:prstGeom>
        </p:spPr>
        <p:txBody>
          <a:bodyPr wrap="square">
            <a:spAutoFit/>
          </a:bodyPr>
          <a:lstStyle/>
          <a:p>
            <a:r>
              <a:rPr lang="en-US" sz="2200" dirty="0">
                <a:solidFill>
                  <a:srgbClr val="FC6F0D"/>
                </a:solidFill>
                <a:latin typeface="Consolas" panose="020B0609020204030204" pitchFamily="49" charset="0"/>
                <a:cs typeface="Calibri" panose="020F0502020204030204" pitchFamily="34" charset="0"/>
              </a:rPr>
              <a:t>db.emp.find().</a:t>
            </a:r>
            <a:r>
              <a:rPr lang="en-US" sz="2200" dirty="0">
                <a:latin typeface="Consolas" panose="020B0609020204030204" pitchFamily="49" charset="0"/>
              </a:rPr>
              <a:t>forEach</a:t>
            </a:r>
            <a:r>
              <a:rPr lang="en-US" sz="2200" dirty="0">
                <a:solidFill>
                  <a:schemeClr val="bg1">
                    <a:lumMod val="50000"/>
                  </a:schemeClr>
                </a:solidFill>
                <a:latin typeface="Consolas" panose="020B0609020204030204" pitchFamily="49" charset="0"/>
              </a:rPr>
              <a:t>(</a:t>
            </a:r>
            <a:r>
              <a:rPr lang="en-US" sz="2200" dirty="0">
                <a:solidFill>
                  <a:schemeClr val="bg2">
                    <a:lumMod val="75000"/>
                  </a:schemeClr>
                </a:solidFill>
                <a:latin typeface="Consolas" panose="020B0609020204030204" pitchFamily="49" charset="0"/>
              </a:rPr>
              <a:t>function</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solidFill>
                  <a:schemeClr val="bg1">
                    <a:lumMod val="50000"/>
                  </a:schemeClr>
                </a:solidFill>
                <a:latin typeface="Consolas" panose="020B0609020204030204" pitchFamily="49" charset="0"/>
              </a:rPr>
              <a:t>) {</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if</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 </a:t>
            </a:r>
            <a:r>
              <a:rPr lang="en-US" sz="2200" dirty="0">
                <a:solidFill>
                  <a:schemeClr val="accent5"/>
                </a:solidFill>
                <a:latin typeface="Consolas" panose="020B0609020204030204" pitchFamily="49" charset="0"/>
              </a:rPr>
              <a: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00B050"/>
                </a:solidFill>
                <a:latin typeface="Consolas" panose="020B0609020204030204" pitchFamily="49" charset="0"/>
              </a:rPr>
              <a:t>saleel</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print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a:t>
            </a:r>
            <a:r>
              <a:rPr lang="en-US" sz="2200" dirty="0">
                <a:solidFill>
                  <a:schemeClr val="bg1">
                    <a:lumMod val="50000"/>
                  </a:schemeClr>
                </a:solidFill>
                <a:latin typeface="Consolas" panose="020B0609020204030204" pitchFamily="49" charset="0"/>
              </a:rPr>
              <a:t>,</a:t>
            </a:r>
            <a:r>
              <a:rPr lang="en-US" sz="2200" dirty="0">
                <a:latin typeface="Consolas" panose="020B0609020204030204" pitchFamily="49" charset="0"/>
              </a:rPr>
              <a:t> </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.job</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else</a:t>
            </a:r>
            <a:r>
              <a:rPr lang="en-US" sz="2200" dirty="0">
                <a:latin typeface="Consolas" panose="020B0609020204030204" pitchFamily="49" charset="0"/>
              </a:rPr>
              <a:t> </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quit</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solidFill>
                  <a:schemeClr val="bg1">
                    <a:lumMod val="50000"/>
                  </a:schemeClr>
                </a:solidFill>
                <a:latin typeface="Consolas" panose="020B0609020204030204" pitchFamily="49" charset="0"/>
              </a:rPr>
              <a:t>   }</a:t>
            </a:r>
          </a:p>
          <a:p>
            <a:r>
              <a:rPr lang="en-US" sz="2200" dirty="0">
                <a:solidFill>
                  <a:schemeClr val="bg1">
                    <a:lumMod val="50000"/>
                  </a:schemeClr>
                </a:solidFill>
                <a:latin typeface="Consolas" panose="020B0609020204030204" pitchFamily="49" charset="0"/>
              </a:rPr>
              <a:t>)</a:t>
            </a:r>
          </a:p>
        </p:txBody>
      </p:sp>
      <p:pic>
        <p:nvPicPr>
          <p:cNvPr id="5" name="Picture 4">
            <a:extLst>
              <a:ext uri="{FF2B5EF4-FFF2-40B4-BE49-F238E27FC236}">
                <a16:creationId xmlns:a16="http://schemas.microsoft.com/office/drawing/2014/main" id="{CE80BCD4-EF44-4B5F-8D55-8E7A60D9DE8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16233EA-3D07-40E0-B38E-5D6FB9E187F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48970890"/>
      </p:ext>
    </p:extLst>
  </p:cSld>
  <p:clrMapOvr>
    <a:masterClrMapping/>
  </p:clrMapOvr>
  <p:transition/>
</p:sld>
</file>

<file path=ppt/slides/slide5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a:t>
            </a:r>
            <a:endParaRPr lang="en-US" dirty="0"/>
          </a:p>
        </p:txBody>
      </p:sp>
      <p:sp>
        <p:nvSpPr>
          <p:cNvPr id="3" name="Rectangle 2"/>
          <p:cNvSpPr/>
          <p:nvPr/>
        </p:nvSpPr>
        <p:spPr>
          <a:xfrm>
            <a:off x="1449283" y="2892467"/>
            <a:ext cx="8976895" cy="1477328"/>
          </a:xfrm>
          <a:prstGeom prst="rect">
            <a:avLst/>
          </a:prstGeom>
          <a:noFill/>
        </p:spPr>
        <p:txBody>
          <a:bodyPr wrap="square">
            <a:spAutoFit/>
          </a:bodyPr>
          <a:lstStyle/>
          <a:p>
            <a:r>
              <a:rPr lang="en-US" dirty="0">
                <a:solidFill>
                  <a:srgbClr val="222222"/>
                </a:solidFill>
                <a:latin typeface="Palatino Linotype" panose="02040502050505030304" pitchFamily="18" charset="0"/>
              </a:rPr>
              <a:t>Modifies an existing document or documents in a collection. The method can modify specific fields of an existing document or documents or replace an existing document entirely, depending on the update parameter. By default, the update() method updates a single document. Set the Multi Parameter to update all documents that match the query criteria.</a:t>
            </a:r>
          </a:p>
        </p:txBody>
      </p:sp>
      <p:pic>
        <p:nvPicPr>
          <p:cNvPr id="4" name="Picture 3">
            <a:extLst>
              <a:ext uri="{FF2B5EF4-FFF2-40B4-BE49-F238E27FC236}">
                <a16:creationId xmlns:a16="http://schemas.microsoft.com/office/drawing/2014/main" id="{4EB2DBEA-A8D5-4A01-81FF-EAE25FD1DD3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7E03D044-08EB-4094-A171-10415FA733C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772180"/>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16" y="1382554"/>
            <a:ext cx="11447781" cy="2308023"/>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013" y="239699"/>
            <a:ext cx="8271442" cy="685711"/>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3" name="Picture 2">
            <a:extLst>
              <a:ext uri="{FF2B5EF4-FFF2-40B4-BE49-F238E27FC236}">
                <a16:creationId xmlns:a16="http://schemas.microsoft.com/office/drawing/2014/main" id="{A79EFBA9-80CB-44AC-ADF4-04DF365DAF5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DCF2AA4B-5D8D-4A20-B26E-30D7C9D95A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20" y="621054"/>
            <a:ext cx="11799455" cy="6277824"/>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0077AA"/>
                </a:solidFill>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6">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fk_blog_has_comments_blog</a:t>
            </a:r>
            <a:r>
              <a:rPr lang="en-IN" dirty="0">
                <a:solidFill>
                  <a:srgbClr val="0077AA"/>
                </a:solidFill>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0077AA"/>
                </a:solidFill>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6">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fk_blog_has_comments_comments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0077AA"/>
                </a:solidFill>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many-to-many relationship</a:t>
            </a:r>
            <a:endParaRPr lang="en-IN" sz="3200" b="1" i="1" dirty="0">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5303222" y="621054"/>
            <a:ext cx="6615553" cy="5084175"/>
          </a:xfrm>
          <a:prstGeom prst="rect">
            <a:avLst/>
          </a:prstGeom>
        </p:spPr>
      </p:pic>
    </p:spTree>
    <p:extLst>
      <p:ext uri="{BB962C8B-B14F-4D97-AF65-F5344CB8AC3E}">
        <p14:creationId xmlns:p14="http://schemas.microsoft.com/office/powerpoint/2010/main" val="863843356"/>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a:t>
            </a:r>
          </a:p>
        </p:txBody>
      </p:sp>
      <p:sp>
        <p:nvSpPr>
          <p:cNvPr id="3" name="Rectangle 2"/>
          <p:cNvSpPr/>
          <p:nvPr/>
        </p:nvSpPr>
        <p:spPr>
          <a:xfrm>
            <a:off x="1673188" y="3815248"/>
            <a:ext cx="931856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 job: 'abc1‘ }, { job: 'sales' }, { upsert: true } );</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 job: '</a:t>
            </a:r>
            <a:r>
              <a:rPr lang="en-US" dirty="0" err="1">
                <a:solidFill>
                  <a:schemeClr val="tx1">
                    <a:lumMod val="95000"/>
                    <a:lumOff val="5000"/>
                  </a:schemeClr>
                </a:solidFill>
                <a:latin typeface="Calibri" panose="020F0502020204030204" pitchFamily="34" charset="0"/>
                <a:cs typeface="Calibri" panose="020F0502020204030204" pitchFamily="34" charset="0"/>
              </a:rPr>
              <a:t>bbc</a:t>
            </a:r>
            <a:r>
              <a:rPr lang="en-US" dirty="0">
                <a:solidFill>
                  <a:schemeClr val="tx1">
                    <a:lumMod val="95000"/>
                    <a:lumOff val="5000"/>
                  </a:schemeClr>
                </a:solidFill>
                <a:latin typeface="Calibri" panose="020F0502020204030204" pitchFamily="34" charset="0"/>
                <a:cs typeface="Calibri" panose="020F0502020204030204" pitchFamily="34" charset="0"/>
              </a:rPr>
              <a:t>' }, { $set: { job:'abc' } }, { upsert : true,  multi: true });</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 ename: 'saleel' }, { $set : { size: 'small', color: ['red', 'blue'] } }, { multi: true } );</a:t>
            </a:r>
          </a:p>
        </p:txBody>
      </p:sp>
      <p:pic>
        <p:nvPicPr>
          <p:cNvPr id="7" name="Picture 6">
            <a:extLst>
              <a:ext uri="{FF2B5EF4-FFF2-40B4-BE49-F238E27FC236}">
                <a16:creationId xmlns:a16="http://schemas.microsoft.com/office/drawing/2014/main" id="{D719FE3E-0150-4E1D-8F4A-EBD60D3EAC8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3641B9CA-DAB7-4E84-89F4-10F4CCCC2C1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74646E4D-6550-4AF2-98C4-EB0DC9ED855B}"/>
              </a:ext>
            </a:extLst>
          </p:cNvPr>
          <p:cNvSpPr/>
          <p:nvPr/>
        </p:nvSpPr>
        <p:spPr>
          <a:xfrm>
            <a:off x="1657355" y="1988840"/>
            <a:ext cx="8289449"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db.collection.update({ query }, { update }, { options })</a:t>
            </a:r>
          </a:p>
          <a:p>
            <a:pPr>
              <a:spcBef>
                <a:spcPct val="0"/>
              </a:spcBef>
            </a:pPr>
            <a:r>
              <a:rPr lang="en-IN" dirty="0">
                <a:solidFill>
                  <a:srgbClr val="049DC8"/>
                </a:solidFill>
                <a:latin typeface="Consolas" panose="020B0609020204030204" pitchFamily="49" charset="0"/>
                <a:cs typeface="Calibri" panose="020F0502020204030204" pitchFamily="34" charset="0"/>
              </a:rPr>
              <a:t>db.collection.update({ query }, { $set:{ update }}, { options })</a:t>
            </a:r>
          </a:p>
        </p:txBody>
      </p:sp>
      <p:sp>
        <p:nvSpPr>
          <p:cNvPr id="12" name="Rectangle 11">
            <a:extLst>
              <a:ext uri="{FF2B5EF4-FFF2-40B4-BE49-F238E27FC236}">
                <a16:creationId xmlns:a16="http://schemas.microsoft.com/office/drawing/2014/main" id="{C4924529-6566-47C5-9823-0FBB142FA420}"/>
              </a:ext>
            </a:extLst>
          </p:cNvPr>
          <p:cNvSpPr/>
          <p:nvPr/>
        </p:nvSpPr>
        <p:spPr>
          <a:xfrm>
            <a:off x="1673188" y="762000"/>
            <a:ext cx="8845624" cy="984885"/>
          </a:xfrm>
          <a:prstGeom prst="rect">
            <a:avLst/>
          </a:prstGeom>
        </p:spPr>
        <p:txBody>
          <a:bodyPr wrap="square">
            <a:spAutoFit/>
          </a:bodyPr>
          <a:lstStyle/>
          <a:p>
            <a:r>
              <a:rPr lang="en-US" dirty="0"/>
              <a:t>By default, the </a:t>
            </a:r>
            <a:r>
              <a:rPr lang="en-US" dirty="0">
                <a:solidFill>
                  <a:srgbClr val="FF8C00"/>
                </a:solidFill>
              </a:rPr>
              <a:t>update() </a:t>
            </a:r>
            <a:r>
              <a:rPr lang="en-US" dirty="0"/>
              <a:t>method updates a single document. Set the </a:t>
            </a:r>
            <a:r>
              <a:rPr lang="en-US" sz="2000" dirty="0">
                <a:solidFill>
                  <a:srgbClr val="B22251"/>
                </a:solidFill>
                <a:latin typeface="Consolas" panose="020B0609020204030204" pitchFamily="49" charset="0"/>
              </a:rPr>
              <a:t>multi</a:t>
            </a:r>
            <a:r>
              <a:rPr lang="en-US" dirty="0"/>
              <a:t> Parameter to update all documents that match the query criteria, an </a:t>
            </a:r>
            <a:r>
              <a:rPr lang="en-US" sz="2000" dirty="0">
                <a:solidFill>
                  <a:srgbClr val="B22251"/>
                </a:solidFill>
                <a:latin typeface="Consolas" panose="020B0609020204030204" pitchFamily="49" charset="0"/>
              </a:rPr>
              <a:t>upsert</a:t>
            </a:r>
            <a:r>
              <a:rPr lang="en-US" dirty="0"/>
              <a:t> means an update than inserts a new document if no document matches the filter.</a:t>
            </a:r>
            <a:endParaRPr lang="en-IN" dirty="0"/>
          </a:p>
        </p:txBody>
      </p:sp>
      <p:sp>
        <p:nvSpPr>
          <p:cNvPr id="14" name="Rectangle 13">
            <a:extLst>
              <a:ext uri="{FF2B5EF4-FFF2-40B4-BE49-F238E27FC236}">
                <a16:creationId xmlns:a16="http://schemas.microsoft.com/office/drawing/2014/main" id="{961FE37E-0F51-4A8F-83A2-E3A95963101B}"/>
              </a:ext>
            </a:extLst>
          </p:cNvPr>
          <p:cNvSpPr/>
          <p:nvPr/>
        </p:nvSpPr>
        <p:spPr>
          <a:xfrm>
            <a:off x="1556658" y="2852936"/>
            <a:ext cx="8962155" cy="707886"/>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multi: true, upsert: true }</a:t>
            </a:r>
          </a:p>
        </p:txBody>
      </p:sp>
    </p:spTree>
    <p:extLst>
      <p:ext uri="{BB962C8B-B14F-4D97-AF65-F5344CB8AC3E}">
        <p14:creationId xmlns:p14="http://schemas.microsoft.com/office/powerpoint/2010/main" val="1118989609"/>
      </p:ext>
    </p:extLst>
  </p:cSld>
  <p:clrMapOvr>
    <a:masterClrMapping/>
  </p:clrMapOvr>
  <p:transition/>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db.collection.updateOne()</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C00000"/>
                </a:solidFill>
                <a:latin typeface="Palatino Linotype" panose="02040502050505030304" pitchFamily="18" charset="0"/>
              </a:rPr>
              <a:t>updateOne()</a:t>
            </a:r>
            <a:r>
              <a:rPr lang="en-US" dirty="0">
                <a:solidFill>
                  <a:srgbClr val="222222"/>
                </a:solidFill>
                <a:latin typeface="Palatino Linotype" panose="02040502050505030304" pitchFamily="18" charset="0"/>
              </a:rPr>
              <a:t> operations can add fields to existing documents using the </a:t>
            </a:r>
            <a:r>
              <a:rPr lang="en-US" dirty="0">
                <a:solidFill>
                  <a:srgbClr val="00B0F0"/>
                </a:solidFill>
                <a:latin typeface="Palatino Linotype" panose="02040502050505030304" pitchFamily="18" charset="0"/>
              </a:rPr>
              <a:t>$set</a:t>
            </a:r>
            <a:r>
              <a:rPr lang="en-US" dirty="0">
                <a:solidFill>
                  <a:srgbClr val="222222"/>
                </a:solidFill>
                <a:latin typeface="Palatino Linotype" panose="02040502050505030304" pitchFamily="18" charset="0"/>
              </a:rPr>
              <a:t> operator.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58DB52BA-5746-41B6-B68E-A275DE3688E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21732F8-D246-4796-A6DD-9C495770219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65707384"/>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db.collection.updateOne()</a:t>
            </a:r>
          </a:p>
        </p:txBody>
      </p:sp>
      <p:sp>
        <p:nvSpPr>
          <p:cNvPr id="7" name="Rectangle 6"/>
          <p:cNvSpPr/>
          <p:nvPr/>
        </p:nvSpPr>
        <p:spPr>
          <a:xfrm>
            <a:off x="1672970" y="762000"/>
            <a:ext cx="8844473" cy="369332"/>
          </a:xfrm>
          <a:prstGeom prst="rect">
            <a:avLst/>
          </a:prstGeom>
        </p:spPr>
        <p:txBody>
          <a:bodyPr wrap="square">
            <a:spAutoFit/>
          </a:bodyPr>
          <a:lstStyle/>
          <a:p>
            <a:r>
              <a:rPr lang="en-US" b="1" i="1" dirty="0">
                <a:solidFill>
                  <a:srgbClr val="036883"/>
                </a:solidFill>
                <a:latin typeface="Palatino Linotype" panose="02040502050505030304" pitchFamily="18" charset="0"/>
              </a:rPr>
              <a:t>updateOne() </a:t>
            </a:r>
            <a:r>
              <a:rPr lang="en-US" dirty="0">
                <a:latin typeface="Palatino Linotype" panose="02040502050505030304" pitchFamily="18" charset="0"/>
              </a:rPr>
              <a:t>updates a </a:t>
            </a:r>
            <a:r>
              <a:rPr lang="en-US" dirty="0">
                <a:solidFill>
                  <a:srgbClr val="FF8C00"/>
                </a:solidFill>
                <a:latin typeface="Palatino Linotype" panose="02040502050505030304" pitchFamily="18" charset="0"/>
              </a:rPr>
              <a:t>single </a:t>
            </a:r>
            <a:r>
              <a:rPr lang="en-US" dirty="0">
                <a:latin typeface="Palatino Linotype" panose="02040502050505030304" pitchFamily="18" charset="0"/>
              </a:rPr>
              <a:t>document within the collection based on the filter.</a:t>
            </a:r>
            <a:endParaRPr lang="en-IN" dirty="0">
              <a:latin typeface="Palatino Linotype" panose="02040502050505030304" pitchFamily="18" charset="0"/>
            </a:endParaRPr>
          </a:p>
        </p:txBody>
      </p:sp>
      <p:sp>
        <p:nvSpPr>
          <p:cNvPr id="8" name="Rectangle 7"/>
          <p:cNvSpPr/>
          <p:nvPr/>
        </p:nvSpPr>
        <p:spPr>
          <a:xfrm>
            <a:off x="1677917" y="14594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db.collection.updateOne({filter},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672970" y="1981200"/>
            <a:ext cx="8844473"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1672970" y="5021761"/>
            <a:ext cx="8844473"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db.emp.updateOne({ ename : 'saleel1' }, { $set : { job : 'A'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db.emp.updateOne({ename : 'saleel2' }, { $set : { job : 'A' } }, { upsert: true })</a:t>
            </a:r>
          </a:p>
        </p:txBody>
      </p:sp>
      <p:grpSp>
        <p:nvGrpSpPr>
          <p:cNvPr id="3" name="Group 22"/>
          <p:cNvGrpSpPr/>
          <p:nvPr/>
        </p:nvGrpSpPr>
        <p:grpSpPr>
          <a:xfrm>
            <a:off x="2342764" y="2502933"/>
            <a:ext cx="7430432" cy="2461005"/>
            <a:chOff x="138302" y="2723877"/>
            <a:chExt cx="7278999" cy="2384805"/>
          </a:xfrm>
        </p:grpSpPr>
        <p:pic>
          <p:nvPicPr>
            <p:cNvPr id="9" name="Picture 8"/>
            <p:cNvPicPr>
              <a:picLocks noChangeAspect="1"/>
            </p:cNvPicPr>
            <p:nvPr/>
          </p:nvPicPr>
          <p:blipFill>
            <a:blip r:embed="rId2" cstate="print"/>
            <a:stretch>
              <a:fillRect/>
            </a:stretch>
          </p:blipFill>
          <p:spPr>
            <a:xfrm>
              <a:off x="138302" y="2723877"/>
              <a:ext cx="4724400" cy="2384805"/>
            </a:xfrm>
            <a:prstGeom prst="rect">
              <a:avLst/>
            </a:prstGeom>
          </p:spPr>
        </p:pic>
        <p:sp>
          <p:nvSpPr>
            <p:cNvPr id="14" name="Right Arrow 13"/>
            <p:cNvSpPr/>
            <p:nvPr/>
          </p:nvSpPr>
          <p:spPr>
            <a:xfrm flipH="1">
              <a:off x="4913096" y="4321130"/>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p:cNvSpPr/>
            <p:nvPr/>
          </p:nvSpPr>
          <p:spPr>
            <a:xfrm flipH="1">
              <a:off x="4913096" y="3830203"/>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p:cNvSpPr/>
            <p:nvPr/>
          </p:nvSpPr>
          <p:spPr>
            <a:xfrm flipH="1">
              <a:off x="4913096" y="335176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p:cNvPicPr>
              <a:picLocks noChangeAspect="1"/>
            </p:cNvPicPr>
            <p:nvPr/>
          </p:nvPicPr>
          <p:blipFill>
            <a:blip r:embed="rId3" cstate="print"/>
            <a:stretch>
              <a:fillRect/>
            </a:stretch>
          </p:blipFill>
          <p:spPr>
            <a:xfrm>
              <a:off x="6026651" y="2786971"/>
              <a:ext cx="1390650" cy="352425"/>
            </a:xfrm>
            <a:prstGeom prst="rect">
              <a:avLst/>
            </a:prstGeom>
          </p:spPr>
        </p:pic>
        <p:sp>
          <p:nvSpPr>
            <p:cNvPr id="19" name="Right Arrow 18"/>
            <p:cNvSpPr/>
            <p:nvPr/>
          </p:nvSpPr>
          <p:spPr>
            <a:xfrm flipH="1">
              <a:off x="4913096" y="2883604"/>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p:cNvPicPr>
              <a:picLocks noChangeAspect="1"/>
            </p:cNvPicPr>
            <p:nvPr/>
          </p:nvPicPr>
          <p:blipFill>
            <a:blip r:embed="rId4" cstate="print"/>
            <a:stretch>
              <a:fillRect/>
            </a:stretch>
          </p:blipFill>
          <p:spPr>
            <a:xfrm>
              <a:off x="6026651" y="3225641"/>
              <a:ext cx="704850" cy="361950"/>
            </a:xfrm>
            <a:prstGeom prst="rect">
              <a:avLst/>
            </a:prstGeom>
          </p:spPr>
        </p:pic>
        <p:pic>
          <p:nvPicPr>
            <p:cNvPr id="21" name="Picture 20"/>
            <p:cNvPicPr>
              <a:picLocks noChangeAspect="1"/>
            </p:cNvPicPr>
            <p:nvPr/>
          </p:nvPicPr>
          <p:blipFill>
            <a:blip r:embed="rId5" cstate="print"/>
            <a:stretch>
              <a:fillRect/>
            </a:stretch>
          </p:blipFill>
          <p:spPr>
            <a:xfrm>
              <a:off x="5993994" y="3753215"/>
              <a:ext cx="1066800" cy="342900"/>
            </a:xfrm>
            <a:prstGeom prst="rect">
              <a:avLst/>
            </a:prstGeom>
          </p:spPr>
        </p:pic>
        <p:pic>
          <p:nvPicPr>
            <p:cNvPr id="22" name="Picture 21"/>
            <p:cNvPicPr>
              <a:picLocks noChangeAspect="1"/>
            </p:cNvPicPr>
            <p:nvPr/>
          </p:nvPicPr>
          <p:blipFill>
            <a:blip r:embed="rId6" cstate="print"/>
            <a:stretch>
              <a:fillRect/>
            </a:stretch>
          </p:blipFill>
          <p:spPr>
            <a:xfrm>
              <a:off x="6027331" y="4222602"/>
              <a:ext cx="1000125" cy="342900"/>
            </a:xfrm>
            <a:prstGeom prst="rect">
              <a:avLst/>
            </a:prstGeom>
          </p:spPr>
        </p:pic>
      </p:grpSp>
      <p:pic>
        <p:nvPicPr>
          <p:cNvPr id="17" name="Picture 16">
            <a:extLst>
              <a:ext uri="{FF2B5EF4-FFF2-40B4-BE49-F238E27FC236}">
                <a16:creationId xmlns:a16="http://schemas.microsoft.com/office/drawing/2014/main" id="{11B9231D-2499-4B1C-A463-5929C87AD2C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3" name="Footer Placeholder 2">
            <a:extLst>
              <a:ext uri="{FF2B5EF4-FFF2-40B4-BE49-F238E27FC236}">
                <a16:creationId xmlns:a16="http://schemas.microsoft.com/office/drawing/2014/main" id="{7460E28C-710D-4656-BF99-85D0057089D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95599694"/>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db.collection.updateMany()</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C00000"/>
                </a:solidFill>
                <a:latin typeface="Palatino Linotype" panose="02040502050505030304" pitchFamily="18" charset="0"/>
              </a:rPr>
              <a:t>updateMany()</a:t>
            </a:r>
            <a:r>
              <a:rPr lang="en-US" dirty="0">
                <a:solidFill>
                  <a:srgbClr val="222222"/>
                </a:solidFill>
                <a:latin typeface="Palatino Linotype" panose="02040502050505030304" pitchFamily="18" charset="0"/>
              </a:rPr>
              <a:t> operations can add fields to existing documents using the </a:t>
            </a:r>
            <a:r>
              <a:rPr lang="en-US" dirty="0">
                <a:solidFill>
                  <a:srgbClr val="00B0F0"/>
                </a:solidFill>
                <a:latin typeface="Palatino Linotype" panose="02040502050505030304" pitchFamily="18" charset="0"/>
              </a:rPr>
              <a:t>$set</a:t>
            </a:r>
            <a:r>
              <a:rPr lang="en-US" dirty="0">
                <a:solidFill>
                  <a:srgbClr val="222222"/>
                </a:solidFill>
                <a:latin typeface="Palatino Linotype" panose="02040502050505030304" pitchFamily="18" charset="0"/>
              </a:rPr>
              <a:t> operator.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3CD779E5-1E9C-43D3-8B83-C0A349773C7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9B108FD5-04E1-4861-8A8B-DF816EFD721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30354859"/>
      </p:ext>
    </p:extLst>
  </p:cSld>
  <p:clrMapOvr>
    <a:masterClrMapping/>
  </p:clrMapOvr>
  <p:transition/>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940783" y="2537918"/>
            <a:ext cx="8192332" cy="2491282"/>
            <a:chOff x="264801" y="2839560"/>
            <a:chExt cx="7659999" cy="2154014"/>
          </a:xfrm>
        </p:grpSpPr>
        <p:pic>
          <p:nvPicPr>
            <p:cNvPr id="3" name="Picture 2"/>
            <p:cNvPicPr>
              <a:picLocks noChangeAspect="1"/>
            </p:cNvPicPr>
            <p:nvPr/>
          </p:nvPicPr>
          <p:blipFill>
            <a:blip r:embed="rId2" cstate="print"/>
            <a:stretch>
              <a:fillRect/>
            </a:stretch>
          </p:blipFill>
          <p:spPr>
            <a:xfrm>
              <a:off x="264801" y="2839560"/>
              <a:ext cx="5032937" cy="2154014"/>
            </a:xfrm>
            <a:prstGeom prst="rect">
              <a:avLst/>
            </a:prstGeom>
          </p:spPr>
        </p:pic>
        <p:sp>
          <p:nvSpPr>
            <p:cNvPr id="11" name="Right Arrow 10"/>
            <p:cNvSpPr/>
            <p:nvPr/>
          </p:nvSpPr>
          <p:spPr>
            <a:xfrm flipH="1">
              <a:off x="5420595" y="4312491"/>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Arrow 11"/>
            <p:cNvSpPr/>
            <p:nvPr/>
          </p:nvSpPr>
          <p:spPr>
            <a:xfrm flipH="1">
              <a:off x="5420595" y="3821562"/>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p:cNvSpPr/>
            <p:nvPr/>
          </p:nvSpPr>
          <p:spPr>
            <a:xfrm flipH="1">
              <a:off x="5420595" y="338419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a:blip r:embed="rId3" cstate="print"/>
            <a:stretch>
              <a:fillRect/>
            </a:stretch>
          </p:blipFill>
          <p:spPr>
            <a:xfrm>
              <a:off x="6534150" y="2870736"/>
              <a:ext cx="1390650" cy="352425"/>
            </a:xfrm>
            <a:prstGeom prst="rect">
              <a:avLst/>
            </a:prstGeom>
          </p:spPr>
        </p:pic>
        <p:sp>
          <p:nvSpPr>
            <p:cNvPr id="15" name="Right Arrow 14"/>
            <p:cNvSpPr/>
            <p:nvPr/>
          </p:nvSpPr>
          <p:spPr>
            <a:xfrm flipH="1">
              <a:off x="5420595" y="2967369"/>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p:cNvPicPr>
              <a:picLocks noChangeAspect="1"/>
            </p:cNvPicPr>
            <p:nvPr/>
          </p:nvPicPr>
          <p:blipFill>
            <a:blip r:embed="rId4" cstate="print"/>
            <a:stretch>
              <a:fillRect/>
            </a:stretch>
          </p:blipFill>
          <p:spPr>
            <a:xfrm>
              <a:off x="6534150" y="3258071"/>
              <a:ext cx="704850" cy="361950"/>
            </a:xfrm>
            <a:prstGeom prst="rect">
              <a:avLst/>
            </a:prstGeom>
          </p:spPr>
        </p:pic>
        <p:pic>
          <p:nvPicPr>
            <p:cNvPr id="17" name="Picture 16"/>
            <p:cNvPicPr>
              <a:picLocks noChangeAspect="1"/>
            </p:cNvPicPr>
            <p:nvPr/>
          </p:nvPicPr>
          <p:blipFill>
            <a:blip r:embed="rId5" cstate="print"/>
            <a:stretch>
              <a:fillRect/>
            </a:stretch>
          </p:blipFill>
          <p:spPr>
            <a:xfrm>
              <a:off x="6501494" y="3744575"/>
              <a:ext cx="1066800" cy="342900"/>
            </a:xfrm>
            <a:prstGeom prst="rect">
              <a:avLst/>
            </a:prstGeom>
          </p:spPr>
        </p:pic>
        <p:pic>
          <p:nvPicPr>
            <p:cNvPr id="18" name="Picture 17"/>
            <p:cNvPicPr>
              <a:picLocks noChangeAspect="1"/>
            </p:cNvPicPr>
            <p:nvPr/>
          </p:nvPicPr>
          <p:blipFill>
            <a:blip r:embed="rId6" cstate="print"/>
            <a:stretch>
              <a:fillRect/>
            </a:stretch>
          </p:blipFill>
          <p:spPr>
            <a:xfrm>
              <a:off x="6534831" y="4213962"/>
              <a:ext cx="1000126" cy="342900"/>
            </a:xfrm>
            <a:prstGeom prst="rect">
              <a:avLst/>
            </a:prstGeom>
          </p:spPr>
        </p:pic>
      </p:grpSp>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db.collection.updateMany()</a:t>
            </a:r>
          </a:p>
        </p:txBody>
      </p:sp>
      <p:sp>
        <p:nvSpPr>
          <p:cNvPr id="7" name="Rectangle 6"/>
          <p:cNvSpPr/>
          <p:nvPr/>
        </p:nvSpPr>
        <p:spPr>
          <a:xfrm>
            <a:off x="1672970" y="762000"/>
            <a:ext cx="8844473" cy="369332"/>
          </a:xfrm>
          <a:prstGeom prst="rect">
            <a:avLst/>
          </a:prstGeom>
        </p:spPr>
        <p:txBody>
          <a:bodyPr wrap="square">
            <a:spAutoFit/>
          </a:bodyPr>
          <a:lstStyle/>
          <a:p>
            <a:r>
              <a:rPr lang="en-US" b="1" i="1" dirty="0">
                <a:solidFill>
                  <a:srgbClr val="036883"/>
                </a:solidFill>
                <a:latin typeface="Palatino Linotype" panose="02040502050505030304" pitchFamily="18" charset="0"/>
              </a:rPr>
              <a:t>updateMany() </a:t>
            </a:r>
            <a:r>
              <a:rPr lang="en-US" dirty="0">
                <a:latin typeface="Palatino Linotype" panose="02040502050505030304" pitchFamily="18" charset="0"/>
              </a:rPr>
              <a:t>updates </a:t>
            </a:r>
            <a:r>
              <a:rPr lang="en-US" dirty="0">
                <a:solidFill>
                  <a:srgbClr val="FF8C00"/>
                </a:solidFill>
                <a:latin typeface="Palatino Linotype" panose="02040502050505030304" pitchFamily="18" charset="0"/>
              </a:rPr>
              <a:t>multiple</a:t>
            </a:r>
            <a:r>
              <a:rPr lang="en-US" dirty="0">
                <a:latin typeface="Palatino Linotype" panose="02040502050505030304" pitchFamily="18" charset="0"/>
              </a:rPr>
              <a:t> documents within the collection based on the filter.</a:t>
            </a:r>
            <a:endParaRPr lang="en-IN" dirty="0">
              <a:latin typeface="Palatino Linotype" panose="02040502050505030304" pitchFamily="18" charset="0"/>
            </a:endParaRPr>
          </a:p>
        </p:txBody>
      </p:sp>
      <p:sp>
        <p:nvSpPr>
          <p:cNvPr id="8" name="Rectangle 7"/>
          <p:cNvSpPr/>
          <p:nvPr/>
        </p:nvSpPr>
        <p:spPr>
          <a:xfrm>
            <a:off x="1677917" y="14594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db.collection.updateMany({filter},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556456" y="1981200"/>
            <a:ext cx="8960988"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622598" y="5105402"/>
            <a:ext cx="10585176" cy="369332"/>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 db.emp.updateMany({ sal: { $gt : 2000 } }, { $set: { color : ['red', 'yellow', 'green', 'blue'] } }, { upsert: true } );</a:t>
            </a:r>
          </a:p>
        </p:txBody>
      </p:sp>
      <p:pic>
        <p:nvPicPr>
          <p:cNvPr id="19" name="Picture 18">
            <a:extLst>
              <a:ext uri="{FF2B5EF4-FFF2-40B4-BE49-F238E27FC236}">
                <a16:creationId xmlns:a16="http://schemas.microsoft.com/office/drawing/2014/main" id="{C16F5770-17E0-41D1-AD94-D7E8FC907BC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0" name="Footer Placeholder 2">
            <a:extLst>
              <a:ext uri="{FF2B5EF4-FFF2-40B4-BE49-F238E27FC236}">
                <a16:creationId xmlns:a16="http://schemas.microsoft.com/office/drawing/2014/main" id="{51B5D9D4-84C0-4F37-A109-51130351F29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51367145"/>
      </p:ext>
    </p:extLst>
  </p:cSld>
  <p:clrMapOvr>
    <a:masterClrMapping/>
  </p:clrMapOvr>
  <p:transition/>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$inc</a:t>
            </a:r>
            <a:endParaRPr lang="en-US" dirty="0"/>
          </a:p>
        </p:txBody>
      </p:sp>
      <p:sp>
        <p:nvSpPr>
          <p:cNvPr id="3" name="Rectangle 2"/>
          <p:cNvSpPr/>
          <p:nvPr/>
        </p:nvSpPr>
        <p:spPr>
          <a:xfrm>
            <a:off x="3082922" y="2895600"/>
            <a:ext cx="6024568" cy="369332"/>
          </a:xfrm>
          <a:prstGeom prst="rect">
            <a:avLst/>
          </a:prstGeom>
          <a:noFill/>
        </p:spPr>
        <p:txBody>
          <a:bodyPr wrap="square">
            <a:spAutoFit/>
          </a:bodyPr>
          <a:lstStyle/>
          <a:p>
            <a:r>
              <a:rPr lang="en-US">
                <a:solidFill>
                  <a:srgbClr val="222222"/>
                </a:solidFill>
                <a:latin typeface="Palatino Linotype" panose="02040502050505030304" pitchFamily="18" charset="0"/>
              </a:rPr>
              <a:t>The $inc operator increments a field by a specified value.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0546BB63-EE16-4BE6-AB2D-90A98BDF47B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3884D07E-8519-4D8B-B40D-0B9D9FA834D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44326830"/>
      </p:ext>
    </p:extLst>
  </p:cSld>
  <p:clrMapOvr>
    <a:masterClrMapping/>
  </p:clrMapOvr>
  <p:transition/>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$inc</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The </a:t>
            </a:r>
            <a:r>
              <a:rPr lang="en-US" dirty="0">
                <a:solidFill>
                  <a:srgbClr val="FF8C00"/>
                </a:solidFill>
                <a:latin typeface="Palatino Linotype" panose="02040502050505030304" pitchFamily="18" charset="0"/>
              </a:rPr>
              <a:t>$inc</a:t>
            </a:r>
            <a:r>
              <a:rPr lang="en-US" dirty="0">
                <a:latin typeface="Palatino Linotype" panose="02040502050505030304" pitchFamily="18" charset="0"/>
              </a:rPr>
              <a:t> operator increments a field by a specified value.</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$inc: { &lt;field1&gt;: &lt;amount1&gt;, &lt;field2&gt;: &lt;amount2&gt;, ... } }</a:t>
            </a:r>
          </a:p>
        </p:txBody>
      </p:sp>
      <p:sp>
        <p:nvSpPr>
          <p:cNvPr id="9" name="Rectangle 8"/>
          <p:cNvSpPr/>
          <p:nvPr/>
        </p:nvSpPr>
        <p:spPr>
          <a:xfrm>
            <a:off x="1672970" y="2354761"/>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db.emp.updateMany({ sal: { $gt: 300 } }, { $inc: { sal: 1 } }) </a:t>
            </a:r>
          </a:p>
        </p:txBody>
      </p:sp>
      <p:pic>
        <p:nvPicPr>
          <p:cNvPr id="10" name="Picture 9">
            <a:extLst>
              <a:ext uri="{FF2B5EF4-FFF2-40B4-BE49-F238E27FC236}">
                <a16:creationId xmlns:a16="http://schemas.microsoft.com/office/drawing/2014/main" id="{509341B2-52E9-4056-9BE6-B722364E45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0BDA7D1B-6A7F-4D0F-95B9-31A22AE6238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66172136"/>
      </p:ext>
    </p:extLst>
  </p:cSld>
  <p:clrMapOvr>
    <a:masterClrMapping/>
  </p:clrMapOvr>
  <p:transition/>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682938" y="2871478"/>
            <a:ext cx="4824536"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The $unset operator deletes a particular field.</a:t>
            </a:r>
            <a:endParaRPr lang="en-US" dirty="0">
              <a:latin typeface="Palatino Linotype" panose="02040502050505030304" pitchFamily="18" charset="0"/>
            </a:endParaRPr>
          </a:p>
        </p:txBody>
      </p:sp>
      <p:sp>
        <p:nvSpPr>
          <p:cNvPr id="4"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$unset</a:t>
            </a:r>
            <a:endParaRPr lang="en-US" dirty="0"/>
          </a:p>
        </p:txBody>
      </p:sp>
      <p:pic>
        <p:nvPicPr>
          <p:cNvPr id="5" name="Picture 4">
            <a:extLst>
              <a:ext uri="{FF2B5EF4-FFF2-40B4-BE49-F238E27FC236}">
                <a16:creationId xmlns:a16="http://schemas.microsoft.com/office/drawing/2014/main" id="{E23B5BEA-336F-4129-A601-3C075E3FD0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1B01411-1760-469B-9A7E-2F454D2051E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72006766"/>
      </p:ext>
    </p:extLst>
  </p:cSld>
  <p:clrMapOvr>
    <a:masterClrMapping/>
  </p:clrMapOvr>
  <p:transition/>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$unset</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The </a:t>
            </a:r>
            <a:r>
              <a:rPr lang="en-US" dirty="0">
                <a:solidFill>
                  <a:srgbClr val="FF8C00"/>
                </a:solidFill>
                <a:latin typeface="Palatino Linotype" panose="02040502050505030304" pitchFamily="18" charset="0"/>
              </a:rPr>
              <a:t>$unset </a:t>
            </a:r>
            <a:r>
              <a:rPr lang="en-US" dirty="0">
                <a:latin typeface="Palatino Linotype" panose="02040502050505030304" pitchFamily="18" charset="0"/>
              </a:rPr>
              <a:t>operator deletes a particular field.</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$unset: { &lt;field1&gt;: "", ... } }</a:t>
            </a:r>
          </a:p>
        </p:txBody>
      </p:sp>
      <p:sp>
        <p:nvSpPr>
          <p:cNvPr id="9" name="Rectangle 8"/>
          <p:cNvSpPr/>
          <p:nvPr/>
        </p:nvSpPr>
        <p:spPr>
          <a:xfrm>
            <a:off x="838622" y="2354761"/>
            <a:ext cx="10297144"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db.emp.update({ename: 'saleel'}, {$unset: {comm: 0, ename: '', sal: 0}})</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db.emp.updateOne({ename: 'saleel'}, {$unset: {comm: 0, ename: '', sal: 0}})</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db.emp.updateMany({ename: 'saleel'}, {$unset: {comm: 0, ename: '', sal: 0}})</a:t>
            </a:r>
          </a:p>
        </p:txBody>
      </p:sp>
      <p:pic>
        <p:nvPicPr>
          <p:cNvPr id="10" name="Picture 9">
            <a:extLst>
              <a:ext uri="{FF2B5EF4-FFF2-40B4-BE49-F238E27FC236}">
                <a16:creationId xmlns:a16="http://schemas.microsoft.com/office/drawing/2014/main" id="{1F1CDD24-1830-4A9F-9F1C-ABF6C52B1E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D185AEF6-8CC8-4CA2-AE77-BA7CDC06C19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20657471"/>
      </p:ext>
    </p:extLst>
  </p:cSld>
  <p:clrMapOvr>
    <a:masterClrMapping/>
  </p:clrMapOvr>
  <p:transition/>
</p:sld>
</file>

<file path=ppt/slides/slide6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db.collection.replaceOne()</a:t>
            </a:r>
            <a:endParaRPr lang="en-US" dirty="0"/>
          </a:p>
        </p:txBody>
      </p:sp>
      <p:sp>
        <p:nvSpPr>
          <p:cNvPr id="3" name="Rectangle 2"/>
          <p:cNvSpPr/>
          <p:nvPr/>
        </p:nvSpPr>
        <p:spPr>
          <a:xfrm>
            <a:off x="2458802" y="2895600"/>
            <a:ext cx="7272808"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Replaces a single document within the collection based on the filter.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0EC835B0-B060-489B-BC3F-AD497A9D4E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94922FBE-9B1B-4CFE-B1AF-EE4F6F13C2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98329427"/>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623311" y="3500430"/>
            <a:ext cx="11087788" cy="2400344"/>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866" indent="-342866">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866" indent="-342866">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866" indent="-342866">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6" name="TextBox 4">
            <a:extLst>
              <a:ext uri="{FF2B5EF4-FFF2-40B4-BE49-F238E27FC236}">
                <a16:creationId xmlns:a16="http://schemas.microsoft.com/office/drawing/2014/main" id="{8A5BB876-B26F-4A7B-85DE-061E018EE60A}"/>
              </a:ext>
            </a:extLst>
          </p:cNvPr>
          <p:cNvSpPr txBox="1"/>
          <p:nvPr/>
        </p:nvSpPr>
        <p:spPr>
          <a:xfrm>
            <a:off x="10343125" y="261060"/>
            <a:ext cx="1675526" cy="400058"/>
          </a:xfrm>
          <a:prstGeom prst="rect">
            <a:avLst/>
          </a:prstGeom>
          <a:solidFill>
            <a:schemeClr val="bg1"/>
          </a:solidFill>
          <a:ln>
            <a:solidFill>
              <a:srgbClr val="92D050"/>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IN" sz="2000" b="1" dirty="0">
                <a:solidFill>
                  <a:schemeClr val="bg1"/>
                </a:solidFill>
                <a:latin typeface="Times New Roman" panose="02020603050405020304" pitchFamily="18" charset="0"/>
              </a:rPr>
              <a:t>www.draw.io</a:t>
            </a:r>
          </a:p>
        </p:txBody>
      </p:sp>
      <p:pic>
        <p:nvPicPr>
          <p:cNvPr id="4" name="Picture 3">
            <a:extLst>
              <a:ext uri="{FF2B5EF4-FFF2-40B4-BE49-F238E27FC236}">
                <a16:creationId xmlns:a16="http://schemas.microsoft.com/office/drawing/2014/main" id="{4F56D6BB-9BB9-4C2F-B5FD-D34BAB4F648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DA745C54-801D-4D1A-ADB1-66C05669E6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1386745"/>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db.collection.replaceOne()</a:t>
            </a:r>
          </a:p>
        </p:txBody>
      </p:sp>
      <p:sp>
        <p:nvSpPr>
          <p:cNvPr id="7" name="Rectangle 6"/>
          <p:cNvSpPr/>
          <p:nvPr/>
        </p:nvSpPr>
        <p:spPr>
          <a:xfrm>
            <a:off x="1672970" y="762000"/>
            <a:ext cx="8844473" cy="369332"/>
          </a:xfrm>
          <a:prstGeom prst="rect">
            <a:avLst/>
          </a:prstGeom>
        </p:spPr>
        <p:txBody>
          <a:bodyPr wrap="square">
            <a:spAutoFit/>
          </a:bodyPr>
          <a:lstStyle/>
          <a:p>
            <a:r>
              <a:rPr lang="en-US" b="1" i="1" dirty="0">
                <a:solidFill>
                  <a:srgbClr val="036883"/>
                </a:solidFill>
                <a:latin typeface="Palatino Linotype" panose="02040502050505030304" pitchFamily="18" charset="0"/>
              </a:rPr>
              <a:t>replaceOne() </a:t>
            </a:r>
            <a:r>
              <a:rPr lang="en-US" dirty="0">
                <a:latin typeface="Palatino Linotype" panose="02040502050505030304" pitchFamily="18" charset="0"/>
              </a:rPr>
              <a:t>replaces a single document within the collection based on the filter.</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db.collection.replaceOne(filter, replacement, options)</a:t>
            </a:r>
          </a:p>
        </p:txBody>
      </p:sp>
      <p:sp>
        <p:nvSpPr>
          <p:cNvPr id="9" name="Rectangle 8"/>
          <p:cNvSpPr/>
          <p:nvPr/>
        </p:nvSpPr>
        <p:spPr>
          <a:xfrm>
            <a:off x="1672970" y="2354761"/>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db.emp.replaceOne({ename: 'saleel'}, {x: 500, y: 500 }) </a:t>
            </a:r>
          </a:p>
        </p:txBody>
      </p:sp>
      <p:pic>
        <p:nvPicPr>
          <p:cNvPr id="10" name="Picture 9">
            <a:extLst>
              <a:ext uri="{FF2B5EF4-FFF2-40B4-BE49-F238E27FC236}">
                <a16:creationId xmlns:a16="http://schemas.microsoft.com/office/drawing/2014/main" id="{5854BD0E-0676-4C16-87A7-B55130EFE0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A1A388FD-0985-4DFF-9AE0-32DB80003F2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41911446"/>
      </p:ext>
    </p:extLst>
  </p:cSld>
  <p:clrMapOvr>
    <a:masterClrMapping/>
  </p:clrMapOvr>
  <p:transition/>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db.collection.deleteOne()</a:t>
            </a:r>
            <a:endParaRPr lang="en-US" dirty="0"/>
          </a:p>
        </p:txBody>
      </p:sp>
      <p:sp>
        <p:nvSpPr>
          <p:cNvPr id="3" name="Rectangle 2"/>
          <p:cNvSpPr/>
          <p:nvPr/>
        </p:nvSpPr>
        <p:spPr>
          <a:xfrm>
            <a:off x="2854846" y="2861953"/>
            <a:ext cx="6408712"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Removes a single document from a collection.</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E19FAF20-A8F5-4546-8525-4D2F57091B0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92B8A80E-8356-4EF3-A343-5A267C8A0CC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83866966"/>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db.collection.deleteOne()</a:t>
            </a:r>
          </a:p>
        </p:txBody>
      </p:sp>
      <p:sp>
        <p:nvSpPr>
          <p:cNvPr id="7" name="Rectangle 6"/>
          <p:cNvSpPr/>
          <p:nvPr/>
        </p:nvSpPr>
        <p:spPr>
          <a:xfrm>
            <a:off x="1672970" y="762002"/>
            <a:ext cx="8844473" cy="646331"/>
          </a:xfrm>
          <a:prstGeom prst="rect">
            <a:avLst/>
          </a:prstGeom>
        </p:spPr>
        <p:txBody>
          <a:bodyPr wrap="square">
            <a:spAutoFit/>
          </a:bodyPr>
          <a:lstStyle/>
          <a:p>
            <a:r>
              <a:rPr lang="en-US" b="1" i="1" dirty="0">
                <a:solidFill>
                  <a:srgbClr val="036883"/>
                </a:solidFill>
                <a:latin typeface="Palatino Linotype" panose="02040502050505030304" pitchFamily="18" charset="0"/>
              </a:rPr>
              <a:t>deleteOne() </a:t>
            </a:r>
            <a:r>
              <a:rPr lang="en-US" dirty="0">
                <a:solidFill>
                  <a:schemeClr val="tx1">
                    <a:lumMod val="95000"/>
                    <a:lumOff val="5000"/>
                  </a:schemeClr>
                </a:solidFill>
                <a:latin typeface="Calibri" panose="020F0502020204030204" pitchFamily="34" charset="0"/>
                <a:cs typeface="Calibri" panose="020F0502020204030204" pitchFamily="34" charset="0"/>
              </a:rPr>
              <a:t>r</a:t>
            </a:r>
            <a:r>
              <a:rPr lang="en-US" dirty="0">
                <a:latin typeface="Palatino Linotype" panose="02040502050505030304" pitchFamily="18" charset="0"/>
              </a:rPr>
              <a:t>emoves a </a:t>
            </a:r>
            <a:r>
              <a:rPr lang="en-US" b="1" dirty="0">
                <a:solidFill>
                  <a:srgbClr val="FF8C00"/>
                </a:solidFill>
                <a:latin typeface="Palatino Linotype" panose="02040502050505030304" pitchFamily="18" charset="0"/>
              </a:rPr>
              <a:t>single</a:t>
            </a:r>
            <a:r>
              <a:rPr lang="en-US" dirty="0">
                <a:latin typeface="Palatino Linotype" panose="02040502050505030304" pitchFamily="18" charset="0"/>
              </a:rPr>
              <a:t> document from a collection. Specify an empty document { } to delete the first document returned in the collection.</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db.collection.deleteOne({ &lt;filter&gt; })</a:t>
            </a:r>
          </a:p>
        </p:txBody>
      </p:sp>
      <p:sp>
        <p:nvSpPr>
          <p:cNvPr id="5" name="Rectangle 4"/>
          <p:cNvSpPr/>
          <p:nvPr/>
        </p:nvSpPr>
        <p:spPr>
          <a:xfrm>
            <a:off x="1672970" y="2286000"/>
            <a:ext cx="8765071"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db.emp.deleteOne({})</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db.emp.deleteOne({job: 'manager'})</a:t>
            </a:r>
          </a:p>
        </p:txBody>
      </p:sp>
      <p:pic>
        <p:nvPicPr>
          <p:cNvPr id="9" name="Picture 8">
            <a:extLst>
              <a:ext uri="{FF2B5EF4-FFF2-40B4-BE49-F238E27FC236}">
                <a16:creationId xmlns:a16="http://schemas.microsoft.com/office/drawing/2014/main" id="{8647FDBA-6EFC-4656-BB07-D2CBB96350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32DC4BE5-A83E-472B-8249-18E1509AF37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82526490"/>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db.collection.deleteMany()</a:t>
            </a:r>
            <a:endParaRPr lang="en-US" dirty="0"/>
          </a:p>
        </p:txBody>
      </p:sp>
      <p:sp>
        <p:nvSpPr>
          <p:cNvPr id="3" name="Rectangle 2"/>
          <p:cNvSpPr/>
          <p:nvPr/>
        </p:nvSpPr>
        <p:spPr>
          <a:xfrm>
            <a:off x="2710830" y="2861953"/>
            <a:ext cx="6768752"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Removes all documents that match the filter from a collection.</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D3641302-93B6-4460-B088-E1B70BF2A5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0730F179-E9C9-4987-A489-F16B588FC8D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20541561"/>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db.collection.deleteMany()</a:t>
            </a:r>
          </a:p>
        </p:txBody>
      </p:sp>
      <p:sp>
        <p:nvSpPr>
          <p:cNvPr id="7" name="Rectangle 6"/>
          <p:cNvSpPr/>
          <p:nvPr/>
        </p:nvSpPr>
        <p:spPr>
          <a:xfrm>
            <a:off x="1672970" y="762000"/>
            <a:ext cx="8844473" cy="369332"/>
          </a:xfrm>
          <a:prstGeom prst="rect">
            <a:avLst/>
          </a:prstGeom>
        </p:spPr>
        <p:txBody>
          <a:bodyPr wrap="square">
            <a:spAutoFit/>
          </a:bodyPr>
          <a:lstStyle/>
          <a:p>
            <a:r>
              <a:rPr lang="en-US" b="1" i="1" dirty="0">
                <a:solidFill>
                  <a:srgbClr val="036883"/>
                </a:solidFill>
                <a:latin typeface="Palatino Linotype" panose="02040502050505030304" pitchFamily="18" charset="0"/>
              </a:rPr>
              <a:t>deleteMany() </a:t>
            </a:r>
            <a:r>
              <a:rPr lang="en-US" dirty="0">
                <a:latin typeface="Palatino Linotype" panose="02040502050505030304" pitchFamily="18" charset="0"/>
              </a:rPr>
              <a:t>removes </a:t>
            </a:r>
            <a:r>
              <a:rPr lang="en-US" b="1" dirty="0">
                <a:solidFill>
                  <a:srgbClr val="FF8C00"/>
                </a:solidFill>
                <a:latin typeface="Palatino Linotype" panose="02040502050505030304" pitchFamily="18" charset="0"/>
              </a:rPr>
              <a:t>all</a:t>
            </a:r>
            <a:r>
              <a:rPr lang="en-US" dirty="0">
                <a:latin typeface="Palatino Linotype" panose="02040502050505030304" pitchFamily="18" charset="0"/>
              </a:rPr>
              <a:t> documents that match the filter from a collection.</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db.collection.deleteMany({&lt;filter&gt;})</a:t>
            </a:r>
          </a:p>
        </p:txBody>
      </p:sp>
      <p:sp>
        <p:nvSpPr>
          <p:cNvPr id="5" name="Rectangle 4"/>
          <p:cNvSpPr/>
          <p:nvPr/>
        </p:nvSpPr>
        <p:spPr>
          <a:xfrm>
            <a:off x="1672970" y="2286000"/>
            <a:ext cx="8765071"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db.emp.deleteMany({});</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db.emp.deleteMany({job: 'manager'})</a:t>
            </a:r>
          </a:p>
        </p:txBody>
      </p:sp>
      <p:pic>
        <p:nvPicPr>
          <p:cNvPr id="9" name="Picture 8">
            <a:extLst>
              <a:ext uri="{FF2B5EF4-FFF2-40B4-BE49-F238E27FC236}">
                <a16:creationId xmlns:a16="http://schemas.microsoft.com/office/drawing/2014/main" id="{7D6B44A2-A84A-487C-9598-130F7A9DFDD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7EEB178B-2247-4EB6-90B7-83053125B2D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00501043"/>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aggregate()</a:t>
            </a:r>
            <a:endParaRPr lang="en-US" dirty="0"/>
          </a:p>
        </p:txBody>
      </p:sp>
      <p:sp>
        <p:nvSpPr>
          <p:cNvPr id="3" name="Rectangle 2"/>
          <p:cNvSpPr/>
          <p:nvPr/>
        </p:nvSpPr>
        <p:spPr>
          <a:xfrm>
            <a:off x="1942847" y="2995550"/>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In aggregation, the result of one stage is simply passed to another stage.</a:t>
            </a:r>
            <a:endParaRPr lang="en-US" dirty="0">
              <a:latin typeface="Palatino Linotype" panose="02040502050505030304" pitchFamily="18" charset="0"/>
            </a:endParaRPr>
          </a:p>
        </p:txBody>
      </p:sp>
      <p:graphicFrame>
        <p:nvGraphicFramePr>
          <p:cNvPr id="9" name="Table 8"/>
          <p:cNvGraphicFramePr>
            <a:graphicFrameLocks noGrp="1"/>
          </p:cNvGraphicFramePr>
          <p:nvPr/>
        </p:nvGraphicFramePr>
        <p:xfrm>
          <a:off x="1523802" y="762000"/>
          <a:ext cx="9142808" cy="914400"/>
        </p:xfrm>
        <a:graphic>
          <a:graphicData uri="http://schemas.openxmlformats.org/drawingml/2006/table">
            <a:tbl>
              <a:tblPr firstRow="1" bandRow="1">
                <a:tableStyleId>{5940675A-B579-460E-94D1-54222C63F5DA}</a:tableStyleId>
              </a:tblPr>
              <a:tblGrid>
                <a:gridCol w="1142851">
                  <a:extLst>
                    <a:ext uri="{9D8B030D-6E8A-4147-A177-3AD203B41FA5}">
                      <a16:colId xmlns:a16="http://schemas.microsoft.com/office/drawing/2014/main" val="20000"/>
                    </a:ext>
                  </a:extLst>
                </a:gridCol>
                <a:gridCol w="1295231">
                  <a:extLst>
                    <a:ext uri="{9D8B030D-6E8A-4147-A177-3AD203B41FA5}">
                      <a16:colId xmlns:a16="http://schemas.microsoft.com/office/drawing/2014/main" val="20001"/>
                    </a:ext>
                  </a:extLst>
                </a:gridCol>
                <a:gridCol w="1295231">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1142851">
                  <a:extLst>
                    <a:ext uri="{9D8B030D-6E8A-4147-A177-3AD203B41FA5}">
                      <a16:colId xmlns:a16="http://schemas.microsoft.com/office/drawing/2014/main" val="20004"/>
                    </a:ext>
                  </a:extLst>
                </a:gridCol>
                <a:gridCol w="1295231">
                  <a:extLst>
                    <a:ext uri="{9D8B030D-6E8A-4147-A177-3AD203B41FA5}">
                      <a16:colId xmlns:a16="http://schemas.microsoft.com/office/drawing/2014/main" val="20005"/>
                    </a:ext>
                  </a:extLst>
                </a:gridCol>
                <a:gridCol w="838091">
                  <a:extLst>
                    <a:ext uri="{9D8B030D-6E8A-4147-A177-3AD203B41FA5}">
                      <a16:colId xmlns:a16="http://schemas.microsoft.com/office/drawing/2014/main" val="20006"/>
                    </a:ext>
                  </a:extLst>
                </a:gridCol>
                <a:gridCol w="838091">
                  <a:extLst>
                    <a:ext uri="{9D8B030D-6E8A-4147-A177-3AD203B41FA5}">
                      <a16:colId xmlns:a16="http://schemas.microsoft.com/office/drawing/2014/main"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p:sp>
        <p:nvSpPr>
          <p:cNvPr id="4" name="Rectangle 3"/>
          <p:cNvSpPr/>
          <p:nvPr/>
        </p:nvSpPr>
        <p:spPr>
          <a:xfrm>
            <a:off x="7675813" y="76200"/>
            <a:ext cx="2979915" cy="369332"/>
          </a:xfrm>
          <a:prstGeom prst="rect">
            <a:avLst/>
          </a:prstGeom>
        </p:spPr>
        <p:txBody>
          <a:bodyPr wrap="none">
            <a:spAutoFit/>
          </a:bodyPr>
          <a:lstStyle/>
          <a:p>
            <a:r>
              <a:rPr lang="en-US" dirty="0">
                <a:solidFill>
                  <a:srgbClr val="222222"/>
                </a:solidFill>
                <a:latin typeface="arial" panose="020B0604020202020204" pitchFamily="34" charset="0"/>
              </a:rPr>
              <a:t>All stages are independent.</a:t>
            </a:r>
            <a:endParaRPr lang="en-US" dirty="0"/>
          </a:p>
        </p:txBody>
      </p:sp>
      <p:sp>
        <p:nvSpPr>
          <p:cNvPr id="5" name="Rectangle 4"/>
          <p:cNvSpPr/>
          <p:nvPr/>
        </p:nvSpPr>
        <p:spPr>
          <a:xfrm>
            <a:off x="1556454" y="260867"/>
            <a:ext cx="1091824"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pic>
        <p:nvPicPr>
          <p:cNvPr id="7" name="Picture 6">
            <a:extLst>
              <a:ext uri="{FF2B5EF4-FFF2-40B4-BE49-F238E27FC236}">
                <a16:creationId xmlns:a16="http://schemas.microsoft.com/office/drawing/2014/main" id="{B3B9FBCD-0608-4591-B7BA-98EDCC4DEE2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5193B41B-C88A-45ED-8A38-CA94593367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72596790"/>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db.collection.aggregate()</a:t>
            </a:r>
          </a:p>
        </p:txBody>
      </p:sp>
      <p:sp>
        <p:nvSpPr>
          <p:cNvPr id="8" name="Rectangle 7"/>
          <p:cNvSpPr/>
          <p:nvPr/>
        </p:nvSpPr>
        <p:spPr>
          <a:xfrm>
            <a:off x="1677917" y="2438402"/>
            <a:ext cx="8735387"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db.collection.aggregate( [ { &lt;stage1&gt; }, { &lt;stage2&gt; }, { &lt;stage3&gt; } ... , { &lt;stageN&gt; } ] )</a:t>
            </a:r>
          </a:p>
        </p:txBody>
      </p:sp>
      <p:sp>
        <p:nvSpPr>
          <p:cNvPr id="5" name="Rectangle 4"/>
          <p:cNvSpPr/>
          <p:nvPr/>
        </p:nvSpPr>
        <p:spPr>
          <a:xfrm>
            <a:off x="1648233" y="3349825"/>
            <a:ext cx="8765071"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a:t>
            </a:r>
          </a:p>
        </p:txBody>
      </p:sp>
      <p:graphicFrame>
        <p:nvGraphicFramePr>
          <p:cNvPr id="9" name="Table 8"/>
          <p:cNvGraphicFramePr>
            <a:graphicFrameLocks noGrp="1"/>
          </p:cNvGraphicFramePr>
          <p:nvPr/>
        </p:nvGraphicFramePr>
        <p:xfrm>
          <a:off x="1523802" y="1219200"/>
          <a:ext cx="9142808" cy="914400"/>
        </p:xfrm>
        <a:graphic>
          <a:graphicData uri="http://schemas.openxmlformats.org/drawingml/2006/table">
            <a:tbl>
              <a:tblPr firstRow="1" bandRow="1">
                <a:tableStyleId>{5940675A-B579-460E-94D1-54222C63F5DA}</a:tableStyleId>
              </a:tblPr>
              <a:tblGrid>
                <a:gridCol w="1142851">
                  <a:extLst>
                    <a:ext uri="{9D8B030D-6E8A-4147-A177-3AD203B41FA5}">
                      <a16:colId xmlns:a16="http://schemas.microsoft.com/office/drawing/2014/main" val="20000"/>
                    </a:ext>
                  </a:extLst>
                </a:gridCol>
                <a:gridCol w="1295231">
                  <a:extLst>
                    <a:ext uri="{9D8B030D-6E8A-4147-A177-3AD203B41FA5}">
                      <a16:colId xmlns:a16="http://schemas.microsoft.com/office/drawing/2014/main" val="20001"/>
                    </a:ext>
                  </a:extLst>
                </a:gridCol>
                <a:gridCol w="1295231">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1142851">
                  <a:extLst>
                    <a:ext uri="{9D8B030D-6E8A-4147-A177-3AD203B41FA5}">
                      <a16:colId xmlns:a16="http://schemas.microsoft.com/office/drawing/2014/main" val="20004"/>
                    </a:ext>
                  </a:extLst>
                </a:gridCol>
                <a:gridCol w="1295231">
                  <a:extLst>
                    <a:ext uri="{9D8B030D-6E8A-4147-A177-3AD203B41FA5}">
                      <a16:colId xmlns:a16="http://schemas.microsoft.com/office/drawing/2014/main" val="20005"/>
                    </a:ext>
                  </a:extLst>
                </a:gridCol>
                <a:gridCol w="838091">
                  <a:extLst>
                    <a:ext uri="{9D8B030D-6E8A-4147-A177-3AD203B41FA5}">
                      <a16:colId xmlns:a16="http://schemas.microsoft.com/office/drawing/2014/main" val="20006"/>
                    </a:ext>
                  </a:extLst>
                </a:gridCol>
                <a:gridCol w="838091">
                  <a:extLst>
                    <a:ext uri="{9D8B030D-6E8A-4147-A177-3AD203B41FA5}">
                      <a16:colId xmlns:a16="http://schemas.microsoft.com/office/drawing/2014/main"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p:sp>
        <p:nvSpPr>
          <p:cNvPr id="10" name="Rectangle 9"/>
          <p:cNvSpPr/>
          <p:nvPr/>
        </p:nvSpPr>
        <p:spPr>
          <a:xfrm>
            <a:off x="1556454" y="718068"/>
            <a:ext cx="1091824"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pic>
        <p:nvPicPr>
          <p:cNvPr id="7" name="Picture 6">
            <a:extLst>
              <a:ext uri="{FF2B5EF4-FFF2-40B4-BE49-F238E27FC236}">
                <a16:creationId xmlns:a16="http://schemas.microsoft.com/office/drawing/2014/main" id="{51589CC6-B293-4B3D-B26E-652E5065B0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3D3B4A63-F87D-425D-8EDD-18AFC6EB3CB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59728434"/>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0"/>
            <a:ext cx="9142810" cy="954107"/>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aggregation &lt;stageOperators&gt;  and aggregation &lt;expression&gt;</a:t>
            </a:r>
          </a:p>
        </p:txBody>
      </p:sp>
      <p:sp>
        <p:nvSpPr>
          <p:cNvPr id="7" name="Rectangle 6"/>
          <p:cNvSpPr/>
          <p:nvPr/>
        </p:nvSpPr>
        <p:spPr>
          <a:xfrm>
            <a:off x="1672970" y="1254825"/>
            <a:ext cx="8844473" cy="369332"/>
          </a:xfrm>
          <a:prstGeom prst="rect">
            <a:avLst/>
          </a:prstGeom>
        </p:spPr>
        <p:txBody>
          <a:bodyPr wrap="square">
            <a:spAutoFit/>
          </a:bodyPr>
          <a:lstStyle/>
          <a:p>
            <a:r>
              <a:rPr lang="en-US" dirty="0">
                <a:latin typeface="Palatino Linotype" panose="02040502050505030304" pitchFamily="18" charset="0"/>
              </a:rPr>
              <a:t>Each sage starts with stage operator.</a:t>
            </a:r>
            <a:endParaRPr lang="en-IN" dirty="0">
              <a:latin typeface="Palatino Linotype" panose="02040502050505030304" pitchFamily="18" charset="0"/>
            </a:endParaRPr>
          </a:p>
        </p:txBody>
      </p:sp>
      <p:sp>
        <p:nvSpPr>
          <p:cNvPr id="8" name="Rectangle 7"/>
          <p:cNvSpPr/>
          <p:nvPr/>
        </p:nvSpPr>
        <p:spPr>
          <a:xfrm>
            <a:off x="1672970" y="17642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$&lt;stageOperator&gt; : { } }</a:t>
            </a:r>
          </a:p>
        </p:txBody>
      </p:sp>
      <p:sp>
        <p:nvSpPr>
          <p:cNvPr id="9" name="Rectangle 8"/>
          <p:cNvSpPr/>
          <p:nvPr/>
        </p:nvSpPr>
        <p:spPr>
          <a:xfrm>
            <a:off x="1615337" y="5486402"/>
            <a:ext cx="8844473" cy="461665"/>
          </a:xfrm>
          <a:prstGeom prst="rect">
            <a:avLst/>
          </a:prstGeom>
        </p:spPr>
        <p:txBody>
          <a:bodyPr wrap="square">
            <a:spAutoFit/>
          </a:bodyPr>
          <a:lstStyle/>
          <a:p>
            <a:r>
              <a:rPr lang="en-US" dirty="0"/>
              <a:t>Each aggregation expression starts with </a:t>
            </a:r>
            <a:r>
              <a:rPr lang="en-US" sz="2400" dirty="0">
                <a:solidFill>
                  <a:srgbClr val="B22251"/>
                </a:solidFill>
              </a:rPr>
              <a:t>$ </a:t>
            </a:r>
            <a:r>
              <a:rPr lang="en-US" dirty="0"/>
              <a:t>sign.</a:t>
            </a:r>
            <a:endParaRPr lang="en-IN" dirty="0"/>
          </a:p>
        </p:txBody>
      </p:sp>
      <p:sp>
        <p:nvSpPr>
          <p:cNvPr id="10" name="Rectangle 9"/>
          <p:cNvSpPr/>
          <p:nvPr/>
        </p:nvSpPr>
        <p:spPr>
          <a:xfrm>
            <a:off x="1712550" y="59552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'$&lt;fieldName&gt;'</a:t>
            </a:r>
          </a:p>
        </p:txBody>
      </p:sp>
      <p:sp>
        <p:nvSpPr>
          <p:cNvPr id="11" name="Rectangle 10"/>
          <p:cNvSpPr/>
          <p:nvPr/>
        </p:nvSpPr>
        <p:spPr>
          <a:xfrm>
            <a:off x="1672970" y="2231648"/>
            <a:ext cx="876012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 $match : { job: 'manager'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 $group : { _id : '$job' } }</a:t>
            </a:r>
          </a:p>
        </p:txBody>
      </p:sp>
      <p:graphicFrame>
        <p:nvGraphicFramePr>
          <p:cNvPr id="2" name="Table 1"/>
          <p:cNvGraphicFramePr>
            <a:graphicFrameLocks noGrp="1"/>
          </p:cNvGraphicFramePr>
          <p:nvPr/>
        </p:nvGraphicFramePr>
        <p:xfrm>
          <a:off x="1689790" y="3286825"/>
          <a:ext cx="8782882" cy="2250440"/>
        </p:xfrm>
        <a:graphic>
          <a:graphicData uri="http://schemas.openxmlformats.org/drawingml/2006/table">
            <a:tbl>
              <a:tblPr firstRow="1" bandRow="1">
                <a:tableStyleId>{5940675A-B579-460E-94D1-54222C63F5DA}</a:tableStyleId>
              </a:tblPr>
              <a:tblGrid>
                <a:gridCol w="4391441">
                  <a:extLst>
                    <a:ext uri="{9D8B030D-6E8A-4147-A177-3AD203B41FA5}">
                      <a16:colId xmlns:a16="http://schemas.microsoft.com/office/drawing/2014/main" val="20000"/>
                    </a:ext>
                  </a:extLst>
                </a:gridCol>
                <a:gridCol w="4391441">
                  <a:extLst>
                    <a:ext uri="{9D8B030D-6E8A-4147-A177-3AD203B41FA5}">
                      <a16:colId xmlns:a16="http://schemas.microsoft.com/office/drawing/2014/main" val="20001"/>
                    </a:ext>
                  </a:extLst>
                </a:gridCol>
              </a:tblGrid>
              <a:tr h="370840">
                <a:tc gridSpan="2">
                  <a:txBody>
                    <a:bodyPr/>
                    <a:lstStyle/>
                    <a:p>
                      <a:r>
                        <a:rPr kumimoji="0" lang="en-US" sz="2000" b="1" kern="1200" dirty="0">
                          <a:solidFill>
                            <a:srgbClr val="DFE100"/>
                          </a:solidFill>
                          <a:latin typeface="+mn-lt"/>
                          <a:ea typeface="+mn-ea"/>
                          <a:cs typeface="+mn-cs"/>
                        </a:rPr>
                        <a:t>Stage Operators</a:t>
                      </a:r>
                    </a:p>
                  </a:txBody>
                  <a:tcPr marL="91428" marR="91428"/>
                </a:tc>
                <a:tc hMerge="1">
                  <a:txBody>
                    <a:bodyPr/>
                    <a:lstStyle/>
                    <a:p>
                      <a:endParaRPr lang="en-US" dirty="0"/>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marL="91428" marR="91428"/>
                </a:tc>
                <a:tc>
                  <a:txBody>
                    <a:bodyPr/>
                    <a:lstStyle/>
                    <a:p>
                      <a:r>
                        <a:rPr kumimoji="0" lang="en-US" kern="1200" dirty="0">
                          <a:solidFill>
                            <a:srgbClr val="036883"/>
                          </a:solidFill>
                          <a:latin typeface="+mn-lt"/>
                          <a:ea typeface="+mn-ea"/>
                          <a:cs typeface="+mn-cs"/>
                        </a:rPr>
                        <a:t>  $sort  </a:t>
                      </a:r>
                    </a:p>
                  </a:txBody>
                  <a:tcPr marL="91428" marR="91428"/>
                </a:tc>
                <a:extLst>
                  <a:ext uri="{0D108BD9-81ED-4DB2-BD59-A6C34878D82A}">
                    <a16:rowId xmlns:a16="http://schemas.microsoft.com/office/drawing/2014/main" val="10001"/>
                  </a:ext>
                </a:extLst>
              </a:tr>
              <a:tr h="370840">
                <a:tc>
                  <a:txBody>
                    <a:bodyPr/>
                    <a:lstStyle/>
                    <a:p>
                      <a:r>
                        <a:rPr kumimoji="0" lang="en-US" kern="1200" dirty="0">
                          <a:solidFill>
                            <a:srgbClr val="036883"/>
                          </a:solidFill>
                          <a:latin typeface="+mn-lt"/>
                          <a:ea typeface="+mn-ea"/>
                          <a:cs typeface="+mn-cs"/>
                        </a:rPr>
                        <a:t>  $project</a:t>
                      </a:r>
                    </a:p>
                  </a:txBody>
                  <a:tcPr marL="91428" marR="9142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$limit</a:t>
                      </a:r>
                    </a:p>
                  </a:txBody>
                  <a:tcPr marL="91428" marR="91428"/>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$unwind</a:t>
                      </a:r>
                    </a:p>
                  </a:txBody>
                  <a:tcPr marL="91428" marR="91428"/>
                </a:tc>
                <a:tc>
                  <a:txBody>
                    <a:bodyPr/>
                    <a:lstStyle/>
                    <a:p>
                      <a:r>
                        <a:rPr kumimoji="0" lang="en-US" kern="1200" dirty="0">
                          <a:solidFill>
                            <a:srgbClr val="036883"/>
                          </a:solidFill>
                          <a:latin typeface="+mn-lt"/>
                          <a:ea typeface="+mn-ea"/>
                          <a:cs typeface="+mn-cs"/>
                        </a:rPr>
                        <a:t>  $skip</a:t>
                      </a:r>
                    </a:p>
                  </a:txBody>
                  <a:tcPr marL="91428" marR="91428"/>
                </a:tc>
                <a:extLst>
                  <a:ext uri="{0D108BD9-81ED-4DB2-BD59-A6C34878D82A}">
                    <a16:rowId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$group</a:t>
                      </a:r>
                    </a:p>
                  </a:txBody>
                  <a:tcPr marL="91428" marR="91428"/>
                </a:tc>
                <a:tc>
                  <a:txBody>
                    <a:bodyPr/>
                    <a:lstStyle/>
                    <a:p>
                      <a:r>
                        <a:rPr kumimoji="0" lang="en-US" kern="1200" dirty="0">
                          <a:solidFill>
                            <a:srgbClr val="036883"/>
                          </a:solidFill>
                          <a:latin typeface="+mn-lt"/>
                          <a:ea typeface="+mn-ea"/>
                          <a:cs typeface="+mn-cs"/>
                        </a:rPr>
                        <a:t>  $count</a:t>
                      </a:r>
                    </a:p>
                  </a:txBody>
                  <a:tcPr marL="91428" marR="91428"/>
                </a:tc>
                <a:extLst>
                  <a:ext uri="{0D108BD9-81ED-4DB2-BD59-A6C34878D82A}">
                    <a16:rowId xmlns:a16="http://schemas.microsoft.com/office/drawing/2014/main" val="10004"/>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marL="91428" marR="91428"/>
                </a:tc>
                <a:tc>
                  <a:txBody>
                    <a:bodyPr/>
                    <a:lstStyle/>
                    <a:p>
                      <a:endParaRPr kumimoji="0" lang="en-US" kern="1200" dirty="0">
                        <a:solidFill>
                          <a:srgbClr val="036883"/>
                        </a:solidFill>
                        <a:latin typeface="+mn-lt"/>
                        <a:ea typeface="+mn-ea"/>
                        <a:cs typeface="+mn-cs"/>
                      </a:endParaRPr>
                    </a:p>
                  </a:txBody>
                  <a:tcPr marL="91428" marR="91428"/>
                </a:tc>
                <a:extLst>
                  <a:ext uri="{0D108BD9-81ED-4DB2-BD59-A6C34878D82A}">
                    <a16:rowId xmlns:a16="http://schemas.microsoft.com/office/drawing/2014/main" val="10005"/>
                  </a:ext>
                </a:extLst>
              </a:tr>
            </a:tbl>
          </a:graphicData>
        </a:graphic>
      </p:graphicFrame>
      <p:pic>
        <p:nvPicPr>
          <p:cNvPr id="12" name="Picture 11">
            <a:extLst>
              <a:ext uri="{FF2B5EF4-FFF2-40B4-BE49-F238E27FC236}">
                <a16:creationId xmlns:a16="http://schemas.microsoft.com/office/drawing/2014/main" id="{1CB3A691-37A1-4787-B9DC-1DBC53988E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680B4821-F815-43DE-96E7-A6D67D8319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66675376"/>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$match</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latin typeface="Palatino Linotype" panose="02040502050505030304" pitchFamily="18" charset="0"/>
              </a:rPr>
              <a:t>Filters the documents to pass only the documents that match the specified condition(s) to the next pipeline stage.</a:t>
            </a:r>
          </a:p>
        </p:txBody>
      </p:sp>
      <p:pic>
        <p:nvPicPr>
          <p:cNvPr id="4" name="Picture 3">
            <a:extLst>
              <a:ext uri="{FF2B5EF4-FFF2-40B4-BE49-F238E27FC236}">
                <a16:creationId xmlns:a16="http://schemas.microsoft.com/office/drawing/2014/main" id="{D22561A5-5BE1-425C-8DD6-1FB187956B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FF2971A-DCC5-4D06-971F-50CBD093B5D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70061223"/>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$match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Filters the documents to pass only the documents that match the specified condition(s) to the next pipeline stage.</a:t>
            </a:r>
            <a:endParaRPr lang="en-IN" dirty="0">
              <a:latin typeface="Palatino Linotype" panose="02040502050505030304" pitchFamily="18" charset="0"/>
            </a:endParaRP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$match: { &lt;query&gt; } }</a:t>
            </a:r>
          </a:p>
        </p:txBody>
      </p:sp>
      <p:sp>
        <p:nvSpPr>
          <p:cNvPr id="5" name="Rectangle 4"/>
          <p:cNvSpPr/>
          <p:nvPr/>
        </p:nvSpPr>
        <p:spPr>
          <a:xfrm>
            <a:off x="334566" y="2133602"/>
            <a:ext cx="11449272"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{$match: {job: 'manager'}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{$match: {comm: {$eq: null}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{$match: {sal: {$gt: 4000} }}, {$group: {_id: '$job', count: {$sum: '$sal'}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{$match: {favouriteFruit: {$size: 1}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{$match: {'favouriteFruit.0': 'Orange'} }, {$project: {favouriteFruit: true} } ])</a:t>
            </a:r>
          </a:p>
        </p:txBody>
      </p:sp>
      <p:pic>
        <p:nvPicPr>
          <p:cNvPr id="8" name="Picture 7">
            <a:extLst>
              <a:ext uri="{FF2B5EF4-FFF2-40B4-BE49-F238E27FC236}">
                <a16:creationId xmlns:a16="http://schemas.microsoft.com/office/drawing/2014/main" id="{BA7D197E-E36F-4239-BC48-F23AA0084A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61C61E7B-EE58-46E2-85A1-6CB14E2D895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6961392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15" y="637484"/>
            <a:ext cx="10030726" cy="1789424"/>
          </a:xfrm>
          <a:prstGeom prst="rect">
            <a:avLst/>
          </a:prstGeom>
          <a:solidFill>
            <a:srgbClr val="FFFFFF"/>
          </a:solidFill>
          <a:ln w="9525">
            <a:noFill/>
            <a:miter lim="800000"/>
            <a:headEnd/>
            <a:tailEnd/>
          </a:ln>
          <a:effectLst/>
        </p:spPr>
        <p:txBody>
          <a:bodyPr vert="horz" wrap="square" lIns="91428" tIns="0" rIns="91428"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5533" y="2351892"/>
            <a:ext cx="6284721" cy="4505661"/>
          </a:xfrm>
          <a:prstGeom prst="rect">
            <a:avLst/>
          </a:prstGeom>
          <a:noFill/>
          <a:ln w="9525">
            <a:noFill/>
            <a:miter lim="800000"/>
            <a:headEnd/>
            <a:tailEnd/>
          </a:ln>
        </p:spPr>
      </p:pic>
      <p:sp>
        <p:nvSpPr>
          <p:cNvPr id="8" name="Rectangle 7"/>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Conceptual Model Design</a:t>
            </a:r>
          </a:p>
        </p:txBody>
      </p:sp>
      <p:pic>
        <p:nvPicPr>
          <p:cNvPr id="2" name="Picture 1">
            <a:extLst>
              <a:ext uri="{FF2B5EF4-FFF2-40B4-BE49-F238E27FC236}">
                <a16:creationId xmlns:a16="http://schemas.microsoft.com/office/drawing/2014/main" id="{6665B6B2-F363-4BFC-936E-FF87419516C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3045BD0F-40BB-4AEE-8D3F-6F97C57969C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$project</a:t>
            </a:r>
            <a:endParaRPr lang="en-US" dirty="0"/>
          </a:p>
        </p:txBody>
      </p:sp>
      <p:sp>
        <p:nvSpPr>
          <p:cNvPr id="4" name="Rectangle 3"/>
          <p:cNvSpPr/>
          <p:nvPr/>
        </p:nvSpPr>
        <p:spPr>
          <a:xfrm>
            <a:off x="1942847" y="3048000"/>
            <a:ext cx="8304719" cy="923330"/>
          </a:xfrm>
          <a:prstGeom prst="rect">
            <a:avLst/>
          </a:prstGeom>
          <a:noFill/>
        </p:spPr>
        <p:txBody>
          <a:bodyPr wrap="square">
            <a:spAutoFit/>
          </a:bodyPr>
          <a:lstStyle/>
          <a:p>
            <a:r>
              <a:rPr lang="en-US" dirty="0">
                <a:solidFill>
                  <a:srgbClr val="222222"/>
                </a:solidFill>
                <a:latin typeface="Palatino Linotype" panose="02040502050505030304" pitchFamily="18" charset="0"/>
              </a:rPr>
              <a:t>Passes along the documents with the requested fields to the next stage in the pipeline. The specified fields can be existing fields from the input documents or newly computed fields.</a:t>
            </a:r>
            <a:endParaRPr lang="en-US" dirty="0">
              <a:latin typeface="Palatino Linotype" panose="02040502050505030304" pitchFamily="18" charset="0"/>
            </a:endParaRPr>
          </a:p>
        </p:txBody>
      </p:sp>
      <p:pic>
        <p:nvPicPr>
          <p:cNvPr id="5" name="Picture 4">
            <a:extLst>
              <a:ext uri="{FF2B5EF4-FFF2-40B4-BE49-F238E27FC236}">
                <a16:creationId xmlns:a16="http://schemas.microsoft.com/office/drawing/2014/main" id="{D70B08CC-7F6C-44E4-BBFC-AAE65227E8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48847ED2-14B0-4B65-887A-3C575E0527E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30338607"/>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$project </a:t>
            </a:r>
          </a:p>
        </p:txBody>
      </p:sp>
      <p:sp>
        <p:nvSpPr>
          <p:cNvPr id="7" name="Rectangle 6"/>
          <p:cNvSpPr/>
          <p:nvPr/>
        </p:nvSpPr>
        <p:spPr>
          <a:xfrm>
            <a:off x="1672970" y="762000"/>
            <a:ext cx="8844473" cy="923330"/>
          </a:xfrm>
          <a:prstGeom prst="rect">
            <a:avLst/>
          </a:prstGeom>
        </p:spPr>
        <p:txBody>
          <a:bodyPr wrap="square">
            <a:spAutoFit/>
          </a:bodyPr>
          <a:lstStyle/>
          <a:p>
            <a:r>
              <a:rPr lang="en-US" dirty="0">
                <a:latin typeface="Palatino Linotype" panose="02040502050505030304" pitchFamily="18" charset="0"/>
              </a:rPr>
              <a:t>Passes along the documents with the requested fields to the next stage in the pipeline. The specified fields can be existing fields from the input documents or newly computed fields.</a:t>
            </a:r>
            <a:endParaRPr lang="en-IN" dirty="0">
              <a:latin typeface="Palatino Linotype" panose="02040502050505030304" pitchFamily="18" charset="0"/>
            </a:endParaRPr>
          </a:p>
        </p:txBody>
      </p:sp>
      <p:sp>
        <p:nvSpPr>
          <p:cNvPr id="4" name="Rectangle 3"/>
          <p:cNvSpPr/>
          <p:nvPr/>
        </p:nvSpPr>
        <p:spPr>
          <a:xfrm>
            <a:off x="1672970" y="1812429"/>
            <a:ext cx="8760124" cy="369332"/>
          </a:xfrm>
          <a:prstGeom prst="rect">
            <a:avLst/>
          </a:prstGeom>
        </p:spPr>
        <p:txBody>
          <a:bodyPr wrap="square">
            <a:spAutoFit/>
          </a:bodyPr>
          <a:lstStyle/>
          <a:p>
            <a:r>
              <a:rPr lang="en-US">
                <a:solidFill>
                  <a:srgbClr val="049DC8"/>
                </a:solidFill>
                <a:latin typeface="Consolas" panose="020B0609020204030204" pitchFamily="49" charset="0"/>
                <a:cs typeface="Calibri" panose="020F0502020204030204" pitchFamily="34" charset="0"/>
              </a:rPr>
              <a:t>{ $project: { &lt;specification(s)&gt; } }</a:t>
            </a:r>
            <a:endParaRPr lang="en-US" dirty="0">
              <a:solidFill>
                <a:srgbClr val="049DC8"/>
              </a:solidFill>
              <a:latin typeface="Consolas" panose="020B0609020204030204" pitchFamily="49" charset="0"/>
              <a:cs typeface="Calibri" panose="020F0502020204030204" pitchFamily="34" charset="0"/>
            </a:endParaRPr>
          </a:p>
        </p:txBody>
      </p:sp>
      <p:sp>
        <p:nvSpPr>
          <p:cNvPr id="5" name="Rectangle 4"/>
          <p:cNvSpPr/>
          <p:nvPr/>
        </p:nvSpPr>
        <p:spPr>
          <a:xfrm>
            <a:off x="406574" y="2422030"/>
            <a:ext cx="11449272"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true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{_id: false, sal: true, comm: true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{sal: true, sm: {$sum: '$sal'}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{_id: false, sal: true, comm: true, xx: {$max: ['$sal', '$comm'] }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:{_id: false, indexID: true, favouriteFruit: {$size: '$favouriteFruit'} } } ])</a:t>
            </a:r>
          </a:p>
        </p:txBody>
      </p:sp>
      <p:pic>
        <p:nvPicPr>
          <p:cNvPr id="8" name="Picture 7">
            <a:extLst>
              <a:ext uri="{FF2B5EF4-FFF2-40B4-BE49-F238E27FC236}">
                <a16:creationId xmlns:a16="http://schemas.microsoft.com/office/drawing/2014/main" id="{7BD08727-573D-40BF-AB9F-893A3308DB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6D1D5B67-EDA5-4EF9-B73F-DD8EB91F5EC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41786932"/>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579"/>
            <a:ext cx="8838049" cy="838091"/>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$sample</a:t>
            </a:r>
            <a:endParaRPr lang="en-US" dirty="0"/>
          </a:p>
        </p:txBody>
      </p:sp>
      <p:sp>
        <p:nvSpPr>
          <p:cNvPr id="4" name="Rectangle 3"/>
          <p:cNvSpPr/>
          <p:nvPr/>
        </p:nvSpPr>
        <p:spPr>
          <a:xfrm>
            <a:off x="2488981" y="2909452"/>
            <a:ext cx="7212450" cy="369332"/>
          </a:xfrm>
          <a:prstGeom prst="rect">
            <a:avLst/>
          </a:prstGeom>
          <a:noFill/>
        </p:spPr>
        <p:txBody>
          <a:bodyPr wrap="square">
            <a:spAutoFit/>
          </a:bodyPr>
          <a:lstStyle/>
          <a:p>
            <a:r>
              <a:rPr lang="en-US" dirty="0">
                <a:solidFill>
                  <a:srgbClr val="494747"/>
                </a:solidFill>
                <a:latin typeface="Palatino Linotype" panose="02040502050505030304" pitchFamily="18" charset="0"/>
                <a:cs typeface="Arial" panose="020B0604020202020204" pitchFamily="34" charset="0"/>
              </a:rPr>
              <a:t>Randomly selects the specified number of documents from its input.</a:t>
            </a:r>
            <a:endParaRPr lang="en-US" dirty="0">
              <a:latin typeface="Palatino Linotype" panose="02040502050505030304" pitchFamily="18" charset="0"/>
              <a:cs typeface="Arial" panose="020B0604020202020204" pitchFamily="34" charset="0"/>
            </a:endParaRPr>
          </a:p>
        </p:txBody>
      </p:sp>
      <p:pic>
        <p:nvPicPr>
          <p:cNvPr id="3" name="Picture 2">
            <a:extLst>
              <a:ext uri="{FF2B5EF4-FFF2-40B4-BE49-F238E27FC236}">
                <a16:creationId xmlns:a16="http://schemas.microsoft.com/office/drawing/2014/main" id="{168A451C-B1F2-43B2-91AC-CEA4E9E858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3DFEEF2-53AF-4749-A279-F2DA5323371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14374491"/>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523802" y="762348"/>
            <a:ext cx="9142809" cy="369284"/>
          </a:xfrm>
          <a:prstGeom prst="rect">
            <a:avLst/>
          </a:prstGeom>
        </p:spPr>
        <p:txBody>
          <a:bodyPr wrap="square">
            <a:spAutoFit/>
          </a:bodyPr>
          <a:lstStyle/>
          <a:p>
            <a:r>
              <a:rPr lang="en-US" dirty="0">
                <a:solidFill>
                  <a:srgbClr val="494747"/>
                </a:solidFill>
                <a:latin typeface="Akzidenz"/>
              </a:rPr>
              <a:t>Randomly selects the specified number of documents from its input.</a:t>
            </a:r>
            <a:endParaRPr lang="en-IN" dirty="0"/>
          </a:p>
        </p:txBody>
      </p:sp>
      <p:sp>
        <p:nvSpPr>
          <p:cNvPr id="4" name="Rectangle 3"/>
          <p:cNvSpPr/>
          <p:nvPr/>
        </p:nvSpPr>
        <p:spPr>
          <a:xfrm>
            <a:off x="1523801" y="1413038"/>
            <a:ext cx="8760123" cy="369284"/>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$sample: { size: &lt;positive integer&gt; } }</a:t>
            </a:r>
          </a:p>
        </p:txBody>
      </p:sp>
      <p:pic>
        <p:nvPicPr>
          <p:cNvPr id="2" name="Picture 1">
            <a:extLst>
              <a:ext uri="{FF2B5EF4-FFF2-40B4-BE49-F238E27FC236}">
                <a16:creationId xmlns:a16="http://schemas.microsoft.com/office/drawing/2014/main" id="{935F9B99-3509-421B-9B7D-8164261341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A10BFEBF-DDC1-49BF-8BEF-A25C127EF2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1" name="Rectangle 10">
            <a:extLst>
              <a:ext uri="{FF2B5EF4-FFF2-40B4-BE49-F238E27FC236}">
                <a16:creationId xmlns:a16="http://schemas.microsoft.com/office/drawing/2014/main" id="{A478D281-4918-4DE3-8774-A7A299B7914E}"/>
              </a:ext>
            </a:extLst>
          </p:cNvPr>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$sample </a:t>
            </a:r>
          </a:p>
        </p:txBody>
      </p:sp>
      <p:sp>
        <p:nvSpPr>
          <p:cNvPr id="13" name="TextBox 12">
            <a:extLst>
              <a:ext uri="{FF2B5EF4-FFF2-40B4-BE49-F238E27FC236}">
                <a16:creationId xmlns:a16="http://schemas.microsoft.com/office/drawing/2014/main" id="{32912BDF-A477-47BA-B0B9-33F90CEF6B01}"/>
              </a:ext>
            </a:extLst>
          </p:cNvPr>
          <p:cNvSpPr txBox="1"/>
          <p:nvPr/>
        </p:nvSpPr>
        <p:spPr>
          <a:xfrm>
            <a:off x="1523801" y="1988840"/>
            <a:ext cx="6096000" cy="46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{$sample: { size: 2 } } ])</a:t>
            </a:r>
          </a:p>
        </p:txBody>
      </p:sp>
    </p:spTree>
    <p:extLst>
      <p:ext uri="{BB962C8B-B14F-4D97-AF65-F5344CB8AC3E}">
        <p14:creationId xmlns:p14="http://schemas.microsoft.com/office/powerpoint/2010/main" val="2207563382"/>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arithmetic expression operators</a:t>
            </a:r>
            <a:endParaRPr lang="en-US" dirty="0"/>
          </a:p>
        </p:txBody>
      </p:sp>
      <p:pic>
        <p:nvPicPr>
          <p:cNvPr id="3" name="Picture 2">
            <a:extLst>
              <a:ext uri="{FF2B5EF4-FFF2-40B4-BE49-F238E27FC236}">
                <a16:creationId xmlns:a16="http://schemas.microsoft.com/office/drawing/2014/main" id="{1A76A4F1-71C3-410D-BF6C-647172A23E5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3B0CA9B-562C-4D45-A41E-C2F3BC3BBC2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50531898"/>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arithmetic expression operators</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Arithmetic expressions perform mathematic operations on numbers. Some arithmetic expressions can also support date arithmetic.</a:t>
            </a:r>
            <a:endParaRPr lang="en-IN" dirty="0">
              <a:latin typeface="Palatino Linotype" panose="02040502050505030304" pitchFamily="18" charset="0"/>
            </a:endParaRPr>
          </a:p>
        </p:txBody>
      </p:sp>
      <p:graphicFrame>
        <p:nvGraphicFramePr>
          <p:cNvPr id="2" name="Table 1"/>
          <p:cNvGraphicFramePr>
            <a:graphicFrameLocks noGrp="1"/>
          </p:cNvGraphicFramePr>
          <p:nvPr/>
        </p:nvGraphicFramePr>
        <p:xfrm>
          <a:off x="1589856" y="1524000"/>
          <a:ext cx="8993641" cy="3428998"/>
        </p:xfrm>
        <a:graphic>
          <a:graphicData uri="http://schemas.openxmlformats.org/drawingml/2006/table">
            <a:tbl>
              <a:tblPr firstRow="1" bandRow="1">
                <a:tableStyleId>{5940675A-B579-460E-94D1-54222C63F5DA}</a:tableStyleId>
              </a:tblPr>
              <a:tblGrid>
                <a:gridCol w="1165392">
                  <a:extLst>
                    <a:ext uri="{9D8B030D-6E8A-4147-A177-3AD203B41FA5}">
                      <a16:colId xmlns:a16="http://schemas.microsoft.com/office/drawing/2014/main" val="20000"/>
                    </a:ext>
                  </a:extLst>
                </a:gridCol>
                <a:gridCol w="7828249">
                  <a:extLst>
                    <a:ext uri="{9D8B030D-6E8A-4147-A177-3AD203B41FA5}">
                      <a16:colId xmlns:a16="http://schemas.microsoft.com/office/drawing/2014/main" val="20001"/>
                    </a:ext>
                  </a:extLst>
                </a:gridCol>
              </a:tblGrid>
              <a:tr h="459556">
                <a:tc gridSpan="2">
                  <a:txBody>
                    <a:bodyPr/>
                    <a:lstStyle/>
                    <a:p>
                      <a:r>
                        <a:rPr kumimoji="0" lang="en-US" sz="2000" b="1" kern="1200" dirty="0">
                          <a:solidFill>
                            <a:srgbClr val="DFE100"/>
                          </a:solidFill>
                          <a:latin typeface="+mn-lt"/>
                          <a:ea typeface="+mn-ea"/>
                          <a:cs typeface="+mn-cs"/>
                        </a:rPr>
                        <a:t>Arithmetic expressions</a:t>
                      </a:r>
                    </a:p>
                  </a:txBody>
                  <a:tcPr marL="91428" marR="91428"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a16="http://schemas.microsoft.com/office/drawing/2014/main" val="10000"/>
                  </a:ext>
                </a:extLst>
              </a:tr>
              <a:tr h="424206">
                <a:tc>
                  <a:txBody>
                    <a:bodyPr/>
                    <a:lstStyle/>
                    <a:p>
                      <a:r>
                        <a:rPr lang="en-US" u="none" dirty="0"/>
                        <a:t> </a:t>
                      </a:r>
                      <a:r>
                        <a:rPr kumimoji="0" lang="en-US" kern="1200" dirty="0">
                          <a:solidFill>
                            <a:srgbClr val="036883"/>
                          </a:solidFill>
                          <a:latin typeface="+mn-lt"/>
                          <a:ea typeface="+mn-ea"/>
                          <a:cs typeface="+mn-cs"/>
                        </a:rPr>
                        <a:t>$abs</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$abs: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nchor="ctr"/>
                </a:tc>
                <a:extLst>
                  <a:ext uri="{0D108BD9-81ED-4DB2-BD59-A6C34878D82A}">
                    <a16:rowId xmlns:a16="http://schemas.microsoft.com/office/drawing/2014/main" val="10001"/>
                  </a:ext>
                </a:extLst>
              </a:tr>
              <a:tr h="424206">
                <a:tc>
                  <a:txBody>
                    <a:bodyPr/>
                    <a:lstStyle/>
                    <a:p>
                      <a:r>
                        <a:rPr kumimoji="0" lang="en-US" kern="1200" dirty="0">
                          <a:solidFill>
                            <a:srgbClr val="036883"/>
                          </a:solidFill>
                          <a:latin typeface="+mn-lt"/>
                          <a:ea typeface="+mn-ea"/>
                          <a:cs typeface="+mn-cs"/>
                        </a:rPr>
                        <a:t> $add</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$add: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 }</a:t>
                      </a:r>
                    </a:p>
                  </a:txBody>
                  <a:tcPr marL="91428" marR="91428" anchor="ctr"/>
                </a:tc>
                <a:extLst>
                  <a:ext uri="{0D108BD9-81ED-4DB2-BD59-A6C34878D82A}">
                    <a16:rowId xmlns:a16="http://schemas.microsoft.com/office/drawing/2014/main" val="10002"/>
                  </a:ext>
                </a:extLst>
              </a:tr>
              <a:tr h="424206">
                <a:tc>
                  <a:txBody>
                    <a:bodyPr/>
                    <a:lstStyle/>
                    <a:p>
                      <a:r>
                        <a:rPr kumimoji="0" lang="en-US" kern="1200" dirty="0">
                          <a:solidFill>
                            <a:srgbClr val="036883"/>
                          </a:solidFill>
                          <a:latin typeface="+mn-lt"/>
                          <a:ea typeface="+mn-ea"/>
                          <a:cs typeface="+mn-cs"/>
                        </a:rPr>
                        <a:t>$subtract</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$subtract: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3"/>
                  </a:ext>
                </a:extLst>
              </a:tr>
              <a:tr h="424206">
                <a:tc>
                  <a:txBody>
                    <a:bodyPr/>
                    <a:lstStyle/>
                    <a:p>
                      <a:r>
                        <a:rPr kumimoji="0" lang="en-US" kern="1200" dirty="0">
                          <a:solidFill>
                            <a:srgbClr val="036883"/>
                          </a:solidFill>
                          <a:latin typeface="+mn-lt"/>
                          <a:ea typeface="+mn-ea"/>
                          <a:cs typeface="+mn-cs"/>
                        </a:rPr>
                        <a:t>$multiply</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$multiply: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4"/>
                  </a:ext>
                </a:extLst>
              </a:tr>
              <a:tr h="424206">
                <a:tc>
                  <a:txBody>
                    <a:bodyPr/>
                    <a:lstStyle/>
                    <a:p>
                      <a:r>
                        <a:rPr kumimoji="0" lang="en-US" kern="1200" dirty="0">
                          <a:solidFill>
                            <a:srgbClr val="036883"/>
                          </a:solidFill>
                          <a:latin typeface="+mn-lt"/>
                          <a:ea typeface="+mn-ea"/>
                          <a:cs typeface="+mn-cs"/>
                        </a:rPr>
                        <a:t>$divide</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$divide: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5"/>
                  </a:ext>
                </a:extLst>
              </a:tr>
              <a:tr h="424206">
                <a:tc>
                  <a:txBody>
                    <a:bodyPr/>
                    <a:lstStyle/>
                    <a:p>
                      <a:r>
                        <a:rPr kumimoji="0" lang="en-US" kern="1200" dirty="0">
                          <a:solidFill>
                            <a:srgbClr val="036883"/>
                          </a:solidFill>
                          <a:latin typeface="+mn-lt"/>
                          <a:ea typeface="+mn-ea"/>
                          <a:cs typeface="+mn-cs"/>
                        </a:rPr>
                        <a:t>$mod</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6"/>
                  </a:ext>
                </a:extLst>
              </a:tr>
              <a:tr h="424206">
                <a:tc>
                  <a:txBody>
                    <a:bodyPr/>
                    <a:lstStyle/>
                    <a:p>
                      <a:r>
                        <a:rPr kumimoji="0" lang="en-US" kern="1200" dirty="0">
                          <a:solidFill>
                            <a:srgbClr val="036883"/>
                          </a:solidFill>
                          <a:latin typeface="+mn-lt"/>
                          <a:ea typeface="+mn-ea"/>
                          <a:cs typeface="+mn-cs"/>
                        </a:rPr>
                        <a:t>$trunc</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$trunc: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nchor="ctr"/>
                </a:tc>
                <a:extLst>
                  <a:ext uri="{0D108BD9-81ED-4DB2-BD59-A6C34878D82A}">
                    <a16:rowId xmlns:a16="http://schemas.microsoft.com/office/drawing/2014/main" val="10007"/>
                  </a:ext>
                </a:extLst>
              </a:tr>
            </a:tbl>
          </a:graphicData>
        </a:graphic>
      </p:graphicFrame>
      <p:sp>
        <p:nvSpPr>
          <p:cNvPr id="3" name="Rectangle 2"/>
          <p:cNvSpPr/>
          <p:nvPr/>
        </p:nvSpPr>
        <p:spPr>
          <a:xfrm>
            <a:off x="1672970" y="5181600"/>
            <a:ext cx="8844473"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 op: { $trunc: "$sal" }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sal: true,  op : { $add: ['$sal', 1000] } } } ])</a:t>
            </a:r>
          </a:p>
        </p:txBody>
      </p:sp>
      <p:pic>
        <p:nvPicPr>
          <p:cNvPr id="8" name="Picture 7">
            <a:extLst>
              <a:ext uri="{FF2B5EF4-FFF2-40B4-BE49-F238E27FC236}">
                <a16:creationId xmlns:a16="http://schemas.microsoft.com/office/drawing/2014/main" id="{620615A4-C041-4835-A4DB-826E7A16EC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C45387D-2D20-4BA0-A6C7-FE63B00E844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48552087"/>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$ifNull(), $toUpper, $toLower, $concat, …</a:t>
            </a:r>
            <a:endParaRPr lang="en-US" dirty="0"/>
          </a:p>
        </p:txBody>
      </p:sp>
      <p:pic>
        <p:nvPicPr>
          <p:cNvPr id="3" name="Picture 2">
            <a:extLst>
              <a:ext uri="{FF2B5EF4-FFF2-40B4-BE49-F238E27FC236}">
                <a16:creationId xmlns:a16="http://schemas.microsoft.com/office/drawing/2014/main" id="{25A2E182-6962-4FBE-9FCC-A710B05B3D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18F5E61C-94E9-4070-B614-E3E2C903B3B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98028994"/>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$ifNull(), $toUpper(), $toLower(), $concat</a:t>
            </a:r>
          </a:p>
        </p:txBody>
      </p:sp>
      <p:sp>
        <p:nvSpPr>
          <p:cNvPr id="7" name="Rectangle 6"/>
          <p:cNvSpPr/>
          <p:nvPr/>
        </p:nvSpPr>
        <p:spPr>
          <a:xfrm>
            <a:off x="1677918" y="609602"/>
            <a:ext cx="8839525" cy="1200329"/>
          </a:xfrm>
          <a:prstGeom prst="rect">
            <a:avLst/>
          </a:prstGeom>
        </p:spPr>
        <p:txBody>
          <a:bodyPr wrap="square">
            <a:spAutoFit/>
          </a:bodyPr>
          <a:lstStyle/>
          <a:p>
            <a:r>
              <a:rPr lang="en-US" dirty="0">
                <a:latin typeface="Palatino Linotype" panose="02040502050505030304" pitchFamily="18" charset="0"/>
              </a:rPr>
              <a:t>Evaluates an expression and returns the value of the expression if the expression evaluates to a non-null value. If the expression evaluates to a null value, including instances of undefined values or missing fields, returns the value of the replacement expression.</a:t>
            </a:r>
            <a:endParaRPr lang="en-IN" dirty="0">
              <a:latin typeface="Palatino Linotype" panose="02040502050505030304" pitchFamily="18" charset="0"/>
            </a:endParaRPr>
          </a:p>
        </p:txBody>
      </p:sp>
      <p:graphicFrame>
        <p:nvGraphicFramePr>
          <p:cNvPr id="2" name="Table 1"/>
          <p:cNvGraphicFramePr>
            <a:graphicFrameLocks noGrp="1"/>
          </p:cNvGraphicFramePr>
          <p:nvPr/>
        </p:nvGraphicFramePr>
        <p:xfrm>
          <a:off x="1655160" y="1981202"/>
          <a:ext cx="8839525" cy="3581403"/>
        </p:xfrm>
        <a:graphic>
          <a:graphicData uri="http://schemas.openxmlformats.org/drawingml/2006/table">
            <a:tbl>
              <a:tblPr firstRow="1" bandRow="1">
                <a:tableStyleId>{5940675A-B579-460E-94D1-54222C63F5DA}</a:tableStyleId>
              </a:tblPr>
              <a:tblGrid>
                <a:gridCol w="8839525">
                  <a:extLst>
                    <a:ext uri="{9D8B030D-6E8A-4147-A177-3AD203B41FA5}">
                      <a16:colId xmlns:a16="http://schemas.microsoft.com/office/drawing/2014/main" val="20000"/>
                    </a:ext>
                  </a:extLst>
                </a:gridCol>
              </a:tblGrid>
              <a:tr h="511629">
                <a:tc>
                  <a:txBody>
                    <a:bodyPr/>
                    <a:lstStyle/>
                    <a:p>
                      <a:r>
                        <a:rPr lang="en-US" dirty="0">
                          <a:solidFill>
                            <a:srgbClr val="049DC8"/>
                          </a:solidFill>
                          <a:latin typeface="Consolas" panose="020B0609020204030204" pitchFamily="49" charset="0"/>
                          <a:cs typeface="Calibri" panose="020F0502020204030204" pitchFamily="34" charset="0"/>
                        </a:rPr>
                        <a:t> x: { $ifNull:[ '$&lt;expression&gt;', &lt;replacement-expression-if-null&gt; ] }</a:t>
                      </a:r>
                      <a:endParaRPr lang="en-US" dirty="0"/>
                    </a:p>
                  </a:txBody>
                  <a:tcPr marL="91428" marR="91428" anchor="ctr"/>
                </a:tc>
                <a:extLst>
                  <a:ext uri="{0D108BD9-81ED-4DB2-BD59-A6C34878D82A}">
                    <a16:rowId xmlns:a16="http://schemas.microsoft.com/office/drawing/2014/main" val="10000"/>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$toUpper: '$&lt;expression&gt;' }</a:t>
                      </a:r>
                      <a:endParaRPr lang="en-US" dirty="0"/>
                    </a:p>
                  </a:txBody>
                  <a:tcPr marL="91428" marR="91428" anchor="ctr"/>
                </a:tc>
                <a:extLst>
                  <a:ext uri="{0D108BD9-81ED-4DB2-BD59-A6C34878D82A}">
                    <a16:rowId xmlns:a16="http://schemas.microsoft.com/office/drawing/2014/main" val="10001"/>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$toLower: '$&lt;expression&gt;' }</a:t>
                      </a:r>
                      <a:endParaRPr lang="en-US" dirty="0"/>
                    </a:p>
                  </a:txBody>
                  <a:tcPr marL="91428" marR="91428" anchor="ctr"/>
                </a:tc>
                <a:extLst>
                  <a:ext uri="{0D108BD9-81ED-4DB2-BD59-A6C34878D82A}">
                    <a16:rowId xmlns:a16="http://schemas.microsoft.com/office/drawing/2014/main" val="10002"/>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$concat:[ '$&lt;expression1&gt;', '$&lt;expression2&gt;', ... ] }</a:t>
                      </a:r>
                      <a:endParaRPr lang="en-US" dirty="0"/>
                    </a:p>
                  </a:txBody>
                  <a:tcPr marL="91428" marR="91428" anchor="ctr"/>
                </a:tc>
                <a:extLst>
                  <a:ext uri="{0D108BD9-81ED-4DB2-BD59-A6C34878D82A}">
                    <a16:rowId xmlns:a16="http://schemas.microsoft.com/office/drawing/2014/main" val="10003"/>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$substr: [ &lt;string&gt;, &lt;start&gt;, &lt;length&gt; ] }</a:t>
                      </a:r>
                      <a:endParaRPr lang="en-US" dirty="0"/>
                    </a:p>
                  </a:txBody>
                  <a:tcPr marL="91428" marR="91428" anchor="ctr"/>
                </a:tc>
                <a:extLst>
                  <a:ext uri="{0D108BD9-81ED-4DB2-BD59-A6C34878D82A}">
                    <a16:rowId xmlns:a16="http://schemas.microsoft.com/office/drawing/2014/main" val="10004"/>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$size: '$&lt;expression&gt;' }</a:t>
                      </a:r>
                      <a:endParaRPr lang="en-US" dirty="0"/>
                    </a:p>
                  </a:txBody>
                  <a:tcPr marL="91428" marR="91428" anchor="ctr"/>
                </a:tc>
                <a:extLst>
                  <a:ext uri="{0D108BD9-81ED-4DB2-BD59-A6C34878D82A}">
                    <a16:rowId xmlns:a16="http://schemas.microsoft.com/office/drawing/2014/main" val="10005"/>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$arrayElemAt: ['$&lt;array&gt;', &lt;idx&gt; ] }</a:t>
                      </a:r>
                      <a:endParaRPr lang="en-US" dirty="0"/>
                    </a:p>
                  </a:txBody>
                  <a:tcPr marL="91428" marR="91428" anchor="ctr"/>
                </a:tc>
                <a:extLst>
                  <a:ext uri="{0D108BD9-81ED-4DB2-BD59-A6C34878D82A}">
                    <a16:rowId xmlns:a16="http://schemas.microsoft.com/office/drawing/2014/main" val="10006"/>
                  </a:ext>
                </a:extLst>
              </a:tr>
            </a:tbl>
          </a:graphicData>
        </a:graphic>
      </p:graphicFrame>
      <p:pic>
        <p:nvPicPr>
          <p:cNvPr id="5" name="Picture 4">
            <a:extLst>
              <a:ext uri="{FF2B5EF4-FFF2-40B4-BE49-F238E27FC236}">
                <a16:creationId xmlns:a16="http://schemas.microsoft.com/office/drawing/2014/main" id="{59CFF850-BB24-4B68-8352-944D2791D1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A554A6F-644F-44BC-BBD6-36A30196BF4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18135707"/>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$ifNull(), $toUpper(), $toLower(), $concat</a:t>
            </a:r>
          </a:p>
        </p:txBody>
      </p:sp>
      <p:sp>
        <p:nvSpPr>
          <p:cNvPr id="5" name="Rectangle 4"/>
          <p:cNvSpPr/>
          <p:nvPr/>
        </p:nvSpPr>
        <p:spPr>
          <a:xfrm>
            <a:off x="478582" y="1397675"/>
            <a:ext cx="11233248" cy="295786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{comm : { $ifNull: ['$comm', 'NA'] }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{sal: true, comm: true, "Gross Salary":  { $add: ['$sal', { $ifNull: [ '$comm', 0] } ] }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 { $toUpper : '$ename'}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 { $toLower : '$ename'}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 { $concat : ['$ename', '$job']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favouriteFruit: { $size: '$favouriteFruit'}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op: { $arrayElemAt: ['$favouriteFruit', 1]}}}])</a:t>
            </a:r>
          </a:p>
        </p:txBody>
      </p:sp>
      <p:sp>
        <p:nvSpPr>
          <p:cNvPr id="2" name="Rectangle 1"/>
          <p:cNvSpPr/>
          <p:nvPr/>
        </p:nvSpPr>
        <p:spPr>
          <a:xfrm>
            <a:off x="478582" y="4832565"/>
            <a:ext cx="10981220" cy="369332"/>
          </a:xfrm>
          <a:prstGeom prst="rect">
            <a:avLst/>
          </a:prstGeom>
        </p:spPr>
        <p:txBody>
          <a:bodyPr wrap="square">
            <a:spAutoFit/>
          </a:bodyPr>
          <a:lstStyle/>
          <a:p>
            <a:r>
              <a:rPr lang="en-US" dirty="0">
                <a:solidFill>
                  <a:srgbClr val="FFBF00"/>
                </a:solidFill>
              </a:rPr>
              <a:t>db.emp.aggregate([ {$project: { x :{ $arrayElemAt: [ '$favouriteFruit', 1] } } }, {$match: { x: 'Orange' } } ])</a:t>
            </a:r>
          </a:p>
        </p:txBody>
      </p:sp>
      <p:pic>
        <p:nvPicPr>
          <p:cNvPr id="7" name="Picture 6">
            <a:extLst>
              <a:ext uri="{FF2B5EF4-FFF2-40B4-BE49-F238E27FC236}">
                <a16:creationId xmlns:a16="http://schemas.microsoft.com/office/drawing/2014/main" id="{78642539-B712-43EB-A9C0-9FEAA71B41A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3994707-592B-47A7-A0A9-AB1DE0A92C8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86443070"/>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date operators</a:t>
            </a:r>
            <a:endParaRPr lang="en-US" dirty="0"/>
          </a:p>
        </p:txBody>
      </p:sp>
      <p:pic>
        <p:nvPicPr>
          <p:cNvPr id="3" name="Picture 2">
            <a:extLst>
              <a:ext uri="{FF2B5EF4-FFF2-40B4-BE49-F238E27FC236}">
                <a16:creationId xmlns:a16="http://schemas.microsoft.com/office/drawing/2014/main" id="{5F2B0161-22B9-4796-95A2-85BF325393B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5A6CCC4-726E-4596-9612-1757C5FE8FB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00023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246" y="2782724"/>
            <a:ext cx="7749547" cy="4074829"/>
          </a:xfrm>
          <a:prstGeom prst="rect">
            <a:avLst/>
          </a:prstGeom>
          <a:noFill/>
          <a:ln w="9525">
            <a:noFill/>
            <a:miter lim="800000"/>
            <a:headEnd/>
            <a:tailEnd/>
          </a:ln>
        </p:spPr>
      </p:pic>
      <p:sp>
        <p:nvSpPr>
          <p:cNvPr id="8" name="Rectangle 7"/>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Logical Model Design</a:t>
            </a:r>
          </a:p>
        </p:txBody>
      </p:sp>
      <p:sp>
        <p:nvSpPr>
          <p:cNvPr id="9" name="Rectangle 1"/>
          <p:cNvSpPr>
            <a:spLocks noChangeArrowheads="1"/>
          </p:cNvSpPr>
          <p:nvPr/>
        </p:nvSpPr>
        <p:spPr bwMode="auto">
          <a:xfrm>
            <a:off x="407315" y="560044"/>
            <a:ext cx="10030726" cy="2251029"/>
          </a:xfrm>
          <a:prstGeom prst="rect">
            <a:avLst/>
          </a:prstGeom>
          <a:solidFill>
            <a:srgbClr val="FFFFFF"/>
          </a:solidFill>
          <a:ln w="9525">
            <a:noFill/>
            <a:miter lim="800000"/>
            <a:headEnd/>
            <a:tailEnd/>
          </a:ln>
          <a:effectLst/>
        </p:spPr>
        <p:txBody>
          <a:bodyPr vert="horz" wrap="square" lIns="91428" tIns="0" rIns="91428" bIns="0" numCol="1" anchor="ctr" anchorCtr="0" compatLnSpc="1">
            <a:prstTxWarp prst="textNoShape">
              <a:avLst/>
            </a:prstTxWarp>
            <a:spAutoFit/>
          </a:bodyPr>
          <a:lstStyle/>
          <a:p>
            <a:pPr fontAlgn="base">
              <a:lnSpc>
                <a:spcPct val="150000"/>
              </a:lnSpc>
              <a:spcBef>
                <a:spcPct val="0"/>
              </a:spcBef>
              <a:spcAft>
                <a:spcPct val="0"/>
              </a:spcAft>
            </a:pPr>
            <a:r>
              <a:rPr lang="en-US" sz="200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a:solidFill>
                  <a:srgbClr val="000000"/>
                </a:solidFill>
                <a:latin typeface="Arial" pitchFamily="34" charset="0"/>
                <a:ea typeface="Times New Roman" pitchFamily="18" charset="0"/>
                <a:cs typeface="Arial" pitchFamily="34" charset="0"/>
              </a:rPr>
              <a:t> Foreign keys  are specified.</a:t>
            </a:r>
            <a:endParaRPr lang="en-US" sz="2000" dirty="0">
              <a:solidFill>
                <a:srgbClr val="000000"/>
              </a:solidFill>
              <a:latin typeface="Arial" pitchFamily="34" charset="0"/>
              <a:ea typeface="Times New Roman" pitchFamily="18" charset="0"/>
              <a:cs typeface="Arial" pitchFamily="34" charset="0"/>
            </a:endParaRPr>
          </a:p>
        </p:txBody>
      </p:sp>
      <p:pic>
        <p:nvPicPr>
          <p:cNvPr id="3" name="Picture 2">
            <a:extLst>
              <a:ext uri="{FF2B5EF4-FFF2-40B4-BE49-F238E27FC236}">
                <a16:creationId xmlns:a16="http://schemas.microsoft.com/office/drawing/2014/main" id="{F492E10B-995C-460B-9643-A65D925B78A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69B6C456-2695-4702-AA7F-D0466BA86AE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date operators</a:t>
            </a:r>
          </a:p>
        </p:txBody>
      </p:sp>
      <p:graphicFrame>
        <p:nvGraphicFramePr>
          <p:cNvPr id="2" name="Table 1"/>
          <p:cNvGraphicFramePr>
            <a:graphicFrameLocks noGrp="1"/>
          </p:cNvGraphicFramePr>
          <p:nvPr/>
        </p:nvGraphicFramePr>
        <p:xfrm>
          <a:off x="1672970" y="1600200"/>
          <a:ext cx="8844473" cy="3048000"/>
        </p:xfrm>
        <a:graphic>
          <a:graphicData uri="http://schemas.openxmlformats.org/drawingml/2006/table">
            <a:tbl>
              <a:tblPr firstRow="1" bandRow="1">
                <a:tableStyleId>{5940675A-B579-460E-94D1-54222C63F5DA}</a:tableStyleId>
              </a:tblPr>
              <a:tblGrid>
                <a:gridCol w="1984154">
                  <a:extLst>
                    <a:ext uri="{9D8B030D-6E8A-4147-A177-3AD203B41FA5}">
                      <a16:colId xmlns:a16="http://schemas.microsoft.com/office/drawing/2014/main" val="20000"/>
                    </a:ext>
                  </a:extLst>
                </a:gridCol>
                <a:gridCol w="6860319">
                  <a:extLst>
                    <a:ext uri="{9D8B030D-6E8A-4147-A177-3AD203B41FA5}">
                      <a16:colId xmlns:a16="http://schemas.microsoft.com/office/drawing/2014/main" val="20001"/>
                    </a:ext>
                  </a:extLst>
                </a:gridCol>
              </a:tblGrid>
              <a:tr h="466164">
                <a:tc gridSpan="2">
                  <a:txBody>
                    <a:bodyPr/>
                    <a:lstStyle/>
                    <a:p>
                      <a:r>
                        <a:rPr kumimoji="0" lang="en-US" sz="2000" b="1" kern="1200" dirty="0">
                          <a:solidFill>
                            <a:srgbClr val="DFE100"/>
                          </a:solidFill>
                          <a:latin typeface="+mn-lt"/>
                          <a:ea typeface="+mn-ea"/>
                          <a:cs typeface="+mn-cs"/>
                        </a:rPr>
                        <a:t>Date expressions</a:t>
                      </a:r>
                    </a:p>
                  </a:txBody>
                  <a:tcPr marL="91428" marR="91428"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a16="http://schemas.microsoft.com/office/drawing/2014/main" val="10000"/>
                  </a:ext>
                </a:extLst>
              </a:tr>
              <a:tr h="430306">
                <a:tc>
                  <a:txBody>
                    <a:bodyPr/>
                    <a:lstStyle/>
                    <a:p>
                      <a:r>
                        <a:rPr kumimoji="0" lang="en-US" kern="1200" dirty="0">
                          <a:solidFill>
                            <a:srgbClr val="036883"/>
                          </a:solidFill>
                          <a:latin typeface="+mn-lt"/>
                          <a:ea typeface="+mn-ea"/>
                          <a:cs typeface="+mn-cs"/>
                        </a:rPr>
                        <a:t> $dayOfMonth</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$dayOfMonth: '$&lt;</a:t>
                      </a:r>
                      <a:r>
                        <a:rPr lang="en-US" sz="1800" kern="1200" dirty="0">
                          <a:solidFill>
                            <a:srgbClr val="049DC8"/>
                          </a:solidFill>
                          <a:latin typeface="Consolas" panose="020B0609020204030204" pitchFamily="49" charset="0"/>
                          <a:ea typeface="+mn-ea"/>
                          <a:cs typeface="Calibri" panose="020F0502020204030204" pitchFamily="34" charset="0"/>
                        </a:rPr>
                        <a:t>dateExpr</a:t>
                      </a:r>
                      <a:r>
                        <a:rPr kumimoji="0" lang="en-US" sz="1800" kern="1200" dirty="0">
                          <a:solidFill>
                            <a:srgbClr val="049DC8"/>
                          </a:solidFill>
                          <a:latin typeface="Consolas" panose="020B0609020204030204" pitchFamily="49" charset="0"/>
                          <a:ea typeface="+mn-ea"/>
                          <a:cs typeface="Calibri" panose="020F0502020204030204" pitchFamily="34" charset="0"/>
                        </a:rPr>
                        <a:t>ession&gt;' }</a:t>
                      </a:r>
                    </a:p>
                  </a:txBody>
                  <a:tcPr marL="91428" marR="91428" anchor="ctr"/>
                </a:tc>
                <a:extLst>
                  <a:ext uri="{0D108BD9-81ED-4DB2-BD59-A6C34878D82A}">
                    <a16:rowId xmlns:a16="http://schemas.microsoft.com/office/drawing/2014/main" val="10001"/>
                  </a:ext>
                </a:extLst>
              </a:tr>
              <a:tr h="430306">
                <a:tc>
                  <a:txBody>
                    <a:bodyPr/>
                    <a:lstStyle/>
                    <a:p>
                      <a:r>
                        <a:rPr kumimoji="0" lang="en-US" kern="1200" dirty="0">
                          <a:solidFill>
                            <a:srgbClr val="036883"/>
                          </a:solidFill>
                          <a:latin typeface="+mn-lt"/>
                          <a:ea typeface="+mn-ea"/>
                          <a:cs typeface="+mn-cs"/>
                        </a:rPr>
                        <a:t> $dayOfWeek</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$dayOfWeek: '$&lt;dateExpression&gt;' }</a:t>
                      </a:r>
                    </a:p>
                  </a:txBody>
                  <a:tcPr marL="91428" marR="91428" anchor="ctr"/>
                </a:tc>
                <a:extLst>
                  <a:ext uri="{0D108BD9-81ED-4DB2-BD59-A6C34878D82A}">
                    <a16:rowId xmlns:a16="http://schemas.microsoft.com/office/drawing/2014/main" val="10002"/>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$dayOfYear</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$dayOfYear: '$&lt;dateExpression&gt;' }</a:t>
                      </a:r>
                    </a:p>
                  </a:txBody>
                  <a:tcPr marL="91428" marR="91428" anchor="ctr"/>
                </a:tc>
                <a:extLst>
                  <a:ext uri="{0D108BD9-81ED-4DB2-BD59-A6C34878D82A}">
                    <a16:rowId xmlns:a16="http://schemas.microsoft.com/office/drawing/2014/main" val="10003"/>
                  </a:ext>
                </a:extLst>
              </a:tr>
              <a:tr h="430306">
                <a:tc>
                  <a:txBody>
                    <a:bodyPr/>
                    <a:lstStyle/>
                    <a:p>
                      <a:r>
                        <a:rPr kumimoji="0" lang="en-US" kern="1200" dirty="0">
                          <a:solidFill>
                            <a:srgbClr val="036883"/>
                          </a:solidFill>
                          <a:latin typeface="+mn-lt"/>
                          <a:ea typeface="+mn-ea"/>
                          <a:cs typeface="+mn-cs"/>
                        </a:rPr>
                        <a:t> $month</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$month: '$&lt;dateExpression&gt;' }</a:t>
                      </a:r>
                    </a:p>
                  </a:txBody>
                  <a:tcPr marL="91428" marR="91428" anchor="ctr"/>
                </a:tc>
                <a:extLst>
                  <a:ext uri="{0D108BD9-81ED-4DB2-BD59-A6C34878D82A}">
                    <a16:rowId xmlns:a16="http://schemas.microsoft.com/office/drawing/2014/main" val="10004"/>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$week</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$week: '$&lt;dateExpression&gt;' }</a:t>
                      </a:r>
                    </a:p>
                  </a:txBody>
                  <a:tcPr marL="91428" marR="91428" anchor="ctr"/>
                </a:tc>
                <a:extLst>
                  <a:ext uri="{0D108BD9-81ED-4DB2-BD59-A6C34878D82A}">
                    <a16:rowId xmlns:a16="http://schemas.microsoft.com/office/drawing/2014/main" val="10005"/>
                  </a:ext>
                </a:extLst>
              </a:tr>
              <a:tr h="430306">
                <a:tc>
                  <a:txBody>
                    <a:bodyPr/>
                    <a:lstStyle/>
                    <a:p>
                      <a:r>
                        <a:rPr kumimoji="0" lang="en-US" kern="1200" dirty="0">
                          <a:solidFill>
                            <a:srgbClr val="036883"/>
                          </a:solidFill>
                          <a:latin typeface="+mn-lt"/>
                          <a:ea typeface="+mn-ea"/>
                          <a:cs typeface="+mn-cs"/>
                        </a:rPr>
                        <a:t> $year</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$year: '$&lt;dateExpression&gt;' }</a:t>
                      </a:r>
                    </a:p>
                  </a:txBody>
                  <a:tcPr marL="91428" marR="91428" anchor="ctr"/>
                </a:tc>
                <a:extLst>
                  <a:ext uri="{0D108BD9-81ED-4DB2-BD59-A6C34878D82A}">
                    <a16:rowId xmlns:a16="http://schemas.microsoft.com/office/drawing/2014/main" val="10006"/>
                  </a:ext>
                </a:extLst>
              </a:tr>
            </a:tbl>
          </a:graphicData>
        </a:graphic>
      </p:graphicFrame>
      <p:sp>
        <p:nvSpPr>
          <p:cNvPr id="3" name="Rectangle 2"/>
          <p:cNvSpPr/>
          <p:nvPr/>
        </p:nvSpPr>
        <p:spPr>
          <a:xfrm>
            <a:off x="1670001" y="4942909"/>
            <a:ext cx="8844473"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Day: {$dayOfMonth: '$hiredate'}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Month: {$month: '$hiredate'} } } ])</a:t>
            </a:r>
          </a:p>
        </p:txBody>
      </p:sp>
      <p:pic>
        <p:nvPicPr>
          <p:cNvPr id="5" name="Picture 4">
            <a:extLst>
              <a:ext uri="{FF2B5EF4-FFF2-40B4-BE49-F238E27FC236}">
                <a16:creationId xmlns:a16="http://schemas.microsoft.com/office/drawing/2014/main" id="{A7663D00-E026-4733-9825-F46E134C28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759D6A97-01D0-478C-B6E1-608ED2E6EA3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16681910"/>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$unwind</a:t>
            </a:r>
            <a:endParaRPr lang="en-US" dirty="0"/>
          </a:p>
        </p:txBody>
      </p:sp>
      <p:pic>
        <p:nvPicPr>
          <p:cNvPr id="3" name="Picture 2">
            <a:extLst>
              <a:ext uri="{FF2B5EF4-FFF2-40B4-BE49-F238E27FC236}">
                <a16:creationId xmlns:a16="http://schemas.microsoft.com/office/drawing/2014/main" id="{03E6E456-ADA1-419A-9CC0-CFD8446123A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A42B195D-4BDE-4D0D-BA78-490D38CCFBC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8986957"/>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$unwind</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Deconstructs an array field from the input documents to output a document for each element.</a:t>
            </a:r>
            <a:endParaRPr lang="en-IN" dirty="0">
              <a:latin typeface="Palatino Linotype" panose="02040502050505030304" pitchFamily="18" charset="0"/>
            </a:endParaRP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$unwind: '$&lt;field path&gt;' }</a:t>
            </a:r>
          </a:p>
        </p:txBody>
      </p:sp>
      <p:sp>
        <p:nvSpPr>
          <p:cNvPr id="8" name="Rectangle 7"/>
          <p:cNvSpPr/>
          <p:nvPr/>
        </p:nvSpPr>
        <p:spPr>
          <a:xfrm>
            <a:off x="1672970" y="2231650"/>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{favouriteColor: true}}, {$unwind: '$favouriteColor'} ])</a:t>
            </a:r>
          </a:p>
        </p:txBody>
      </p:sp>
      <p:pic>
        <p:nvPicPr>
          <p:cNvPr id="9" name="Picture 8">
            <a:extLst>
              <a:ext uri="{FF2B5EF4-FFF2-40B4-BE49-F238E27FC236}">
                <a16:creationId xmlns:a16="http://schemas.microsoft.com/office/drawing/2014/main" id="{66F56F40-C9C3-47B6-8497-B6686D19CD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3736AE2-7B94-4242-8995-1FBD01B9CA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867230"/>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a:t>
            </a:r>
            <a:endParaRPr lang="en-US" dirty="0"/>
          </a:p>
        </p:txBody>
      </p:sp>
      <p:sp>
        <p:nvSpPr>
          <p:cNvPr id="3" name="Rectangle 2"/>
          <p:cNvSpPr/>
          <p:nvPr/>
        </p:nvSpPr>
        <p:spPr>
          <a:xfrm>
            <a:off x="1942847" y="2861953"/>
            <a:ext cx="8304719" cy="1477328"/>
          </a:xfrm>
          <a:prstGeom prst="rect">
            <a:avLst/>
          </a:prstGeom>
          <a:noFill/>
        </p:spPr>
        <p:txBody>
          <a:bodyPr wrap="square">
            <a:spAutoFit/>
          </a:bodyPr>
          <a:lstStyle/>
          <a:p>
            <a:r>
              <a:rPr lang="en-US" dirty="0">
                <a:solidFill>
                  <a:srgbClr val="222222"/>
                </a:solidFill>
                <a:latin typeface="Palatino Linotype" panose="02040502050505030304" pitchFamily="18" charset="0"/>
              </a:rPr>
              <a:t>Groups documents by some specified expression and outputs to the next stage a document for each distinct grouping. The output documents contain an _id field which contains the distinct group by key. The output documents can also contain computed fields that hold the values of some accumulator expression grouped by the $group’s _id field.</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34D37DBD-332D-4265-B6EF-059AC390312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C3EA6A7D-C26C-4199-8500-F75CC92C6E7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22292890"/>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$group </a:t>
            </a:r>
          </a:p>
        </p:txBody>
      </p:sp>
      <p:sp>
        <p:nvSpPr>
          <p:cNvPr id="7" name="Rectangle 6"/>
          <p:cNvSpPr/>
          <p:nvPr/>
        </p:nvSpPr>
        <p:spPr>
          <a:xfrm>
            <a:off x="1490402" y="762002"/>
            <a:ext cx="9176210" cy="646331"/>
          </a:xfrm>
          <a:prstGeom prst="rect">
            <a:avLst/>
          </a:prstGeom>
        </p:spPr>
        <p:txBody>
          <a:bodyPr wrap="square">
            <a:spAutoFit/>
          </a:bodyPr>
          <a:lstStyle/>
          <a:p>
            <a:r>
              <a:rPr lang="en-US" dirty="0">
                <a:latin typeface="Palatino Linotype" panose="02040502050505030304" pitchFamily="18" charset="0"/>
              </a:rPr>
              <a:t>The _id field is mandatory; however, you can specify an _id value of null to calculate accumulated values for all the input documents as a whole.</a:t>
            </a:r>
            <a:endParaRPr lang="en-IN" dirty="0">
              <a:latin typeface="Palatino Linotype" panose="02040502050505030304" pitchFamily="18" charset="0"/>
            </a:endParaRPr>
          </a:p>
        </p:txBody>
      </p:sp>
      <p:sp>
        <p:nvSpPr>
          <p:cNvPr id="4" name="Rectangle 3"/>
          <p:cNvSpPr/>
          <p:nvPr/>
        </p:nvSpPr>
        <p:spPr>
          <a:xfrm>
            <a:off x="1490401" y="1524001"/>
            <a:ext cx="9176211"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'$&lt;expression&gt;', &lt;field1&gt;: { &lt;accumulator1&gt; : &lt;expression1&gt; }, ... } }</a:t>
            </a:r>
          </a:p>
        </p:txBody>
      </p:sp>
      <p:sp>
        <p:nvSpPr>
          <p:cNvPr id="5" name="Rectangle 4"/>
          <p:cNvSpPr/>
          <p:nvPr/>
        </p:nvSpPr>
        <p:spPr>
          <a:xfrm>
            <a:off x="1490401" y="5013452"/>
            <a:ext cx="8942693"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{$group: {_id: null, count: {$sum: 1}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{$group: {_id: null, total: {$sum: "$sal"}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{$group: {_id: "$job", count: {$sum: 1} } } ])</a:t>
            </a:r>
          </a:p>
        </p:txBody>
      </p:sp>
      <p:pic>
        <p:nvPicPr>
          <p:cNvPr id="8" name="Picture 7">
            <a:extLst>
              <a:ext uri="{FF2B5EF4-FFF2-40B4-BE49-F238E27FC236}">
                <a16:creationId xmlns:a16="http://schemas.microsoft.com/office/drawing/2014/main" id="{17DAE6BF-ECDE-42E9-9B8E-2C613750D7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8C3A286-DFDD-4C3D-A276-F290E849EE7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aphicFrame>
        <p:nvGraphicFramePr>
          <p:cNvPr id="3" name="Table 2">
            <a:extLst>
              <a:ext uri="{FF2B5EF4-FFF2-40B4-BE49-F238E27FC236}">
                <a16:creationId xmlns:a16="http://schemas.microsoft.com/office/drawing/2014/main" id="{FB6AF766-7CEF-496D-9754-C711849E6839}"/>
              </a:ext>
            </a:extLst>
          </p:cNvPr>
          <p:cNvGraphicFramePr>
            <a:graphicFrameLocks noGrp="1"/>
          </p:cNvGraphicFramePr>
          <p:nvPr>
            <p:extLst>
              <p:ext uri="{D42A27DB-BD31-4B8C-83A1-F6EECF244321}">
                <p14:modId xmlns:p14="http://schemas.microsoft.com/office/powerpoint/2010/main" val="604266678"/>
              </p:ext>
            </p:extLst>
          </p:nvPr>
        </p:nvGraphicFramePr>
        <p:xfrm>
          <a:off x="1524000" y="2389232"/>
          <a:ext cx="9144000" cy="2407920"/>
        </p:xfrm>
        <a:graphic>
          <a:graphicData uri="http://schemas.openxmlformats.org/drawingml/2006/table">
            <a:tbl>
              <a:tblPr firstRow="1" bandRow="1">
                <a:tableStyleId>{5940675A-B579-460E-94D1-54222C63F5DA}</a:tableStyleId>
              </a:tblPr>
              <a:tblGrid>
                <a:gridCol w="1972578">
                  <a:extLst>
                    <a:ext uri="{9D8B030D-6E8A-4147-A177-3AD203B41FA5}">
                      <a16:colId xmlns:a16="http://schemas.microsoft.com/office/drawing/2014/main" val="20000"/>
                    </a:ext>
                  </a:extLst>
                </a:gridCol>
                <a:gridCol w="7171422">
                  <a:extLst>
                    <a:ext uri="{9D8B030D-6E8A-4147-A177-3AD203B41FA5}">
                      <a16:colId xmlns:a16="http://schemas.microsoft.com/office/drawing/2014/main" val="20001"/>
                    </a:ext>
                  </a:extLst>
                </a:gridCol>
              </a:tblGrid>
              <a:tr h="127000">
                <a:tc gridSpan="2">
                  <a:txBody>
                    <a:bodyPr/>
                    <a:lstStyle/>
                    <a:p>
                      <a:r>
                        <a:rPr lang="en-US" sz="2000" b="1" dirty="0">
                          <a:solidFill>
                            <a:srgbClr val="DFE100"/>
                          </a:solidFill>
                        </a:rPr>
                        <a:t>Accumulator Operator  -</a:t>
                      </a:r>
                      <a:r>
                        <a:rPr lang="en-US" sz="2000" b="1" baseline="0" dirty="0">
                          <a:solidFill>
                            <a:srgbClr val="DFE100"/>
                          </a:solidFill>
                        </a:rPr>
                        <a:t> </a:t>
                      </a:r>
                      <a:r>
                        <a:rPr kumimoji="0" lang="en-US" sz="2000" kern="1200" dirty="0">
                          <a:solidFill>
                            <a:schemeClr val="tx1"/>
                          </a:solidFill>
                          <a:latin typeface="+mn-lt"/>
                          <a:ea typeface="+mn-ea"/>
                          <a:cs typeface="+mn-cs"/>
                        </a:rPr>
                        <a:t> [ </a:t>
                      </a:r>
                      <a:r>
                        <a:rPr kumimoji="0" lang="en-US" sz="2000" kern="1200" dirty="0">
                          <a:solidFill>
                            <a:srgbClr val="C00000"/>
                          </a:solidFill>
                          <a:latin typeface="+mn-lt"/>
                          <a:ea typeface="+mn-ea"/>
                          <a:cs typeface="+mn-cs"/>
                        </a:rPr>
                        <a:t>$group  </a:t>
                      </a:r>
                      <a:r>
                        <a:rPr kumimoji="0" lang="en-US" sz="2000" kern="1200" baseline="0" dirty="0">
                          <a:solidFill>
                            <a:schemeClr val="tx1"/>
                          </a:solidFill>
                          <a:latin typeface="+mn-lt"/>
                          <a:ea typeface="+mn-ea"/>
                          <a:cs typeface="+mn-cs"/>
                        </a:rPr>
                        <a:t>and </a:t>
                      </a:r>
                      <a:r>
                        <a:rPr lang="en-US" sz="2000" dirty="0">
                          <a:solidFill>
                            <a:srgbClr val="C00000"/>
                          </a:solidFill>
                        </a:rPr>
                        <a:t>$project </a:t>
                      </a:r>
                      <a:r>
                        <a:rPr lang="en-US" sz="2000" dirty="0"/>
                        <a:t>stage ]</a:t>
                      </a:r>
                      <a:endParaRPr lang="en-US" sz="2000" b="1" dirty="0">
                        <a:solidFill>
                          <a:srgbClr val="DFE100"/>
                        </a:solidFill>
                      </a:endParaRPr>
                    </a:p>
                  </a:txBody>
                  <a:tcPr anchor="ctr"/>
                </a:tc>
                <a:tc hMerge="1">
                  <a:txBody>
                    <a:bodyPr/>
                    <a:lstStyle/>
                    <a:p>
                      <a:endParaRPr lang="en-US" dirty="0"/>
                    </a:p>
                  </a:txBody>
                  <a:tcPr/>
                </a:tc>
                <a:extLst>
                  <a:ext uri="{0D108BD9-81ED-4DB2-BD59-A6C34878D82A}">
                    <a16:rowId xmlns:a16="http://schemas.microsoft.com/office/drawing/2014/main" val="10000"/>
                  </a:ext>
                </a:extLst>
              </a:tr>
              <a:tr h="127000">
                <a:tc>
                  <a:txBody>
                    <a:bodyPr/>
                    <a:lstStyle/>
                    <a:p>
                      <a:r>
                        <a:rPr lang="en-US" dirty="0">
                          <a:solidFill>
                            <a:srgbClr val="036883"/>
                          </a:solidFill>
                        </a:rPr>
                        <a:t>  $avg</a:t>
                      </a:r>
                    </a:p>
                  </a:txBody>
                  <a:tcPr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$avg: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a:tc>
                <a:extLst>
                  <a:ext uri="{0D108BD9-81ED-4DB2-BD59-A6C34878D82A}">
                    <a16:rowId xmlns:a16="http://schemas.microsoft.com/office/drawing/2014/main" val="10001"/>
                  </a:ext>
                </a:extLst>
              </a:tr>
              <a:tr h="127000">
                <a:tc>
                  <a:txBody>
                    <a:bodyPr/>
                    <a:lstStyle/>
                    <a:p>
                      <a:r>
                        <a:rPr lang="en-US" dirty="0">
                          <a:solidFill>
                            <a:srgbClr val="036883"/>
                          </a:solidFill>
                        </a:rPr>
                        <a:t>  $sum</a:t>
                      </a:r>
                    </a:p>
                  </a:txBody>
                  <a:tcPr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$sum: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a:tc>
                <a:extLst>
                  <a:ext uri="{0D108BD9-81ED-4DB2-BD59-A6C34878D82A}">
                    <a16:rowId xmlns:a16="http://schemas.microsoft.com/office/drawing/2014/main" val="10002"/>
                  </a:ext>
                </a:extLst>
              </a:tr>
              <a:tr h="127000">
                <a:tc>
                  <a:txBody>
                    <a:bodyPr/>
                    <a:lstStyle/>
                    <a:p>
                      <a:r>
                        <a:rPr lang="en-US" dirty="0">
                          <a:solidFill>
                            <a:srgbClr val="036883"/>
                          </a:solidFill>
                        </a:rPr>
                        <a:t>  $min</a:t>
                      </a:r>
                    </a:p>
                  </a:txBody>
                  <a:tcPr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$min: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p>
                      <a:r>
                        <a:rPr lang="en-US" sz="1800" kern="1200" dirty="0">
                          <a:solidFill>
                            <a:srgbClr val="049DC8"/>
                          </a:solidFill>
                          <a:latin typeface="Consolas" panose="020B0609020204030204" pitchFamily="49" charset="0"/>
                          <a:ea typeface="+mn-ea"/>
                          <a:cs typeface="Calibri" panose="020F0502020204030204" pitchFamily="34" charset="0"/>
                        </a:rPr>
                        <a:t> x: { $min: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 ]  }</a:t>
                      </a:r>
                    </a:p>
                  </a:txBody>
                  <a:tcPr/>
                </a:tc>
                <a:extLst>
                  <a:ext uri="{0D108BD9-81ED-4DB2-BD59-A6C34878D82A}">
                    <a16:rowId xmlns:a16="http://schemas.microsoft.com/office/drawing/2014/main" val="10003"/>
                  </a:ext>
                </a:extLst>
              </a:tr>
              <a:tr h="127000">
                <a:tc>
                  <a:txBody>
                    <a:bodyPr/>
                    <a:lstStyle/>
                    <a:p>
                      <a:r>
                        <a:rPr lang="en-US" dirty="0">
                          <a:solidFill>
                            <a:srgbClr val="036883"/>
                          </a:solidFill>
                        </a:rPr>
                        <a:t>  $max</a:t>
                      </a:r>
                    </a:p>
                  </a:txBody>
                  <a:tcPr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$max: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 </a:t>
                      </a:r>
                    </a:p>
                    <a:p>
                      <a:r>
                        <a:rPr lang="en-US" sz="1800" kern="1200" dirty="0">
                          <a:solidFill>
                            <a:srgbClr val="049DC8"/>
                          </a:solidFill>
                          <a:latin typeface="Consolas" panose="020B0609020204030204" pitchFamily="49" charset="0"/>
                          <a:ea typeface="+mn-ea"/>
                          <a:cs typeface="Calibri" panose="020F0502020204030204" pitchFamily="34" charset="0"/>
                        </a:rPr>
                        <a:t> x: { $max: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 ]  }</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06035698"/>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 on multiple fields</a:t>
            </a:r>
            <a:endParaRPr lang="en-US" dirty="0"/>
          </a:p>
        </p:txBody>
      </p:sp>
      <p:pic>
        <p:nvPicPr>
          <p:cNvPr id="3" name="Picture 2">
            <a:extLst>
              <a:ext uri="{FF2B5EF4-FFF2-40B4-BE49-F238E27FC236}">
                <a16:creationId xmlns:a16="http://schemas.microsoft.com/office/drawing/2014/main" id="{7FEC26BE-F199-46EC-A19E-FCCE9FD929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54E289CA-8130-4ABB-A941-2E2AED94BE0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70773759"/>
      </p:ext>
    </p:extLst>
  </p:cSld>
  <p:clrMapOvr>
    <a:masterClrMapping/>
  </p:clrMapOvr>
  <p:transition/>
</p:sld>
</file>

<file path=ppt/slides/slide6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$group  </a:t>
            </a:r>
          </a:p>
        </p:txBody>
      </p:sp>
      <p:sp>
        <p:nvSpPr>
          <p:cNvPr id="5" name="Rectangle 4"/>
          <p:cNvSpPr/>
          <p:nvPr/>
        </p:nvSpPr>
        <p:spPr>
          <a:xfrm>
            <a:off x="910630" y="2411596"/>
            <a:ext cx="9755982"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$group: {_id: { job: "$job", deptno: "$deptno“ }, count : { $sum: 1 } } } ])</a:t>
            </a:r>
          </a:p>
        </p:txBody>
      </p:sp>
      <p:sp>
        <p:nvSpPr>
          <p:cNvPr id="8" name="Rectangle 7"/>
          <p:cNvSpPr/>
          <p:nvPr/>
        </p:nvSpPr>
        <p:spPr>
          <a:xfrm>
            <a:off x="1672970" y="1524001"/>
            <a:ext cx="876012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 &lt;field1&gt;: '$&lt;expression&gt;', ... }, &lt;field1&gt;: { &lt;accumulator1&gt; : '$&lt;expression1'&gt; }, ... } }</a:t>
            </a:r>
          </a:p>
        </p:txBody>
      </p:sp>
      <p:sp>
        <p:nvSpPr>
          <p:cNvPr id="9" name="Rectangle 8"/>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The _id field is mandatory; however, you can specify an _id value of null to calculate accumulated values for all the input documents as a whole.</a:t>
            </a:r>
            <a:endParaRPr lang="en-IN" dirty="0">
              <a:latin typeface="Palatino Linotype" panose="02040502050505030304" pitchFamily="18" charset="0"/>
            </a:endParaRPr>
          </a:p>
        </p:txBody>
      </p:sp>
      <p:sp>
        <p:nvSpPr>
          <p:cNvPr id="7" name="Footer Placeholder 2">
            <a:extLst>
              <a:ext uri="{FF2B5EF4-FFF2-40B4-BE49-F238E27FC236}">
                <a16:creationId xmlns:a16="http://schemas.microsoft.com/office/drawing/2014/main" id="{7A910DEB-15B2-4443-9CF1-669FBAA69A9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285446"/>
      </p:ext>
    </p:extLst>
  </p:cSld>
  <p:clrMapOvr>
    <a:masterClrMapping/>
  </p:clrMapOvr>
  <p:transition/>
</p:sld>
</file>

<file path=ppt/slides/slide6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Sorts all input documents and returns them to the pipeline in sorted order.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57BA3274-7AA2-4087-AE8F-51E23274D24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031593D-737C-4B80-998F-5B1F0E64265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34401654"/>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$sort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$sort: { &lt;field1&gt;: &lt;sort order&gt;, &lt;field2&gt;: &lt;sort order&gt; ... } }</a:t>
            </a:r>
          </a:p>
        </p:txBody>
      </p:sp>
      <p:sp>
        <p:nvSpPr>
          <p:cNvPr id="5" name="Rectangle 4"/>
          <p:cNvSpPr/>
          <p:nvPr/>
        </p:nvSpPr>
        <p:spPr>
          <a:xfrm>
            <a:off x="1672970" y="2231650"/>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{$sort: {ename: 1} } ])</a:t>
            </a:r>
          </a:p>
        </p:txBody>
      </p:sp>
      <p:sp>
        <p:nvSpPr>
          <p:cNvPr id="7" name="Footer Placeholder 2">
            <a:extLst>
              <a:ext uri="{FF2B5EF4-FFF2-40B4-BE49-F238E27FC236}">
                <a16:creationId xmlns:a16="http://schemas.microsoft.com/office/drawing/2014/main" id="{4CE73DB2-AB35-4063-8B9A-C075573D771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82107207"/>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Limits the number of documents passed to the next stage in the pipeline.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B9A89EA9-62C2-452C-AB91-562009967D9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086F6D6-750A-4E98-8FE3-E3A38A5886C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3659615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248" y="2646094"/>
            <a:ext cx="7290607" cy="4211460"/>
          </a:xfrm>
          <a:prstGeom prst="rect">
            <a:avLst/>
          </a:prstGeom>
          <a:noFill/>
          <a:ln w="9525">
            <a:noFill/>
            <a:miter lim="800000"/>
            <a:headEnd/>
            <a:tailEnd/>
          </a:ln>
        </p:spPr>
      </p:pic>
      <p:sp>
        <p:nvSpPr>
          <p:cNvPr id="7" name="Rectangle 6"/>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Physical Model Design</a:t>
            </a:r>
          </a:p>
        </p:txBody>
      </p:sp>
      <p:sp>
        <p:nvSpPr>
          <p:cNvPr id="8" name="Rectangle 1"/>
          <p:cNvSpPr>
            <a:spLocks noChangeArrowheads="1"/>
          </p:cNvSpPr>
          <p:nvPr/>
        </p:nvSpPr>
        <p:spPr bwMode="auto">
          <a:xfrm>
            <a:off x="407315" y="636978"/>
            <a:ext cx="10030726" cy="1789424"/>
          </a:xfrm>
          <a:prstGeom prst="rect">
            <a:avLst/>
          </a:prstGeom>
          <a:solidFill>
            <a:srgbClr val="FFFFFF"/>
          </a:solidFill>
          <a:ln w="9525">
            <a:noFill/>
            <a:miter lim="800000"/>
            <a:headEnd/>
            <a:tailEnd/>
          </a:ln>
          <a:effectLst/>
        </p:spPr>
        <p:txBody>
          <a:bodyPr vert="horz" wrap="square" lIns="91428" tIns="0" rIns="91428"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pic>
        <p:nvPicPr>
          <p:cNvPr id="2" name="Picture 1">
            <a:extLst>
              <a:ext uri="{FF2B5EF4-FFF2-40B4-BE49-F238E27FC236}">
                <a16:creationId xmlns:a16="http://schemas.microsoft.com/office/drawing/2014/main" id="{E47EF276-AC11-453B-89F8-1048B9144EB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FF108CEB-8148-4F21-870A-EB586A76D90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$limit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$limit: &lt;positive integer&gt; }</a:t>
            </a:r>
          </a:p>
        </p:txBody>
      </p:sp>
      <p:sp>
        <p:nvSpPr>
          <p:cNvPr id="5" name="Rectangle 4"/>
          <p:cNvSpPr/>
          <p:nvPr/>
        </p:nvSpPr>
        <p:spPr>
          <a:xfrm>
            <a:off x="478582" y="2231648"/>
            <a:ext cx="11161240"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{$limit: 2}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{ename: true, sal: true, comm: true, total: {$add: ['$sal', '$comm']}}}, {$limit: 2} ])</a:t>
            </a:r>
          </a:p>
        </p:txBody>
      </p:sp>
      <p:pic>
        <p:nvPicPr>
          <p:cNvPr id="7" name="Picture 6">
            <a:extLst>
              <a:ext uri="{FF2B5EF4-FFF2-40B4-BE49-F238E27FC236}">
                <a16:creationId xmlns:a16="http://schemas.microsoft.com/office/drawing/2014/main" id="{E2F37F28-D403-4724-8AA8-0E100DC7F8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DB53351-B184-4A5E-9E17-AC516673035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58113770"/>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pic>
        <p:nvPicPr>
          <p:cNvPr id="3" name="Picture 2">
            <a:extLst>
              <a:ext uri="{FF2B5EF4-FFF2-40B4-BE49-F238E27FC236}">
                <a16:creationId xmlns:a16="http://schemas.microsoft.com/office/drawing/2014/main" id="{42BB9323-60F1-4F8A-9579-FA7E1066DB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44465FC-1A99-4459-8198-19312332B57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42139230"/>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$skip</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$skip: &lt;positive integer&gt; }</a:t>
            </a:r>
          </a:p>
        </p:txBody>
      </p:sp>
      <p:sp>
        <p:nvSpPr>
          <p:cNvPr id="8" name="Rectangle 7"/>
          <p:cNvSpPr/>
          <p:nvPr/>
        </p:nvSpPr>
        <p:spPr>
          <a:xfrm>
            <a:off x="1672970" y="2231650"/>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{$skip:2} ])</a:t>
            </a:r>
          </a:p>
        </p:txBody>
      </p:sp>
      <p:pic>
        <p:nvPicPr>
          <p:cNvPr id="5" name="Picture 4">
            <a:extLst>
              <a:ext uri="{FF2B5EF4-FFF2-40B4-BE49-F238E27FC236}">
                <a16:creationId xmlns:a16="http://schemas.microsoft.com/office/drawing/2014/main" id="{89D2ED19-7AC1-4C77-943E-80CA15941E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6CA90CCB-4475-42C7-8A36-DD8D64BB203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5070557"/>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sp>
        <p:nvSpPr>
          <p:cNvPr id="3" name="Rectangle 2"/>
          <p:cNvSpPr/>
          <p:nvPr/>
        </p:nvSpPr>
        <p:spPr>
          <a:xfrm>
            <a:off x="1942847" y="2861953"/>
            <a:ext cx="8304719" cy="923330"/>
          </a:xfrm>
          <a:prstGeom prst="rect">
            <a:avLst/>
          </a:prstGeom>
          <a:noFill/>
        </p:spPr>
        <p:txBody>
          <a:bodyPr wrap="square">
            <a:spAutoFit/>
          </a:bodyPr>
          <a:lstStyle/>
          <a:p>
            <a:r>
              <a:rPr lang="en-US" dirty="0">
                <a:solidFill>
                  <a:srgbClr val="222222"/>
                </a:solidFill>
                <a:latin typeface="Palatino Linotype" panose="02040502050505030304" pitchFamily="18" charset="0"/>
              </a:rPr>
              <a:t>&lt;string&gt; is the name of the output field which has the count as its value. &lt;string&gt; must be a non-empty string, must not start with $ and must not contain the . character.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885204E8-1AB4-4326-AF4A-B52AA9782E3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4668894-BA27-461C-92D6-D7E9064D70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34518411"/>
      </p:ext>
    </p:extLst>
  </p:cSld>
  <p:clrMapOvr>
    <a:masterClrMapping/>
  </p:clrMapOvr>
  <p:transition/>
</p:sld>
</file>

<file path=ppt/slides/slide6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$count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$count: &lt;string&gt; }</a:t>
            </a:r>
          </a:p>
        </p:txBody>
      </p:sp>
      <p:sp>
        <p:nvSpPr>
          <p:cNvPr id="3" name="Rectangle 2"/>
          <p:cNvSpPr/>
          <p:nvPr/>
        </p:nvSpPr>
        <p:spPr>
          <a:xfrm>
            <a:off x="1752372" y="2362200"/>
            <a:ext cx="8680722" cy="1446550"/>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db.collection.aggregate( [</a:t>
            </a:r>
          </a:p>
          <a:p>
            <a:r>
              <a:rPr lang="en-US" sz="2200" dirty="0">
                <a:solidFill>
                  <a:srgbClr val="FC6F0D"/>
                </a:solidFill>
                <a:latin typeface="Calibri" panose="020F0502020204030204" pitchFamily="34" charset="0"/>
                <a:cs typeface="Calibri" panose="020F0502020204030204" pitchFamily="34" charset="0"/>
              </a:rPr>
              <a:t>   { $group: { _id: null, myCount: { $sum: 1 } } },</a:t>
            </a:r>
          </a:p>
          <a:p>
            <a:r>
              <a:rPr lang="en-US" sz="2200" dirty="0">
                <a:solidFill>
                  <a:srgbClr val="FC6F0D"/>
                </a:solidFill>
                <a:latin typeface="Calibri" panose="020F0502020204030204" pitchFamily="34" charset="0"/>
                <a:cs typeface="Calibri" panose="020F0502020204030204" pitchFamily="34" charset="0"/>
              </a:rPr>
              <a:t>   { $project: { _id: 0 } }</a:t>
            </a:r>
          </a:p>
          <a:p>
            <a:r>
              <a:rPr lang="en-US" sz="2200" dirty="0">
                <a:solidFill>
                  <a:srgbClr val="FC6F0D"/>
                </a:solidFill>
                <a:latin typeface="Calibri" panose="020F0502020204030204" pitchFamily="34" charset="0"/>
                <a:cs typeface="Calibri" panose="020F0502020204030204" pitchFamily="34" charset="0"/>
              </a:rPr>
              <a:t>] )</a:t>
            </a:r>
          </a:p>
        </p:txBody>
      </p:sp>
      <p:pic>
        <p:nvPicPr>
          <p:cNvPr id="5" name="Picture 4">
            <a:extLst>
              <a:ext uri="{FF2B5EF4-FFF2-40B4-BE49-F238E27FC236}">
                <a16:creationId xmlns:a16="http://schemas.microsoft.com/office/drawing/2014/main" id="{848028B6-8D0C-41F0-A1EC-82486C9066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97DE1BA-7EE3-4D4D-BA73-17DF2273ED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2804347"/>
      </p:ext>
    </p:extLst>
  </p:cSld>
  <p:clrMapOvr>
    <a:masterClrMapping/>
  </p:clrMapOvr>
  <p:transition/>
</p:sld>
</file>

<file path=ppt/slides/slide6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pic>
        <p:nvPicPr>
          <p:cNvPr id="3" name="Picture 2">
            <a:extLst>
              <a:ext uri="{FF2B5EF4-FFF2-40B4-BE49-F238E27FC236}">
                <a16:creationId xmlns:a16="http://schemas.microsoft.com/office/drawing/2014/main" id="{1C2CEE16-8168-46A9-8871-7350854AFA7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960E15DC-DF9C-43C8-A76F-825A2145B6A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95241759"/>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a:t>
            </a:r>
          </a:p>
        </p:txBody>
      </p:sp>
      <p:sp>
        <p:nvSpPr>
          <p:cNvPr id="8" name="Rectangle 7"/>
          <p:cNvSpPr/>
          <p:nvPr/>
        </p:nvSpPr>
        <p:spPr>
          <a:xfrm>
            <a:off x="1828562" y="1480716"/>
            <a:ext cx="8533289"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599992" y="947316"/>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pic>
        <p:nvPicPr>
          <p:cNvPr id="5" name="Picture 4">
            <a:extLst>
              <a:ext uri="{FF2B5EF4-FFF2-40B4-BE49-F238E27FC236}">
                <a16:creationId xmlns:a16="http://schemas.microsoft.com/office/drawing/2014/main" id="{32683760-7A75-4DEF-AFC1-C85634B876B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474B099C-A401-455C-A568-C34653C2A6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65257160"/>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6653" y="1742611"/>
            <a:ext cx="6247587" cy="1260642"/>
          </a:xfrm>
          <a:prstGeom prst="rect">
            <a:avLst/>
          </a:prstGeom>
          <a:noFill/>
        </p:spPr>
      </p:pic>
      <p:sp>
        <p:nvSpPr>
          <p:cNvPr id="3" name="Rectangle 2"/>
          <p:cNvSpPr/>
          <p:nvPr/>
        </p:nvSpPr>
        <p:spPr>
          <a:xfrm>
            <a:off x="1828562" y="828211"/>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562" y="3810191"/>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6653" y="4745121"/>
            <a:ext cx="6247587" cy="1348175"/>
          </a:xfrm>
          <a:prstGeom prst="rect">
            <a:avLst/>
          </a:prstGeom>
          <a:noFill/>
        </p:spPr>
      </p:pic>
      <p:pic>
        <p:nvPicPr>
          <p:cNvPr id="6" name="Picture 5">
            <a:extLst>
              <a:ext uri="{FF2B5EF4-FFF2-40B4-BE49-F238E27FC236}">
                <a16:creationId xmlns:a16="http://schemas.microsoft.com/office/drawing/2014/main" id="{BF20785D-6DA1-4966-901A-488BD3D906B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669DBF74-05F0-45A6-84BF-098A9993E8D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99855276"/>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JSON_EXTRACT()</a:t>
            </a:r>
          </a:p>
        </p:txBody>
      </p:sp>
      <p:sp>
        <p:nvSpPr>
          <p:cNvPr id="3" name="Rectangle 2"/>
          <p:cNvSpPr/>
          <p:nvPr/>
        </p:nvSpPr>
        <p:spPr>
          <a:xfrm>
            <a:off x="550590" y="2276872"/>
            <a:ext cx="10801200" cy="2062103"/>
          </a:xfrm>
          <a:prstGeom prst="rect">
            <a:avLst/>
          </a:prstGeom>
          <a:noFill/>
        </p:spPr>
        <p:txBody>
          <a:bodyPr wrap="square">
            <a:spAutoFit/>
          </a:bodyPr>
          <a:lstStyle/>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('{"id" : "1001", "ename" : "saleel"}');</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 {"id" : "1001“ ,"ename" : "saleel"}, {"id" : "1002", "ename" : "sharmin", "mob" : "12345"} ]');</a:t>
            </a:r>
          </a:p>
          <a:p>
            <a:endParaRPr lang="en-IN" sz="1600" dirty="0">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ea typeface="Times New Roman" panose="02020603050405020304" pitchFamily="18" charset="0"/>
              </a:rPr>
              <a:t> JSON_EXTRACT ('[ {"id" : "1001" ,"ename" : "saleel"}, {"id" : "1002", "ename" : "sharmin", "mob" : "12345"} ]', '$[0].id');</a:t>
            </a:r>
          </a:p>
          <a:p>
            <a:endParaRPr lang="en-IN" sz="1600" dirty="0">
              <a:latin typeface="Arial" panose="020B0604020202020204" pitchFamily="34" charset="0"/>
              <a:ea typeface="Times New Roman" panose="02020603050405020304" pitchFamily="18" charset="0"/>
              <a:cs typeface="Arial" panose="020B0604020202020204" pitchFamily="34" charset="0"/>
            </a:endParaRPr>
          </a:p>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JSON_EXTRACT('{"id" : "1001", "ename" : "saleel"}', '$.ename');</a:t>
            </a:r>
          </a:p>
        </p:txBody>
      </p:sp>
      <p:sp>
        <p:nvSpPr>
          <p:cNvPr id="6" name="Rectangle 5"/>
          <p:cNvSpPr/>
          <p:nvPr/>
        </p:nvSpPr>
        <p:spPr>
          <a:xfrm>
            <a:off x="550590" y="1732364"/>
            <a:ext cx="8738658"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JSON_EXTRACT(json_doc, path[, path] ...)</a:t>
            </a:r>
          </a:p>
        </p:txBody>
      </p:sp>
      <p:pic>
        <p:nvPicPr>
          <p:cNvPr id="7" name="Picture 6">
            <a:extLst>
              <a:ext uri="{FF2B5EF4-FFF2-40B4-BE49-F238E27FC236}">
                <a16:creationId xmlns:a16="http://schemas.microsoft.com/office/drawing/2014/main" id="{1BCAF0A2-6801-4CE6-9A9A-2F112C8639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1219B260-17BE-4F6C-BBB0-571C48C4B2B0}"/>
              </a:ext>
            </a:extLst>
          </p:cNvPr>
          <p:cNvSpPr/>
          <p:nvPr/>
        </p:nvSpPr>
        <p:spPr>
          <a:xfrm>
            <a:off x="550590" y="1054740"/>
            <a:ext cx="9289032" cy="369332"/>
          </a:xfrm>
          <a:prstGeom prst="rect">
            <a:avLst/>
          </a:prstGeom>
        </p:spPr>
        <p:txBody>
          <a:bodyPr wrap="square">
            <a:spAutoFit/>
          </a:bodyPr>
          <a:lstStyle/>
          <a:p>
            <a:r>
              <a:rPr lang="en-US" dirty="0">
                <a:solidFill>
                  <a:srgbClr val="222222"/>
                </a:solidFill>
                <a:latin typeface="arial" panose="020B0604020202020204" pitchFamily="34" charset="0"/>
              </a:rPr>
              <a:t>In </a:t>
            </a:r>
            <a:r>
              <a:rPr lang="en-US" b="1" dirty="0">
                <a:solidFill>
                  <a:srgbClr val="222222"/>
                </a:solidFill>
                <a:latin typeface="arial" panose="020B0604020202020204" pitchFamily="34" charset="0"/>
              </a:rPr>
              <a:t>MySQL</a:t>
            </a:r>
            <a:r>
              <a:rPr lang="en-US" dirty="0">
                <a:solidFill>
                  <a:srgbClr val="222222"/>
                </a:solidFill>
                <a:latin typeface="arial" panose="020B0604020202020204" pitchFamily="34" charset="0"/>
              </a:rPr>
              <a:t>, the </a:t>
            </a:r>
            <a:r>
              <a:rPr lang="en-US" b="1" dirty="0">
                <a:solidFill>
                  <a:srgbClr val="222222"/>
                </a:solidFill>
                <a:latin typeface="arial" panose="020B0604020202020204" pitchFamily="34" charset="0"/>
              </a:rPr>
              <a:t>JSON_EXTRACT</a:t>
            </a:r>
            <a:r>
              <a:rPr lang="en-US" dirty="0">
                <a:solidFill>
                  <a:srgbClr val="222222"/>
                </a:solidFill>
                <a:latin typeface="arial" panose="020B0604020202020204" pitchFamily="34" charset="0"/>
              </a:rPr>
              <a:t>() function returns data from a JSON document.</a:t>
            </a:r>
            <a:endParaRPr lang="en-IN" dirty="0"/>
          </a:p>
        </p:txBody>
      </p:sp>
      <p:sp>
        <p:nvSpPr>
          <p:cNvPr id="9" name="Footer Placeholder 2">
            <a:extLst>
              <a:ext uri="{FF2B5EF4-FFF2-40B4-BE49-F238E27FC236}">
                <a16:creationId xmlns:a16="http://schemas.microsoft.com/office/drawing/2014/main" id="{D086D995-AA88-4EC4-8A4B-D16E1701186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22450721"/>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 … (Insert)</a:t>
            </a:r>
          </a:p>
        </p:txBody>
      </p:sp>
      <p:sp>
        <p:nvSpPr>
          <p:cNvPr id="5" name="Rectangle 4"/>
          <p:cNvSpPr/>
          <p:nvPr/>
        </p:nvSpPr>
        <p:spPr>
          <a:xfrm>
            <a:off x="334566" y="1034990"/>
            <a:ext cx="11377264"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334566" y="1948770"/>
            <a:ext cx="8838049" cy="400110"/>
          </a:xfrm>
          <a:prstGeom prst="rect">
            <a:avLst/>
          </a:prstGeom>
        </p:spPr>
        <p:txBody>
          <a:bodyPr wrap="square">
            <a:spAutoFit/>
          </a:bodyPr>
          <a:lstStyle/>
          <a:p>
            <a:r>
              <a:rPr lang="en-IN" sz="2000" dirty="0">
                <a:solidFill>
                  <a:srgbClr val="0077AA"/>
                </a:solidFill>
                <a:latin typeface="Liberation Mono"/>
              </a:rPr>
              <a:t>CREATE table EMPL (data json);</a:t>
            </a:r>
            <a:endParaRPr lang="en-US" sz="2000" dirty="0">
              <a:solidFill>
                <a:srgbClr val="0077AA"/>
              </a:solidFill>
              <a:latin typeface="Liberation Mono"/>
            </a:endParaRPr>
          </a:p>
        </p:txBody>
      </p:sp>
      <p:sp>
        <p:nvSpPr>
          <p:cNvPr id="7" name="Rectangle 6"/>
          <p:cNvSpPr/>
          <p:nvPr/>
        </p:nvSpPr>
        <p:spPr>
          <a:xfrm>
            <a:off x="334566" y="2604968"/>
            <a:ext cx="11377264" cy="3046988"/>
          </a:xfrm>
          <a:prstGeom prst="rect">
            <a:avLst/>
          </a:prstGeom>
        </p:spPr>
        <p:txBody>
          <a:bodyPr wrap="square">
            <a:spAutoFit/>
          </a:bodyPr>
          <a:lstStyle/>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{"empno" : "1001", "ename" : "saleel", "phone" : [123, 456]}</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{"empno" : "1002", "ename" : "sharmin" ,"phone" : [9922, 8811], "address" : "Paud Road"}</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{"empno" : "1003", "ename" : "vrushali", "phone" : [7788, 9977], "address" : {"city" : "Pune", "state" : "MH"}}</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 [</a:t>
            </a:r>
            <a:r>
              <a:rPr lang="en-US" sz="1600" dirty="0">
                <a:latin typeface="Arial" panose="020B0604020202020204" pitchFamily="34" charset="0"/>
                <a:ea typeface="Times New Roman" panose="02020603050405020304" pitchFamily="18" charset="0"/>
              </a:rPr>
              <a:t>{"empno" : "1004", "ename" : "ram" ,"phone" : [6672, 8811], "address" : "Paud Road"}, {"empno" : "1005", "ename" : "sham" ,"phone" : [6672, 8843], "address" : "Paud Road"} </a:t>
            </a:r>
            <a:r>
              <a:rPr lang="en-US" sz="1600" dirty="0">
                <a:latin typeface="Arial" panose="020B0604020202020204" pitchFamily="34" charset="0"/>
                <a:cs typeface="Arial" panose="020B0604020202020204" pitchFamily="34" charset="0"/>
              </a:rPr>
              <a:t>]');</a:t>
            </a:r>
          </a:p>
        </p:txBody>
      </p:sp>
      <p:pic>
        <p:nvPicPr>
          <p:cNvPr id="8" name="Picture 7">
            <a:extLst>
              <a:ext uri="{FF2B5EF4-FFF2-40B4-BE49-F238E27FC236}">
                <a16:creationId xmlns:a16="http://schemas.microsoft.com/office/drawing/2014/main" id="{75219474-B3B7-4CF5-9B4A-DA70FEBABE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6C22A851-1E98-4603-832A-A9ABC22CB90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1379503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180" y="990919"/>
          <a:ext cx="8838053" cy="4952357"/>
        </p:xfrm>
        <a:graphic>
          <a:graphicData uri="http://schemas.openxmlformats.org/drawingml/2006/table">
            <a:tbl>
              <a:tblPr>
                <a:tableStyleId>{5DA37D80-6434-44D0-A028-1B22A696006F}</a:tableStyleId>
              </a:tblPr>
              <a:tblGrid>
                <a:gridCol w="3047605">
                  <a:extLst>
                    <a:ext uri="{9D8B030D-6E8A-4147-A177-3AD203B41FA5}">
                      <a16:colId xmlns:a16="http://schemas.microsoft.com/office/drawing/2014/main" val="20000"/>
                    </a:ext>
                  </a:extLst>
                </a:gridCol>
                <a:gridCol w="1904752">
                  <a:extLst>
                    <a:ext uri="{9D8B030D-6E8A-4147-A177-3AD203B41FA5}">
                      <a16:colId xmlns:a16="http://schemas.microsoft.com/office/drawing/2014/main" val="20001"/>
                    </a:ext>
                  </a:extLst>
                </a:gridCol>
                <a:gridCol w="1980942">
                  <a:extLst>
                    <a:ext uri="{9D8B030D-6E8A-4147-A177-3AD203B41FA5}">
                      <a16:colId xmlns:a16="http://schemas.microsoft.com/office/drawing/2014/main" val="20002"/>
                    </a:ext>
                  </a:extLst>
                </a:gridCol>
                <a:gridCol w="1904754">
                  <a:extLst>
                    <a:ext uri="{9D8B030D-6E8A-4147-A177-3AD203B41FA5}">
                      <a16:colId xmlns:a16="http://schemas.microsoft.com/office/drawing/2014/main" val="20003"/>
                    </a:ext>
                  </a:extLst>
                </a:gridCol>
              </a:tblGrid>
              <a:tr h="492687">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0"/>
                  </a:ext>
                </a:extLst>
              </a:tr>
              <a:tr h="542248">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1"/>
                  </a:ext>
                </a:extLst>
              </a:tr>
              <a:tr h="542248">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2"/>
                  </a:ext>
                </a:extLst>
              </a:tr>
              <a:tr h="562529">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3"/>
                  </a:ext>
                </a:extLst>
              </a:tr>
              <a:tr h="562529">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4"/>
                  </a:ext>
                </a:extLst>
              </a:tr>
              <a:tr h="562529">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5"/>
                  </a:ext>
                </a:extLst>
              </a:tr>
              <a:tr h="562529">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6"/>
                  </a:ext>
                </a:extLst>
              </a:tr>
              <a:tr h="562529">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7"/>
                  </a:ext>
                </a:extLst>
              </a:tr>
              <a:tr h="562529">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8"/>
                  </a:ext>
                </a:extLst>
              </a:tr>
            </a:tbl>
          </a:graphicData>
        </a:graphic>
      </p:graphicFrame>
      <p:sp>
        <p:nvSpPr>
          <p:cNvPr id="7" name="Rectangle 6"/>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Data Modeling</a:t>
            </a:r>
          </a:p>
        </p:txBody>
      </p:sp>
      <p:pic>
        <p:nvPicPr>
          <p:cNvPr id="3" name="Picture 2">
            <a:extLst>
              <a:ext uri="{FF2B5EF4-FFF2-40B4-BE49-F238E27FC236}">
                <a16:creationId xmlns:a16="http://schemas.microsoft.com/office/drawing/2014/main" id="{161C3F09-4AB1-447B-B915-24C535293C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3B59555F-CEEE-4540-A39C-68219C6962A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transition/>
</p:sld>
</file>

<file path=ppt/slides/slide6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 … (Select)</a:t>
            </a:r>
          </a:p>
        </p:txBody>
      </p:sp>
      <p:sp>
        <p:nvSpPr>
          <p:cNvPr id="5" name="Rectangle 4"/>
          <p:cNvSpPr/>
          <p:nvPr/>
        </p:nvSpPr>
        <p:spPr>
          <a:xfrm>
            <a:off x="478582" y="838202"/>
            <a:ext cx="1130525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478582" y="1484784"/>
            <a:ext cx="8838049"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478582" y="1887055"/>
            <a:ext cx="8990430" cy="2262671"/>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'$.empno')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'$.phone[1]')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"$.address.city")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"$.empno", "$.ename" )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p:txBody>
      </p:sp>
      <p:pic>
        <p:nvPicPr>
          <p:cNvPr id="2" name="Picture 1"/>
          <p:cNvPicPr>
            <a:picLocks noChangeAspect="1"/>
          </p:cNvPicPr>
          <p:nvPr/>
        </p:nvPicPr>
        <p:blipFill>
          <a:blip r:embed="rId3" cstate="print"/>
          <a:stretch>
            <a:fillRect/>
          </a:stretch>
        </p:blipFill>
        <p:spPr>
          <a:xfrm>
            <a:off x="478582" y="4293096"/>
            <a:ext cx="10661347" cy="2209801"/>
          </a:xfrm>
          <a:prstGeom prst="rect">
            <a:avLst/>
          </a:prstGeom>
        </p:spPr>
      </p:pic>
      <p:pic>
        <p:nvPicPr>
          <p:cNvPr id="8" name="Picture 7">
            <a:extLst>
              <a:ext uri="{FF2B5EF4-FFF2-40B4-BE49-F238E27FC236}">
                <a16:creationId xmlns:a16="http://schemas.microsoft.com/office/drawing/2014/main" id="{DBFA55EB-8393-4A23-91B7-B251D2740BC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B7897392-364F-4678-817D-A80E4F39691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37656325"/>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mongoimport</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The mongoimport tool imports content from an Extended JSON, CSV export created by mongoexport, or another third-party export tool.</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8171472A-BAC3-456A-A53F-3351D4785E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C9EF7F7-CC1F-41D1-869B-B40E672E9F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6" name="Rectangle 5">
            <a:extLst>
              <a:ext uri="{FF2B5EF4-FFF2-40B4-BE49-F238E27FC236}">
                <a16:creationId xmlns:a16="http://schemas.microsoft.com/office/drawing/2014/main" id="{1A170423-1C4B-417E-90BC-37BBA1BAC3A2}"/>
              </a:ext>
            </a:extLst>
          </p:cNvPr>
          <p:cNvSpPr/>
          <p:nvPr/>
        </p:nvSpPr>
        <p:spPr>
          <a:xfrm>
            <a:off x="190550" y="4819799"/>
            <a:ext cx="11737303" cy="769441"/>
          </a:xfrm>
          <a:prstGeom prst="rect">
            <a:avLst/>
          </a:prstGeom>
        </p:spPr>
        <p:txBody>
          <a:bodyPr wrap="square">
            <a:spAutoFit/>
          </a:bodyPr>
          <a:lstStyle/>
          <a:p>
            <a:r>
              <a:rPr lang="en-US" sz="2200" b="1" dirty="0">
                <a:latin typeface="Calibri" panose="020F0502020204030204" pitchFamily="34" charset="0"/>
                <a:cs typeface="Calibri" panose="020F0502020204030204" pitchFamily="34" charset="0"/>
              </a:rPr>
              <a:t>mongoimport</a:t>
            </a:r>
            <a:r>
              <a:rPr lang="en-US" sz="2200" dirty="0">
                <a:latin typeface="Calibri" panose="020F0502020204030204" pitchFamily="34" charset="0"/>
                <a:cs typeface="Calibri" panose="020F0502020204030204" pitchFamily="34" charset="0"/>
              </a:rPr>
              <a:t> </a:t>
            </a:r>
            <a:r>
              <a:rPr lang="en-US" sz="2200" b="1" dirty="0">
                <a:latin typeface="Calibri" panose="020F0502020204030204" pitchFamily="34" charset="0"/>
                <a:cs typeface="Calibri" panose="020F0502020204030204" pitchFamily="34" charset="0"/>
              </a:rPr>
              <a:t>--host </a:t>
            </a:r>
            <a:r>
              <a:rPr lang="en-US" sz="2200" dirty="0">
                <a:latin typeface="Calibri" panose="020F0502020204030204" pitchFamily="34" charset="0"/>
                <a:cs typeface="Calibri" panose="020F0502020204030204" pitchFamily="34" charset="0"/>
              </a:rPr>
              <a:t>192.168.100.20 </a:t>
            </a:r>
            <a:r>
              <a:rPr lang="en-US" sz="2200" b="1" dirty="0">
                <a:latin typeface="Calibri" panose="020F0502020204030204" pitchFamily="34" charset="0"/>
                <a:cs typeface="Calibri" panose="020F0502020204030204" pitchFamily="34" charset="0"/>
              </a:rPr>
              <a:t>--port </a:t>
            </a:r>
            <a:r>
              <a:rPr lang="en-US" sz="2200" dirty="0">
                <a:latin typeface="Calibri" panose="020F0502020204030204" pitchFamily="34" charset="0"/>
                <a:cs typeface="Calibri" panose="020F0502020204030204" pitchFamily="34" charset="0"/>
              </a:rPr>
              <a:t>27017  </a:t>
            </a:r>
            <a:r>
              <a:rPr lang="en-US" sz="2200" b="1" dirty="0">
                <a:latin typeface="Calibri" panose="020F0502020204030204" pitchFamily="34" charset="0"/>
                <a:cs typeface="Calibri" panose="020F0502020204030204" pitchFamily="34" charset="0"/>
              </a:rPr>
              <a:t>--db </a:t>
            </a:r>
            <a:r>
              <a:rPr lang="en-US" sz="2200" dirty="0">
                <a:latin typeface="Calibri" panose="020F0502020204030204" pitchFamily="34" charset="0"/>
                <a:cs typeface="Calibri" panose="020F0502020204030204" pitchFamily="34" charset="0"/>
              </a:rPr>
              <a:t>db1 </a:t>
            </a:r>
            <a:r>
              <a:rPr lang="en-US" sz="2200" b="1" dirty="0">
                <a:latin typeface="Calibri" panose="020F0502020204030204" pitchFamily="34" charset="0"/>
                <a:cs typeface="Calibri" panose="020F0502020204030204" pitchFamily="34" charset="0"/>
              </a:rPr>
              <a:t>–collection</a:t>
            </a:r>
            <a:r>
              <a:rPr lang="en-US" sz="2200" dirty="0">
                <a:latin typeface="Calibri" panose="020F0502020204030204" pitchFamily="34" charset="0"/>
                <a:cs typeface="Calibri" panose="020F0502020204030204" pitchFamily="34" charset="0"/>
              </a:rPr>
              <a:t> emp  </a:t>
            </a:r>
            <a:r>
              <a:rPr lang="en-US" sz="2200" b="1" dirty="0">
                <a:latin typeface="Calibri" panose="020F0502020204030204" pitchFamily="34" charset="0"/>
                <a:cs typeface="Calibri" panose="020F0502020204030204" pitchFamily="34" charset="0"/>
              </a:rPr>
              <a:t>--type </a:t>
            </a:r>
            <a:r>
              <a:rPr lang="en-US" sz="2200" dirty="0">
                <a:latin typeface="Calibri" panose="020F0502020204030204" pitchFamily="34" charset="0"/>
                <a:cs typeface="Calibri" panose="020F0502020204030204" pitchFamily="34" charset="0"/>
              </a:rPr>
              <a:t>csv  </a:t>
            </a:r>
            <a:r>
              <a:rPr lang="en-US" sz="2200" b="1" dirty="0">
                <a:latin typeface="Calibri" panose="020F0502020204030204" pitchFamily="34" charset="0"/>
                <a:cs typeface="Calibri" panose="020F0502020204030204" pitchFamily="34" charset="0"/>
              </a:rPr>
              <a:t>--file </a:t>
            </a:r>
            <a:r>
              <a:rPr lang="en-US" sz="2200" dirty="0">
                <a:latin typeface="Calibri" panose="020F0502020204030204" pitchFamily="34" charset="0"/>
                <a:cs typeface="Calibri" panose="020F0502020204030204" pitchFamily="34" charset="0"/>
              </a:rPr>
              <a:t>d:\o.csv </a:t>
            </a:r>
            <a:r>
              <a:rPr lang="en-US" sz="2200" b="1" dirty="0">
                <a:latin typeface="Calibri" panose="020F0502020204030204" pitchFamily="34" charset="0"/>
                <a:cs typeface="Calibri" panose="020F0502020204030204" pitchFamily="34" charset="0"/>
              </a:rPr>
              <a:t>--fields </a:t>
            </a:r>
            <a:r>
              <a:rPr lang="en-US" sz="2200" dirty="0">
                <a:latin typeface="Calibri" panose="020F0502020204030204" pitchFamily="34" charset="0"/>
                <a:cs typeface="Calibri" panose="020F0502020204030204" pitchFamily="34" charset="0"/>
              </a:rPr>
              <a:t>"EMPNO, </a:t>
            </a:r>
            <a:r>
              <a:rPr lang="en-US" sz="2200">
                <a:latin typeface="Calibri" panose="020F0502020204030204" pitchFamily="34" charset="0"/>
                <a:cs typeface="Calibri" panose="020F0502020204030204" pitchFamily="34" charset="0"/>
              </a:rPr>
              <a:t>ENAME, JOB</a:t>
            </a:r>
            <a:r>
              <a:rPr lang="en-US" sz="2200" dirty="0">
                <a:latin typeface="Calibri" panose="020F0502020204030204" pitchFamily="34" charset="0"/>
                <a:cs typeface="Calibri" panose="020F0502020204030204" pitchFamily="34" charset="0"/>
              </a:rPr>
              <a:t>, MGR,HIREDATE, SAL, COMM, DEPTNO,BONUSID, USERNAME, PWD"</a:t>
            </a:r>
          </a:p>
        </p:txBody>
      </p:sp>
      <p:sp>
        <p:nvSpPr>
          <p:cNvPr id="7" name="TextBox 6">
            <a:extLst>
              <a:ext uri="{FF2B5EF4-FFF2-40B4-BE49-F238E27FC236}">
                <a16:creationId xmlns:a16="http://schemas.microsoft.com/office/drawing/2014/main" id="{123605C9-0378-4B01-BD11-85EAF0EF70A6}"/>
              </a:ext>
            </a:extLst>
          </p:cNvPr>
          <p:cNvSpPr txBox="1"/>
          <p:nvPr/>
        </p:nvSpPr>
        <p:spPr>
          <a:xfrm>
            <a:off x="190550" y="4156639"/>
            <a:ext cx="11161240"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a:t>
            </a:r>
            <a:r>
              <a:rPr lang="en-US" sz="2000" dirty="0">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emp </a:t>
            </a:r>
            <a:r>
              <a:rPr lang="en-US" sz="2000" dirty="0">
                <a:solidFill>
                  <a:srgbClr val="0077AA"/>
                </a:solidFill>
                <a:latin typeface="Liberation Mono"/>
                <a:cs typeface="Arial" panose="020B0604020202020204" pitchFamily="34" charset="0"/>
              </a:rPr>
              <a:t>INTO</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OUTFILE</a:t>
            </a:r>
            <a:r>
              <a:rPr lang="en-US" sz="2000" dirty="0">
                <a:latin typeface="Liberation Mono"/>
                <a:cs typeface="Arial" panose="020B0604020202020204" pitchFamily="34" charset="0"/>
              </a:rPr>
              <a:t> "d:/o.csv" fields terminated by ',';</a:t>
            </a:r>
            <a:endParaRPr lang="en-IN" sz="2000" dirty="0">
              <a:latin typeface="Liberation Mono"/>
            </a:endParaRPr>
          </a:p>
        </p:txBody>
      </p:sp>
      <p:sp>
        <p:nvSpPr>
          <p:cNvPr id="8" name="Rectangle 7">
            <a:extLst>
              <a:ext uri="{FF2B5EF4-FFF2-40B4-BE49-F238E27FC236}">
                <a16:creationId xmlns:a16="http://schemas.microsoft.com/office/drawing/2014/main" id="{3C1D3109-BA33-49D8-A2C0-167F8831E7BC}"/>
              </a:ext>
            </a:extLst>
          </p:cNvPr>
          <p:cNvSpPr/>
          <p:nvPr/>
        </p:nvSpPr>
        <p:spPr>
          <a:xfrm>
            <a:off x="406574" y="786413"/>
            <a:ext cx="5693931" cy="1135247"/>
          </a:xfrm>
          <a:prstGeom prst="rect">
            <a:avLst/>
          </a:prstGeom>
        </p:spPr>
        <p:txBody>
          <a:bodyPr wrap="none">
            <a:spAutoFit/>
          </a:bodyPr>
          <a:lstStyle/>
          <a:p>
            <a:pPr>
              <a:lnSpc>
                <a:spcPct val="150000"/>
              </a:lnSpc>
            </a:pPr>
            <a:r>
              <a:rPr lang="en-US" sz="2400" dirty="0">
                <a:solidFill>
                  <a:schemeClr val="tx1">
                    <a:lumMod val="95000"/>
                    <a:lumOff val="5000"/>
                  </a:schemeClr>
                </a:solidFill>
              </a:rPr>
              <a:t>If not working then do changes in </a:t>
            </a:r>
            <a:r>
              <a:rPr lang="en-US" sz="2400" i="1" dirty="0">
                <a:solidFill>
                  <a:schemeClr val="tx1">
                    <a:lumMod val="95000"/>
                    <a:lumOff val="5000"/>
                  </a:schemeClr>
                </a:solidFill>
              </a:rPr>
              <a:t>my.ini</a:t>
            </a:r>
            <a:r>
              <a:rPr lang="en-US" sz="2400" dirty="0">
                <a:solidFill>
                  <a:schemeClr val="tx1">
                    <a:lumMod val="95000"/>
                    <a:lumOff val="5000"/>
                  </a:schemeClr>
                </a:solidFill>
              </a:rPr>
              <a:t> file.</a:t>
            </a:r>
          </a:p>
          <a:p>
            <a:pPr>
              <a:lnSpc>
                <a:spcPct val="150000"/>
              </a:lnSpc>
            </a:pPr>
            <a:r>
              <a:rPr lang="en-US" sz="2400" dirty="0">
                <a:solidFill>
                  <a:schemeClr val="tx1">
                    <a:lumMod val="95000"/>
                    <a:lumOff val="5000"/>
                  </a:schemeClr>
                </a:solidFill>
                <a:latin typeface="Gill Sans MT (Body)"/>
                <a:cs typeface="Arial" panose="020B0604020202020204" pitchFamily="34" charset="0"/>
              </a:rPr>
              <a:t>secure_file_priv = ""</a:t>
            </a:r>
          </a:p>
        </p:txBody>
      </p:sp>
    </p:spTree>
    <p:extLst>
      <p:ext uri="{BB962C8B-B14F-4D97-AF65-F5344CB8AC3E}">
        <p14:creationId xmlns:p14="http://schemas.microsoft.com/office/powerpoint/2010/main" val="1940674964"/>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mongoimport - JSON </a:t>
            </a:r>
          </a:p>
        </p:txBody>
      </p:sp>
      <p:sp>
        <p:nvSpPr>
          <p:cNvPr id="7" name="Rectangle 6"/>
          <p:cNvSpPr/>
          <p:nvPr/>
        </p:nvSpPr>
        <p:spPr>
          <a:xfrm>
            <a:off x="622598" y="1196752"/>
            <a:ext cx="9894845" cy="646331"/>
          </a:xfrm>
          <a:prstGeom prst="rect">
            <a:avLst/>
          </a:prstGeom>
        </p:spPr>
        <p:txBody>
          <a:bodyPr wrap="square">
            <a:spAutoFit/>
          </a:bodyPr>
          <a:lstStyle/>
          <a:p>
            <a:r>
              <a:rPr lang="en-IN" dirty="0">
                <a:latin typeface="Palatino Linotype" panose="02040502050505030304" pitchFamily="18" charset="0"/>
              </a:rPr>
              <a:t>The </a:t>
            </a:r>
            <a:r>
              <a:rPr lang="en-IN" b="1" i="1" dirty="0">
                <a:solidFill>
                  <a:srgbClr val="036883"/>
                </a:solidFill>
                <a:latin typeface="Palatino Linotype" panose="02040502050505030304" pitchFamily="18" charset="0"/>
              </a:rPr>
              <a:t>mongoimport</a:t>
            </a:r>
            <a:r>
              <a:rPr lang="en-IN" dirty="0">
                <a:latin typeface="Palatino Linotype" panose="02040502050505030304" pitchFamily="18" charset="0"/>
              </a:rPr>
              <a:t> tool imports content from an Extended JSON, CSV, or TSV export created by </a:t>
            </a:r>
            <a:r>
              <a:rPr lang="en-IN" b="1" i="1" dirty="0">
                <a:solidFill>
                  <a:srgbClr val="036883"/>
                </a:solidFill>
                <a:latin typeface="Palatino Linotype" panose="02040502050505030304" pitchFamily="18" charset="0"/>
              </a:rPr>
              <a:t>mongoexport</a:t>
            </a:r>
            <a:r>
              <a:rPr lang="en-IN" dirty="0">
                <a:latin typeface="Palatino Linotype" panose="02040502050505030304" pitchFamily="18" charset="0"/>
              </a:rPr>
              <a:t>.</a:t>
            </a:r>
            <a:endParaRPr lang="en-US" dirty="0">
              <a:latin typeface="Palatino Linotype" panose="02040502050505030304" pitchFamily="18" charset="0"/>
            </a:endParaRP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8" name="Rectangle 7"/>
          <p:cNvSpPr/>
          <p:nvPr/>
        </p:nvSpPr>
        <p:spPr>
          <a:xfrm>
            <a:off x="622598" y="3044279"/>
            <a:ext cx="11233248" cy="369332"/>
          </a:xfrm>
          <a:prstGeom prst="rect">
            <a:avLst/>
          </a:prstGeom>
        </p:spPr>
        <p:txBody>
          <a:bodyPr wrap="square">
            <a:spAutoFit/>
          </a:bodyPr>
          <a:lstStyle/>
          <a:p>
            <a:r>
              <a:rPr lang="fr-FR" b="1" dirty="0">
                <a:latin typeface="Calibri" panose="020F0502020204030204" pitchFamily="34" charset="0"/>
                <a:cs typeface="Calibri" panose="020F0502020204030204" pitchFamily="34" charset="0"/>
              </a:rPr>
              <a:t>mongoimport</a:t>
            </a:r>
            <a:r>
              <a:rPr lang="fr-FR" dirty="0">
                <a:latin typeface="Calibri" panose="020F0502020204030204" pitchFamily="34" charset="0"/>
                <a:cs typeface="Calibri" panose="020F0502020204030204" pitchFamily="34" charset="0"/>
              </a:rPr>
              <a:t>  </a:t>
            </a:r>
            <a:r>
              <a:rPr lang="fr-FR" b="1" dirty="0">
                <a:latin typeface="Calibri" panose="020F0502020204030204" pitchFamily="34" charset="0"/>
                <a:cs typeface="Calibri" panose="020F0502020204030204" pitchFamily="34" charset="0"/>
              </a:rPr>
              <a:t>--host </a:t>
            </a:r>
            <a:r>
              <a:rPr lang="fr-FR" dirty="0">
                <a:latin typeface="Calibri" panose="020F0502020204030204" pitchFamily="34" charset="0"/>
                <a:cs typeface="Calibri" panose="020F0502020204030204" pitchFamily="34" charset="0"/>
              </a:rPr>
              <a:t>192.168.100.20 </a:t>
            </a:r>
            <a:r>
              <a:rPr lang="fr-FR" b="1" dirty="0">
                <a:latin typeface="Calibri" panose="020F0502020204030204" pitchFamily="34" charset="0"/>
                <a:cs typeface="Calibri" panose="020F0502020204030204" pitchFamily="34" charset="0"/>
              </a:rPr>
              <a:t>--port </a:t>
            </a:r>
            <a:r>
              <a:rPr lang="fr-FR" dirty="0">
                <a:latin typeface="Calibri" panose="020F0502020204030204" pitchFamily="34" charset="0"/>
                <a:cs typeface="Calibri" panose="020F0502020204030204" pitchFamily="34" charset="0"/>
              </a:rPr>
              <a:t>27017  </a:t>
            </a:r>
            <a:r>
              <a:rPr lang="fr-FR" b="1" dirty="0">
                <a:latin typeface="Calibri" panose="020F0502020204030204" pitchFamily="34" charset="0"/>
                <a:cs typeface="Calibri" panose="020F0502020204030204" pitchFamily="34" charset="0"/>
              </a:rPr>
              <a:t>--db </a:t>
            </a:r>
            <a:r>
              <a:rPr lang="fr-FR" dirty="0">
                <a:latin typeface="Calibri" panose="020F0502020204030204" pitchFamily="34" charset="0"/>
                <a:cs typeface="Calibri" panose="020F0502020204030204" pitchFamily="34" charset="0"/>
              </a:rPr>
              <a:t>db1 </a:t>
            </a:r>
            <a:r>
              <a:rPr lang="fr-FR" b="1" dirty="0">
                <a:latin typeface="Calibri" panose="020F0502020204030204" pitchFamily="34" charset="0"/>
                <a:cs typeface="Calibri" panose="020F0502020204030204" pitchFamily="34" charset="0"/>
              </a:rPr>
              <a:t>--collection </a:t>
            </a:r>
            <a:r>
              <a:rPr lang="fr-FR" dirty="0">
                <a:latin typeface="Calibri" panose="020F0502020204030204" pitchFamily="34" charset="0"/>
                <a:cs typeface="Calibri" panose="020F0502020204030204" pitchFamily="34" charset="0"/>
              </a:rPr>
              <a:t>emp --file "d:\emp.json"</a:t>
            </a:r>
            <a:endParaRPr lang="en-US" dirty="0">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A8946513-EDFF-42C5-BD5B-A78804091C0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A6E14E83-5408-445E-8C5F-E853E236FA3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FCA71862-86BF-41FC-BBD1-6971026B68B0}"/>
              </a:ext>
            </a:extLst>
          </p:cNvPr>
          <p:cNvSpPr/>
          <p:nvPr/>
        </p:nvSpPr>
        <p:spPr>
          <a:xfrm>
            <a:off x="406574" y="1990581"/>
            <a:ext cx="1137726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--type &gt; &lt; --collection &gt;  &lt; --file &gt; &lt; --fields "Field-List" &gt;</a:t>
            </a:r>
          </a:p>
        </p:txBody>
      </p:sp>
    </p:spTree>
    <p:extLst>
      <p:ext uri="{BB962C8B-B14F-4D97-AF65-F5344CB8AC3E}">
        <p14:creationId xmlns:p14="http://schemas.microsoft.com/office/powerpoint/2010/main" val="413955448"/>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mongoimport - CSV </a:t>
            </a:r>
          </a:p>
        </p:txBody>
      </p:sp>
      <p:sp>
        <p:nvSpPr>
          <p:cNvPr id="7" name="Rectangle 6"/>
          <p:cNvSpPr/>
          <p:nvPr/>
        </p:nvSpPr>
        <p:spPr>
          <a:xfrm>
            <a:off x="406574" y="1052736"/>
            <a:ext cx="11377264" cy="369332"/>
          </a:xfrm>
          <a:prstGeom prst="rect">
            <a:avLst/>
          </a:prstGeom>
        </p:spPr>
        <p:txBody>
          <a:bodyPr wrap="square">
            <a:spAutoFit/>
          </a:bodyPr>
          <a:lstStyle/>
          <a:p>
            <a:r>
              <a:rPr lang="en-IN" dirty="0">
                <a:latin typeface="Palatino Linotype" panose="02040502050505030304" pitchFamily="18" charset="0"/>
              </a:rPr>
              <a:t>The </a:t>
            </a:r>
            <a:r>
              <a:rPr lang="en-IN" b="1" i="1" dirty="0">
                <a:solidFill>
                  <a:srgbClr val="036883"/>
                </a:solidFill>
                <a:latin typeface="Palatino Linotype" panose="02040502050505030304" pitchFamily="18" charset="0"/>
              </a:rPr>
              <a:t>mongoimport</a:t>
            </a:r>
            <a:r>
              <a:rPr lang="en-IN" dirty="0">
                <a:latin typeface="Palatino Linotype" panose="02040502050505030304" pitchFamily="18" charset="0"/>
              </a:rPr>
              <a:t> tool imports content from an Extended JSON, CSV, or TSV export created by </a:t>
            </a:r>
            <a:r>
              <a:rPr lang="en-IN" b="1" i="1" dirty="0">
                <a:solidFill>
                  <a:srgbClr val="036883"/>
                </a:solidFill>
                <a:latin typeface="Palatino Linotype" panose="02040502050505030304" pitchFamily="18" charset="0"/>
              </a:rPr>
              <a:t>mongoexport</a:t>
            </a:r>
            <a:r>
              <a:rPr lang="en-IN" dirty="0">
                <a:latin typeface="Palatino Linotype" panose="02040502050505030304" pitchFamily="18" charset="0"/>
              </a:rPr>
              <a:t>.</a:t>
            </a:r>
            <a:endParaRPr lang="en-US" dirty="0">
              <a:latin typeface="Palatino Linotype" panose="02040502050505030304" pitchFamily="18" charset="0"/>
            </a:endParaRPr>
          </a:p>
        </p:txBody>
      </p:sp>
      <p:sp>
        <p:nvSpPr>
          <p:cNvPr id="5" name="Rectangle 4"/>
          <p:cNvSpPr/>
          <p:nvPr/>
        </p:nvSpPr>
        <p:spPr>
          <a:xfrm>
            <a:off x="406574" y="1857489"/>
            <a:ext cx="1137726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--type &gt; &lt; --collection &gt;  &lt; --file &gt; &lt; --fields "Field-List" &gt;</a:t>
            </a:r>
          </a:p>
        </p:txBody>
      </p:sp>
      <p:sp>
        <p:nvSpPr>
          <p:cNvPr id="2" name="Rectangle 1"/>
          <p:cNvSpPr/>
          <p:nvPr/>
        </p:nvSpPr>
        <p:spPr>
          <a:xfrm>
            <a:off x="406574" y="3984658"/>
            <a:ext cx="11377263" cy="923330"/>
          </a:xfrm>
          <a:prstGeom prst="rect">
            <a:avLst/>
          </a:prstGeom>
        </p:spPr>
        <p:txBody>
          <a:bodyPr wrap="square">
            <a:spAutoFit/>
          </a:bodyPr>
          <a:lstStyle/>
          <a:p>
            <a:r>
              <a:rPr lang="en-US" b="1" dirty="0">
                <a:latin typeface="Calibri" panose="020F0502020204030204" pitchFamily="34" charset="0"/>
                <a:cs typeface="Calibri" panose="020F0502020204030204" pitchFamily="34" charset="0"/>
              </a:rPr>
              <a:t>mongoimport</a:t>
            </a:r>
            <a:r>
              <a:rPr lang="en-US" dirty="0">
                <a:latin typeface="Calibri" panose="020F0502020204030204" pitchFamily="34" charset="0"/>
                <a:cs typeface="Calibri" panose="020F0502020204030204" pitchFamily="34" charset="0"/>
              </a:rPr>
              <a:t> </a:t>
            </a:r>
            <a:r>
              <a:rPr lang="en-US" b="1" dirty="0">
                <a:latin typeface="Calibri" panose="020F0502020204030204" pitchFamily="34" charset="0"/>
                <a:cs typeface="Calibri" panose="020F0502020204030204" pitchFamily="34" charset="0"/>
              </a:rPr>
              <a:t>--db </a:t>
            </a:r>
            <a:r>
              <a:rPr lang="en-US" dirty="0">
                <a:latin typeface="Calibri" panose="020F0502020204030204" pitchFamily="34" charset="0"/>
                <a:cs typeface="Calibri" panose="020F0502020204030204" pitchFamily="34" charset="0"/>
              </a:rPr>
              <a:t>db1 </a:t>
            </a:r>
            <a:r>
              <a:rPr lang="en-US" b="1" dirty="0">
                <a:latin typeface="Calibri" panose="020F0502020204030204" pitchFamily="34" charset="0"/>
                <a:cs typeface="Calibri" panose="020F0502020204030204" pitchFamily="34" charset="0"/>
              </a:rPr>
              <a:t>–collection </a:t>
            </a:r>
            <a:r>
              <a:rPr lang="en-US" dirty="0">
                <a:latin typeface="Calibri" panose="020F0502020204030204" pitchFamily="34" charset="0"/>
                <a:cs typeface="Calibri" panose="020F0502020204030204" pitchFamily="34" charset="0"/>
              </a:rPr>
              <a:t>emp</a:t>
            </a:r>
            <a:r>
              <a:rPr lang="en-US" b="1" dirty="0">
                <a:latin typeface="Calibri" panose="020F0502020204030204" pitchFamily="34" charset="0"/>
                <a:cs typeface="Calibri" panose="020F0502020204030204" pitchFamily="34" charset="0"/>
              </a:rPr>
              <a:t> --type </a:t>
            </a:r>
            <a:r>
              <a:rPr lang="en-US" dirty="0">
                <a:latin typeface="Calibri" panose="020F0502020204030204" pitchFamily="34" charset="0"/>
                <a:cs typeface="Calibri" panose="020F0502020204030204" pitchFamily="34" charset="0"/>
              </a:rPr>
              <a:t>csv  </a:t>
            </a:r>
            <a:r>
              <a:rPr lang="en-US" b="1" dirty="0">
                <a:latin typeface="Calibri" panose="020F0502020204030204" pitchFamily="34" charset="0"/>
                <a:cs typeface="Calibri" panose="020F0502020204030204" pitchFamily="34" charset="0"/>
              </a:rPr>
              <a:t>--file </a:t>
            </a:r>
            <a:r>
              <a:rPr lang="en-US" dirty="0">
                <a:latin typeface="Calibri" panose="020F0502020204030204" pitchFamily="34" charset="0"/>
                <a:cs typeface="Calibri" panose="020F0502020204030204" pitchFamily="34" charset="0"/>
              </a:rPr>
              <a:t>d:\o.csv </a:t>
            </a:r>
            <a:r>
              <a:rPr lang="en-US" b="1" dirty="0">
                <a:latin typeface="Calibri" panose="020F0502020204030204" pitchFamily="34" charset="0"/>
                <a:cs typeface="Calibri" panose="020F0502020204030204" pitchFamily="34" charset="0"/>
              </a:rPr>
              <a:t>--fields </a:t>
            </a:r>
            <a:r>
              <a:rPr lang="en-US" dirty="0">
                <a:latin typeface="Calibri" panose="020F0502020204030204" pitchFamily="34" charset="0"/>
                <a:cs typeface="Calibri" panose="020F0502020204030204" pitchFamily="34" charset="0"/>
              </a:rPr>
              <a:t>"EMPNO.int(32), ENAME.string(), JOB.string(), MGR.int32(), HIREDATE.date(2006-01-02), SAL.int32(), COMM.int32(), DEPTNO.int32(), BONUSID.int32(), USERNAME.string(), PWD.string()"</a:t>
            </a:r>
          </a:p>
        </p:txBody>
      </p:sp>
      <p:sp>
        <p:nvSpPr>
          <p:cNvPr id="3" name="Rectangle 2"/>
          <p:cNvSpPr/>
          <p:nvPr/>
        </p:nvSpPr>
        <p:spPr>
          <a:xfrm>
            <a:off x="406574" y="2848845"/>
            <a:ext cx="11377263" cy="646331"/>
          </a:xfrm>
          <a:prstGeom prst="rect">
            <a:avLst/>
          </a:prstGeom>
        </p:spPr>
        <p:txBody>
          <a:bodyPr wrap="square">
            <a:spAutoFit/>
          </a:bodyPr>
          <a:lstStyle/>
          <a:p>
            <a:r>
              <a:rPr lang="en-US" b="1" dirty="0">
                <a:latin typeface="Calibri" panose="020F0502020204030204" pitchFamily="34" charset="0"/>
                <a:cs typeface="Calibri" panose="020F0502020204030204" pitchFamily="34" charset="0"/>
              </a:rPr>
              <a:t>mongoimport</a:t>
            </a:r>
            <a:r>
              <a:rPr lang="en-US" dirty="0">
                <a:latin typeface="Calibri" panose="020F0502020204030204" pitchFamily="34" charset="0"/>
                <a:cs typeface="Calibri" panose="020F0502020204030204" pitchFamily="34" charset="0"/>
              </a:rPr>
              <a:t> </a:t>
            </a:r>
            <a:r>
              <a:rPr lang="en-US" b="1" dirty="0">
                <a:latin typeface="Calibri" panose="020F0502020204030204" pitchFamily="34" charset="0"/>
                <a:cs typeface="Calibri" panose="020F0502020204030204" pitchFamily="34" charset="0"/>
              </a:rPr>
              <a:t>--host </a:t>
            </a:r>
            <a:r>
              <a:rPr lang="en-US" dirty="0">
                <a:latin typeface="Calibri" panose="020F0502020204030204" pitchFamily="34" charset="0"/>
                <a:cs typeface="Calibri" panose="020F0502020204030204" pitchFamily="34" charset="0"/>
              </a:rPr>
              <a:t>192.168.100.20 </a:t>
            </a:r>
            <a:r>
              <a:rPr lang="en-US" b="1" dirty="0">
                <a:latin typeface="Calibri" panose="020F0502020204030204" pitchFamily="34" charset="0"/>
                <a:cs typeface="Calibri" panose="020F0502020204030204" pitchFamily="34" charset="0"/>
              </a:rPr>
              <a:t>--port </a:t>
            </a:r>
            <a:r>
              <a:rPr lang="en-US" dirty="0">
                <a:latin typeface="Calibri" panose="020F0502020204030204" pitchFamily="34" charset="0"/>
                <a:cs typeface="Calibri" panose="020F0502020204030204" pitchFamily="34" charset="0"/>
              </a:rPr>
              <a:t>27017  </a:t>
            </a:r>
            <a:r>
              <a:rPr lang="en-US" b="1" dirty="0">
                <a:latin typeface="Calibri" panose="020F0502020204030204" pitchFamily="34" charset="0"/>
                <a:cs typeface="Calibri" panose="020F0502020204030204" pitchFamily="34" charset="0"/>
              </a:rPr>
              <a:t>--db </a:t>
            </a:r>
            <a:r>
              <a:rPr lang="en-US" dirty="0">
                <a:latin typeface="Calibri" panose="020F0502020204030204" pitchFamily="34" charset="0"/>
                <a:cs typeface="Calibri" panose="020F0502020204030204" pitchFamily="34" charset="0"/>
              </a:rPr>
              <a:t>db1 </a:t>
            </a:r>
            <a:r>
              <a:rPr lang="en-US" b="1" dirty="0">
                <a:latin typeface="Calibri" panose="020F0502020204030204" pitchFamily="34" charset="0"/>
                <a:cs typeface="Calibri" panose="020F0502020204030204" pitchFamily="34" charset="0"/>
              </a:rPr>
              <a:t>–collection</a:t>
            </a:r>
            <a:r>
              <a:rPr lang="en-US" dirty="0">
                <a:latin typeface="Calibri" panose="020F0502020204030204" pitchFamily="34" charset="0"/>
                <a:cs typeface="Calibri" panose="020F0502020204030204" pitchFamily="34" charset="0"/>
              </a:rPr>
              <a:t> emp  </a:t>
            </a:r>
            <a:r>
              <a:rPr lang="en-US" b="1" dirty="0">
                <a:latin typeface="Calibri" panose="020F0502020204030204" pitchFamily="34" charset="0"/>
                <a:cs typeface="Calibri" panose="020F0502020204030204" pitchFamily="34" charset="0"/>
              </a:rPr>
              <a:t>--type </a:t>
            </a:r>
            <a:r>
              <a:rPr lang="en-US" dirty="0">
                <a:latin typeface="Calibri" panose="020F0502020204030204" pitchFamily="34" charset="0"/>
                <a:cs typeface="Calibri" panose="020F0502020204030204" pitchFamily="34" charset="0"/>
              </a:rPr>
              <a:t>csv  </a:t>
            </a:r>
            <a:r>
              <a:rPr lang="en-US" b="1" dirty="0">
                <a:latin typeface="Calibri" panose="020F0502020204030204" pitchFamily="34" charset="0"/>
                <a:cs typeface="Calibri" panose="020F0502020204030204" pitchFamily="34" charset="0"/>
              </a:rPr>
              <a:t>--file </a:t>
            </a:r>
            <a:r>
              <a:rPr lang="en-US" dirty="0">
                <a:latin typeface="Calibri" panose="020F0502020204030204" pitchFamily="34" charset="0"/>
                <a:cs typeface="Calibri" panose="020F0502020204030204" pitchFamily="34" charset="0"/>
              </a:rPr>
              <a:t>d:\o.csv </a:t>
            </a:r>
            <a:r>
              <a:rPr lang="en-US" b="1" dirty="0">
                <a:latin typeface="Calibri" panose="020F0502020204030204" pitchFamily="34" charset="0"/>
                <a:cs typeface="Calibri" panose="020F0502020204030204" pitchFamily="34" charset="0"/>
              </a:rPr>
              <a:t>--fields </a:t>
            </a:r>
            <a:r>
              <a:rPr lang="en-US" dirty="0">
                <a:latin typeface="Calibri" panose="020F0502020204030204" pitchFamily="34" charset="0"/>
                <a:cs typeface="Calibri" panose="020F0502020204030204" pitchFamily="34" charset="0"/>
              </a:rPr>
              <a:t>"EMPNO, ENAME, JOB, MGR,HIREDATE, SAL, COMM, DEPTNO,BONUSID, USERNAME, PWD"</a:t>
            </a:r>
          </a:p>
        </p:txBody>
      </p:sp>
      <p:pic>
        <p:nvPicPr>
          <p:cNvPr id="8" name="Picture 7">
            <a:extLst>
              <a:ext uri="{FF2B5EF4-FFF2-40B4-BE49-F238E27FC236}">
                <a16:creationId xmlns:a16="http://schemas.microsoft.com/office/drawing/2014/main" id="{F202D144-3BC7-4CBD-B293-2F2A1E0E0A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C4C0E58B-8D59-48E1-9A28-7AB77E33301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82014845"/>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mongoexport</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mongoexport is a utility that produces a JSON or CSV export of data stored in a MongoDB instance.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32BB0954-A7F2-4076-B7F7-C4C87C879DA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A137FD2-3209-4B84-B56D-E5CDA349BD3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96311591"/>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mongoexport </a:t>
            </a:r>
          </a:p>
        </p:txBody>
      </p:sp>
      <p:sp>
        <p:nvSpPr>
          <p:cNvPr id="7" name="Rectangle 6"/>
          <p:cNvSpPr/>
          <p:nvPr/>
        </p:nvSpPr>
        <p:spPr>
          <a:xfrm>
            <a:off x="606815" y="1148825"/>
            <a:ext cx="10744975" cy="369332"/>
          </a:xfrm>
          <a:prstGeom prst="rect">
            <a:avLst/>
          </a:prstGeom>
        </p:spPr>
        <p:txBody>
          <a:bodyPr wrap="square">
            <a:spAutoFit/>
          </a:bodyPr>
          <a:lstStyle/>
          <a:p>
            <a:r>
              <a:rPr lang="en-US" b="1" i="1" dirty="0">
                <a:solidFill>
                  <a:srgbClr val="036883"/>
                </a:solidFill>
                <a:latin typeface="Palatino Linotype" panose="02040502050505030304" pitchFamily="18" charset="0"/>
              </a:rPr>
              <a:t>mongoexport</a:t>
            </a:r>
            <a:r>
              <a:rPr lang="en-US" dirty="0">
                <a:latin typeface="Palatino Linotype" panose="02040502050505030304" pitchFamily="18" charset="0"/>
              </a:rPr>
              <a:t> is a utility that produces a JSON or CSV export of data stored in a MongoDB instance.</a:t>
            </a:r>
            <a:r>
              <a:rPr lang="en-IN" dirty="0">
                <a:latin typeface="Palatino Linotype" panose="02040502050505030304" pitchFamily="18" charset="0"/>
              </a:rPr>
              <a:t>.</a:t>
            </a:r>
            <a:endParaRPr lang="en-US" dirty="0">
              <a:latin typeface="Palatino Linotype" panose="02040502050505030304" pitchFamily="18" charset="0"/>
            </a:endParaRP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606815" y="1920534"/>
            <a:ext cx="10744975"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mongoexport &lt; --host &gt; &lt; --port &gt; &lt; --db &gt; &lt; --collection &gt; &lt; --type &gt; &lt; --out &gt; &lt;  --fields "Field-List" &gt;</a:t>
            </a:r>
          </a:p>
        </p:txBody>
      </p:sp>
      <p:sp>
        <p:nvSpPr>
          <p:cNvPr id="8" name="Rectangle 7"/>
          <p:cNvSpPr/>
          <p:nvPr/>
        </p:nvSpPr>
        <p:spPr>
          <a:xfrm>
            <a:off x="606815" y="2708920"/>
            <a:ext cx="11105015" cy="3016210"/>
          </a:xfrm>
          <a:prstGeom prst="rect">
            <a:avLst/>
          </a:prstGeom>
        </p:spPr>
        <p:txBody>
          <a:bodyPr wrap="square">
            <a:spAutoFit/>
          </a:bodyPr>
          <a:lstStyle/>
          <a:p>
            <a:pPr marL="285750" indent="-285750">
              <a:buFont typeface="Arial" panose="020B0604020202020204" pitchFamily="34" charset="0"/>
              <a:buChar char="•"/>
            </a:pPr>
            <a:r>
              <a:rPr lang="fr-FR" sz="2000" b="1" dirty="0">
                <a:solidFill>
                  <a:schemeClr val="accent2">
                    <a:lumMod val="50000"/>
                  </a:schemeClr>
                </a:solidFill>
                <a:latin typeface="Calibri" panose="020F0502020204030204" pitchFamily="34" charset="0"/>
                <a:cs typeface="Calibri" panose="020F0502020204030204" pitchFamily="34" charset="0"/>
              </a:rPr>
              <a:t>mongoexport</a:t>
            </a:r>
            <a:r>
              <a:rPr lang="fr-FR" sz="2000" dirty="0">
                <a:solidFill>
                  <a:schemeClr val="accent2">
                    <a:lumMod val="50000"/>
                  </a:schemeClr>
                </a:solidFill>
                <a:latin typeface="Calibri" panose="020F0502020204030204" pitchFamily="34" charset="0"/>
                <a:cs typeface="Calibri" panose="020F0502020204030204" pitchFamily="34" charset="0"/>
              </a:rPr>
              <a:t>  </a:t>
            </a:r>
            <a:r>
              <a:rPr lang="fr-FR" sz="2000" b="1" dirty="0">
                <a:solidFill>
                  <a:schemeClr val="accent2">
                    <a:lumMod val="50000"/>
                  </a:schemeClr>
                </a:solidFill>
                <a:latin typeface="Calibri" panose="020F0502020204030204" pitchFamily="34" charset="0"/>
                <a:cs typeface="Calibri" panose="020F0502020204030204" pitchFamily="34" charset="0"/>
              </a:rPr>
              <a:t>--host</a:t>
            </a:r>
            <a:r>
              <a:rPr lang="fr-FR" sz="2000" dirty="0">
                <a:solidFill>
                  <a:schemeClr val="accent2">
                    <a:lumMod val="50000"/>
                  </a:schemeClr>
                </a:solidFill>
                <a:latin typeface="Calibri" panose="020F0502020204030204" pitchFamily="34" charset="0"/>
                <a:cs typeface="Calibri" panose="020F0502020204030204" pitchFamily="34" charset="0"/>
              </a:rPr>
              <a:t> "192.168.100.20" </a:t>
            </a:r>
            <a:r>
              <a:rPr lang="fr-FR" sz="2000" b="1" dirty="0">
                <a:solidFill>
                  <a:schemeClr val="accent2">
                    <a:lumMod val="50000"/>
                  </a:schemeClr>
                </a:solidFill>
                <a:latin typeface="Calibri" panose="020F0502020204030204" pitchFamily="34" charset="0"/>
                <a:cs typeface="Calibri" panose="020F0502020204030204" pitchFamily="34" charset="0"/>
              </a:rPr>
              <a:t>--port</a:t>
            </a:r>
            <a:r>
              <a:rPr lang="fr-FR" sz="2000" dirty="0">
                <a:solidFill>
                  <a:schemeClr val="accent2">
                    <a:lumMod val="50000"/>
                  </a:schemeClr>
                </a:solidFill>
                <a:latin typeface="Calibri" panose="020F0502020204030204" pitchFamily="34" charset="0"/>
                <a:cs typeface="Calibri" panose="020F0502020204030204" pitchFamily="34" charset="0"/>
              </a:rPr>
              <a:t> 27017  </a:t>
            </a:r>
            <a:r>
              <a:rPr lang="fr-FR" sz="2000" b="1" dirty="0">
                <a:solidFill>
                  <a:schemeClr val="accent2">
                    <a:lumMod val="50000"/>
                  </a:schemeClr>
                </a:solidFill>
                <a:latin typeface="Calibri" panose="020F0502020204030204" pitchFamily="34" charset="0"/>
                <a:cs typeface="Calibri" panose="020F0502020204030204" pitchFamily="34" charset="0"/>
              </a:rPr>
              <a:t>--db</a:t>
            </a:r>
            <a:r>
              <a:rPr lang="fr-FR" sz="2000" dirty="0">
                <a:solidFill>
                  <a:schemeClr val="accent2">
                    <a:lumMod val="50000"/>
                  </a:schemeClr>
                </a:solidFill>
                <a:latin typeface="Calibri" panose="020F0502020204030204" pitchFamily="34" charset="0"/>
                <a:cs typeface="Calibri" panose="020F0502020204030204" pitchFamily="34" charset="0"/>
              </a:rPr>
              <a:t> "db1" </a:t>
            </a:r>
            <a:r>
              <a:rPr lang="fr-FR" sz="2000" b="1" dirty="0">
                <a:solidFill>
                  <a:schemeClr val="accent2">
                    <a:lumMod val="50000"/>
                  </a:schemeClr>
                </a:solidFill>
                <a:latin typeface="Calibri" panose="020F0502020204030204" pitchFamily="34" charset="0"/>
                <a:cs typeface="Calibri" panose="020F0502020204030204" pitchFamily="34" charset="0"/>
              </a:rPr>
              <a:t>--collection</a:t>
            </a:r>
            <a:r>
              <a:rPr lang="fr-FR" sz="2000" dirty="0">
                <a:solidFill>
                  <a:schemeClr val="accent2">
                    <a:lumMod val="50000"/>
                  </a:schemeClr>
                </a:solidFill>
                <a:latin typeface="Calibri" panose="020F0502020204030204" pitchFamily="34" charset="0"/>
                <a:cs typeface="Calibri" panose="020F0502020204030204" pitchFamily="34" charset="0"/>
              </a:rPr>
              <a:t> emp </a:t>
            </a:r>
            <a:r>
              <a:rPr lang="fr-FR" sz="2000" b="1" dirty="0">
                <a:solidFill>
                  <a:schemeClr val="accent2">
                    <a:lumMod val="50000"/>
                  </a:schemeClr>
                </a:solidFill>
                <a:latin typeface="Calibri" panose="020F0502020204030204" pitchFamily="34" charset="0"/>
                <a:cs typeface="Calibri" panose="020F0502020204030204" pitchFamily="34" charset="0"/>
              </a:rPr>
              <a:t>--out</a:t>
            </a:r>
            <a:r>
              <a:rPr lang="fr-FR" sz="2000" dirty="0">
                <a:solidFill>
                  <a:schemeClr val="accent2">
                    <a:lumMod val="50000"/>
                  </a:schemeClr>
                </a:solidFill>
                <a:latin typeface="Calibri" panose="020F0502020204030204" pitchFamily="34" charset="0"/>
                <a:cs typeface="Calibri" panose="020F0502020204030204" pitchFamily="34" charset="0"/>
              </a:rPr>
              <a:t> "d:\e.json"</a:t>
            </a:r>
          </a:p>
          <a:p>
            <a:pPr marL="285750" indent="-285750">
              <a:buFont typeface="Arial" panose="020B0604020202020204" pitchFamily="34" charset="0"/>
              <a:buChar char="•"/>
            </a:pPr>
            <a:endParaRPr lang="fr-FR" sz="800" dirty="0">
              <a:solidFill>
                <a:schemeClr val="accent2">
                  <a:lumMod val="50000"/>
                </a:schemeClr>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solidFill>
                  <a:schemeClr val="accent2">
                    <a:lumMod val="50000"/>
                  </a:schemeClr>
                </a:solidFill>
                <a:latin typeface="Calibri" panose="020F0502020204030204" pitchFamily="34" charset="0"/>
                <a:cs typeface="Calibri" panose="020F0502020204030204" pitchFamily="34" charset="0"/>
              </a:rPr>
              <a:t>mongoexport</a:t>
            </a:r>
            <a:r>
              <a:rPr lang="en-IN" sz="2000" dirty="0">
                <a:solidFill>
                  <a:schemeClr val="accent2">
                    <a:lumMod val="50000"/>
                  </a:schemeClr>
                </a:solidFill>
                <a:latin typeface="Cambria" panose="02040503050406030204" pitchFamily="18" charset="0"/>
                <a:ea typeface="Cambria" panose="02040503050406030204" pitchFamily="18" charset="0"/>
              </a:rPr>
              <a:t> </a:t>
            </a:r>
            <a:r>
              <a:rPr lang="en-IN" sz="2000" b="1" dirty="0">
                <a:solidFill>
                  <a:schemeClr val="accent2">
                    <a:lumMod val="50000"/>
                  </a:schemeClr>
                </a:solidFill>
                <a:latin typeface="Cambria" panose="02040503050406030204" pitchFamily="18" charset="0"/>
                <a:ea typeface="Cambria" panose="02040503050406030204" pitchFamily="18" charset="0"/>
              </a:rPr>
              <a:t>-</a:t>
            </a:r>
            <a:r>
              <a:rPr lang="en-IN" sz="2000" b="1" dirty="0">
                <a:solidFill>
                  <a:schemeClr val="accent2">
                    <a:lumMod val="50000"/>
                  </a:schemeClr>
                </a:solidFill>
                <a:latin typeface="Calibri" panose="020F0502020204030204" pitchFamily="34" charset="0"/>
                <a:cs typeface="Calibri" panose="020F0502020204030204" pitchFamily="34" charset="0"/>
              </a:rPr>
              <a:t>-host</a:t>
            </a:r>
            <a:r>
              <a:rPr lang="en-IN" sz="2000" dirty="0">
                <a:solidFill>
                  <a:schemeClr val="accent2">
                    <a:lumMod val="50000"/>
                  </a:schemeClr>
                </a:solidFill>
                <a:latin typeface="Cambria" panose="02040503050406030204" pitchFamily="18" charset="0"/>
                <a:ea typeface="Cambria" panose="02040503050406030204" pitchFamily="18" charset="0"/>
              </a:rPr>
              <a:t> 192.168.0.6 </a:t>
            </a:r>
            <a:r>
              <a:rPr lang="en-IN" sz="2000" b="1" dirty="0">
                <a:solidFill>
                  <a:schemeClr val="accent2">
                    <a:lumMod val="50000"/>
                  </a:schemeClr>
                </a:solidFill>
                <a:latin typeface="Calibri" panose="020F0502020204030204" pitchFamily="34" charset="0"/>
                <a:cs typeface="Calibri" panose="020F0502020204030204" pitchFamily="34" charset="0"/>
              </a:rPr>
              <a:t>--port </a:t>
            </a:r>
            <a:r>
              <a:rPr lang="en-IN" sz="2000" dirty="0">
                <a:solidFill>
                  <a:schemeClr val="accent2">
                    <a:lumMod val="50000"/>
                  </a:schemeClr>
                </a:solidFill>
                <a:latin typeface="Cambria" panose="02040503050406030204" pitchFamily="18" charset="0"/>
                <a:ea typeface="Cambria" panose="02040503050406030204" pitchFamily="18" charset="0"/>
              </a:rPr>
              <a:t>27017 </a:t>
            </a:r>
            <a:r>
              <a:rPr lang="en-IN" sz="2000" b="1" dirty="0">
                <a:solidFill>
                  <a:schemeClr val="accent2">
                    <a:lumMod val="50000"/>
                  </a:schemeClr>
                </a:solidFill>
                <a:latin typeface="Calibri" panose="020F0502020204030204" pitchFamily="34" charset="0"/>
                <a:cs typeface="Calibri" panose="020F0502020204030204" pitchFamily="34" charset="0"/>
              </a:rPr>
              <a:t>--db </a:t>
            </a:r>
            <a:r>
              <a:rPr lang="fr-FR" sz="2000" dirty="0">
                <a:solidFill>
                  <a:schemeClr val="accent2">
                    <a:lumMod val="50000"/>
                  </a:schemeClr>
                </a:solidFill>
                <a:latin typeface="Calibri" panose="020F0502020204030204" pitchFamily="34" charset="0"/>
                <a:cs typeface="Calibri" panose="020F0502020204030204" pitchFamily="34" charset="0"/>
              </a:rPr>
              <a:t>db1</a:t>
            </a:r>
            <a:r>
              <a:rPr lang="en-IN" sz="2000" dirty="0">
                <a:solidFill>
                  <a:schemeClr val="accent2">
                    <a:lumMod val="50000"/>
                  </a:schemeClr>
                </a:solidFill>
                <a:latin typeface="Cambria" panose="02040503050406030204" pitchFamily="18" charset="0"/>
                <a:ea typeface="Cambria" panose="02040503050406030204" pitchFamily="18" charset="0"/>
              </a:rPr>
              <a:t> </a:t>
            </a:r>
            <a:r>
              <a:rPr lang="en-IN" sz="2000" b="1" dirty="0">
                <a:solidFill>
                  <a:schemeClr val="accent2">
                    <a:lumMod val="50000"/>
                  </a:schemeClr>
                </a:solidFill>
                <a:latin typeface="Calibri" panose="020F0502020204030204" pitchFamily="34" charset="0"/>
                <a:cs typeface="Calibri" panose="020F0502020204030204" pitchFamily="34" charset="0"/>
              </a:rPr>
              <a:t>--collection </a:t>
            </a:r>
            <a:r>
              <a:rPr lang="en-IN" sz="2000" dirty="0">
                <a:solidFill>
                  <a:schemeClr val="accent2">
                    <a:lumMod val="50000"/>
                  </a:schemeClr>
                </a:solidFill>
                <a:latin typeface="Cambria" panose="02040503050406030204" pitchFamily="18" charset="0"/>
                <a:ea typeface="Cambria" panose="02040503050406030204" pitchFamily="18" charset="0"/>
              </a:rPr>
              <a:t>e </a:t>
            </a:r>
            <a:r>
              <a:rPr lang="en-IN" sz="2000" b="1" dirty="0">
                <a:solidFill>
                  <a:schemeClr val="accent2">
                    <a:lumMod val="50000"/>
                  </a:schemeClr>
                </a:solidFill>
                <a:latin typeface="Calibri" panose="020F0502020204030204" pitchFamily="34" charset="0"/>
                <a:cs typeface="Calibri" panose="020F0502020204030204" pitchFamily="34" charset="0"/>
              </a:rPr>
              <a:t>--type </a:t>
            </a:r>
            <a:r>
              <a:rPr lang="en-IN" sz="2000" dirty="0">
                <a:solidFill>
                  <a:schemeClr val="accent2">
                    <a:lumMod val="50000"/>
                  </a:schemeClr>
                </a:solidFill>
                <a:latin typeface="Cambria" panose="02040503050406030204" pitchFamily="18" charset="0"/>
                <a:ea typeface="Cambria" panose="02040503050406030204" pitchFamily="18" charset="0"/>
              </a:rPr>
              <a:t>csv </a:t>
            </a:r>
            <a:r>
              <a:rPr lang="en-IN" sz="2000" b="1" dirty="0">
                <a:solidFill>
                  <a:schemeClr val="accent2">
                    <a:lumMod val="50000"/>
                  </a:schemeClr>
                </a:solidFill>
                <a:latin typeface="Calibri" panose="020F0502020204030204" pitchFamily="34" charset="0"/>
                <a:cs typeface="Calibri" panose="020F0502020204030204" pitchFamily="34" charset="0"/>
              </a:rPr>
              <a:t>--out </a:t>
            </a:r>
            <a:r>
              <a:rPr lang="en-IN" sz="2000" dirty="0">
                <a:solidFill>
                  <a:schemeClr val="accent2">
                    <a:lumMod val="50000"/>
                  </a:schemeClr>
                </a:solidFill>
                <a:latin typeface="Cambria" panose="02040503050406030204" pitchFamily="18" charset="0"/>
                <a:ea typeface="Cambria" panose="02040503050406030204" pitchFamily="18" charset="0"/>
              </a:rPr>
              <a:t>d:\e.csv </a:t>
            </a:r>
            <a:r>
              <a:rPr lang="en-IN" sz="2000" b="1" dirty="0">
                <a:solidFill>
                  <a:schemeClr val="accent2">
                    <a:lumMod val="50000"/>
                  </a:schemeClr>
                </a:solidFill>
                <a:latin typeface="Calibri" panose="020F0502020204030204" pitchFamily="34" charset="0"/>
                <a:cs typeface="Calibri" panose="020F0502020204030204" pitchFamily="34" charset="0"/>
              </a:rPr>
              <a:t>--fields </a:t>
            </a:r>
            <a:r>
              <a:rPr lang="fr-FR" sz="2000" dirty="0">
                <a:solidFill>
                  <a:schemeClr val="accent2">
                    <a:lumMod val="50000"/>
                  </a:schemeClr>
                </a:solidFill>
                <a:latin typeface="Calibri" panose="020F0502020204030204" pitchFamily="34" charset="0"/>
                <a:cs typeface="Calibri" panose="020F0502020204030204" pitchFamily="34" charset="0"/>
              </a:rPr>
              <a:t>"empno</a:t>
            </a:r>
            <a:r>
              <a:rPr lang="en-IN" sz="2000" dirty="0">
                <a:solidFill>
                  <a:schemeClr val="accent2">
                    <a:lumMod val="50000"/>
                  </a:schemeClr>
                </a:solidFill>
                <a:latin typeface="Cambria" panose="02040503050406030204" pitchFamily="18" charset="0"/>
                <a:ea typeface="Cambria" panose="02040503050406030204" pitchFamily="18" charset="0"/>
              </a:rPr>
              <a:t>,ename,salary</a:t>
            </a:r>
            <a:r>
              <a:rPr lang="fr-FR" sz="2000" dirty="0">
                <a:solidFill>
                  <a:schemeClr val="accent2">
                    <a:lumMod val="50000"/>
                  </a:schemeClr>
                </a:solidFill>
                <a:latin typeface="Calibri" panose="020F0502020204030204" pitchFamily="34" charset="0"/>
                <a:cs typeface="Calibri" panose="020F0502020204030204" pitchFamily="34" charset="0"/>
              </a:rPr>
              <a:t>"</a:t>
            </a:r>
            <a:endParaRPr lang="en-IN" sz="2000" dirty="0">
              <a:solidFill>
                <a:schemeClr val="accent2">
                  <a:lumMod val="50000"/>
                </a:schemeClr>
              </a:solidFill>
              <a:latin typeface="Cambria" panose="02040503050406030204" pitchFamily="18" charset="0"/>
              <a:ea typeface="Cambria" panose="02040503050406030204" pitchFamily="18" charset="0"/>
            </a:endParaRPr>
          </a:p>
          <a:p>
            <a:pPr marL="285750" indent="-285750">
              <a:buFont typeface="Arial" panose="020B0604020202020204" pitchFamily="34" charset="0"/>
              <a:buChar char="•"/>
            </a:pPr>
            <a:endParaRPr lang="en-IN" dirty="0">
              <a:latin typeface="Cambria" panose="02040503050406030204" pitchFamily="18" charset="0"/>
              <a:ea typeface="Cambria" panose="02040503050406030204" pitchFamily="18" charset="0"/>
            </a:endParaRPr>
          </a:p>
          <a:p>
            <a:pPr marL="285750" indent="-285750">
              <a:buFont typeface="Arial" panose="020B0604020202020204" pitchFamily="34" charset="0"/>
              <a:buChar char="•"/>
            </a:pPr>
            <a:endParaRPr lang="en-IN" dirty="0">
              <a:latin typeface="Cambria" panose="02040503050406030204" pitchFamily="18" charset="0"/>
              <a:ea typeface="Cambria" panose="02040503050406030204" pitchFamily="18" charset="0"/>
            </a:endParaRPr>
          </a:p>
          <a:p>
            <a:r>
              <a:rPr lang="en-US" sz="2400" b="1" i="1" dirty="0">
                <a:solidFill>
                  <a:srgbClr val="FF0000"/>
                </a:solidFill>
                <a:latin typeface="Palatino Linotype" panose="02040502050505030304" pitchFamily="18" charset="0"/>
              </a:rPr>
              <a:t>Note:</a:t>
            </a:r>
          </a:p>
          <a:p>
            <a:endParaRPr lang="en-US" sz="800" b="1" i="1"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 there should be no space in the field list.</a:t>
            </a:r>
          </a:p>
          <a:p>
            <a:r>
              <a:rPr lang="en-US" dirty="0">
                <a:solidFill>
                  <a:srgbClr val="FF0000"/>
                </a:solidFill>
                <a:latin typeface="Palatino Linotype" panose="02040502050505030304" pitchFamily="18" charset="0"/>
              </a:rPr>
              <a:t>      e.g.</a:t>
            </a:r>
          </a:p>
          <a:p>
            <a:r>
              <a:rPr lang="en-US" dirty="0">
                <a:solidFill>
                  <a:srgbClr val="FF0000"/>
                </a:solidFill>
                <a:latin typeface="Palatino Linotype" panose="02040502050505030304" pitchFamily="18" charset="0"/>
              </a:rPr>
              <a:t>       </a:t>
            </a:r>
            <a:r>
              <a:rPr lang="en-IN" dirty="0">
                <a:latin typeface="Cambria" panose="02040503050406030204" pitchFamily="18" charset="0"/>
                <a:ea typeface="Cambria" panose="02040503050406030204" pitchFamily="18" charset="0"/>
              </a:rPr>
              <a:t>_id, ename, salary    </a:t>
            </a:r>
            <a:r>
              <a:rPr lang="en-IN" dirty="0">
                <a:solidFill>
                  <a:srgbClr val="00B050"/>
                </a:solidFill>
                <a:latin typeface="Cambria" panose="02040503050406030204" pitchFamily="18" charset="0"/>
                <a:ea typeface="Cambria" panose="02040503050406030204" pitchFamily="18" charset="0"/>
              </a:rPr>
              <a:t>#this is an error</a:t>
            </a:r>
            <a:endParaRPr lang="en-US" dirty="0">
              <a:solidFill>
                <a:srgbClr val="00B050"/>
              </a:solidFill>
              <a:latin typeface="Palatino Linotype" panose="02040502050505030304" pitchFamily="18" charset="0"/>
            </a:endParaRPr>
          </a:p>
        </p:txBody>
      </p:sp>
      <p:pic>
        <p:nvPicPr>
          <p:cNvPr id="9" name="Picture 8">
            <a:extLst>
              <a:ext uri="{FF2B5EF4-FFF2-40B4-BE49-F238E27FC236}">
                <a16:creationId xmlns:a16="http://schemas.microsoft.com/office/drawing/2014/main" id="{46BA6B13-68C6-4FCA-A347-5E0A6F504B8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548C19DA-AA66-4BB5-AC5F-E56AE01FABF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52711780"/>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pic>
        <p:nvPicPr>
          <p:cNvPr id="3" name="Picture 2">
            <a:extLst>
              <a:ext uri="{FF2B5EF4-FFF2-40B4-BE49-F238E27FC236}">
                <a16:creationId xmlns:a16="http://schemas.microsoft.com/office/drawing/2014/main" id="{BC0B3649-1063-43D7-A33F-88F0F2A922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941F517-C35E-4D6B-A94A-715BD2E694B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17488170"/>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621762" y="3429002"/>
            <a:ext cx="8892471" cy="1646605"/>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Selects column values and stores them into variables.</a:t>
            </a:r>
          </a:p>
          <a:p>
            <a:endParaRPr lang="en-IN" sz="1050" dirty="0">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Writes the selected rows to a file. Column and line terminators can be specified to produce a specific output format.</a:t>
            </a:r>
          </a:p>
          <a:p>
            <a:endParaRPr lang="en-IN" sz="1050" dirty="0">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Writes a single row to a file without any formatting.</a:t>
            </a:r>
            <a:endParaRPr lang="en-IN" sz="2000" b="1" i="1" dirty="0">
              <a:latin typeface="Palatino Linotype" panose="02040502050505030304" pitchFamily="18" charset="0"/>
              <a:cs typeface="Arial" panose="020B0604020202020204" pitchFamily="34" charset="0"/>
            </a:endParaRPr>
          </a:p>
        </p:txBody>
      </p:sp>
      <p:sp>
        <p:nvSpPr>
          <p:cNvPr id="9" name="Rectangle 8"/>
          <p:cNvSpPr/>
          <p:nvPr/>
        </p:nvSpPr>
        <p:spPr>
          <a:xfrm>
            <a:off x="1676182" y="1598474"/>
            <a:ext cx="8838049" cy="1477328"/>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a:p>
            <a:endParaRPr lang="en-IN" dirty="0">
              <a:solidFill>
                <a:srgbClr val="298AE5"/>
              </a:solidFill>
              <a:latin typeface="Arial" panose="020B0604020202020204" pitchFamily="34" charset="0"/>
              <a:cs typeface="Arial" panose="020B0604020202020204" pitchFamily="34" charset="0"/>
            </a:endParaRPr>
          </a:p>
          <a:p>
            <a:r>
              <a:rPr lang="en-IN" dirty="0">
                <a:solidFill>
                  <a:srgbClr val="298AE5"/>
                </a:solidFill>
                <a:latin typeface="Arial" panose="020B0604020202020204" pitchFamily="34" charset="0"/>
                <a:cs typeface="Arial" panose="020B0604020202020204" pitchFamily="34" charset="0"/>
              </a:rPr>
              <a:t>SELECT ... INTO OUTFILE</a:t>
            </a:r>
          </a:p>
          <a:p>
            <a:endParaRPr lang="en-IN" dirty="0">
              <a:solidFill>
                <a:srgbClr val="298AE5"/>
              </a:solidFill>
              <a:latin typeface="Arial" panose="020B0604020202020204" pitchFamily="34" charset="0"/>
              <a:cs typeface="Arial" panose="020B0604020202020204" pitchFamily="34" charset="0"/>
            </a:endParaRPr>
          </a:p>
          <a:p>
            <a:r>
              <a:rPr lang="en-US" dirty="0">
                <a:solidFill>
                  <a:srgbClr val="298AE5"/>
                </a:solidFill>
                <a:latin typeface="Arial" panose="020B0604020202020204" pitchFamily="34" charset="0"/>
                <a:cs typeface="Arial" panose="020B0604020202020204" pitchFamily="34" charset="0"/>
              </a:rPr>
              <a:t>SELECT ... INTO DUMPFILE</a:t>
            </a:r>
          </a:p>
        </p:txBody>
      </p:sp>
      <p:sp>
        <p:nvSpPr>
          <p:cNvPr id="3" name="Rectangle 2"/>
          <p:cNvSpPr/>
          <p:nvPr/>
        </p:nvSpPr>
        <p:spPr>
          <a:xfrm>
            <a:off x="5246231" y="1438870"/>
            <a:ext cx="5333306" cy="923330"/>
          </a:xfrm>
          <a:prstGeom prst="rect">
            <a:avLst/>
          </a:prstGeom>
          <a:noFill/>
        </p:spPr>
        <p:txBody>
          <a:bodyPr wrap="square">
            <a:spAutoFit/>
          </a:bodyPr>
          <a:lstStyle/>
          <a:p>
            <a:r>
              <a:rPr lang="en-IN" b="1" dirty="0">
                <a:latin typeface="Palatino Linotype" panose="02040502050505030304" pitchFamily="18" charset="0"/>
                <a:cs typeface="Arial" panose="020B0604020202020204" pitchFamily="34" charset="0"/>
              </a:rPr>
              <a:t>An INTO clause should not be used in a nested SELECT because such a SELECT must return its result to the outer context.</a:t>
            </a:r>
          </a:p>
        </p:txBody>
      </p:sp>
      <p:pic>
        <p:nvPicPr>
          <p:cNvPr id="7" name="Picture 6">
            <a:extLst>
              <a:ext uri="{FF2B5EF4-FFF2-40B4-BE49-F238E27FC236}">
                <a16:creationId xmlns:a16="http://schemas.microsoft.com/office/drawing/2014/main" id="{37185685-2B20-4E3E-9E0D-704549993D5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745B95F3-0ECC-4DA3-85EA-FE0246CF85C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25806765"/>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pic>
        <p:nvPicPr>
          <p:cNvPr id="3" name="Picture 2">
            <a:extLst>
              <a:ext uri="{FF2B5EF4-FFF2-40B4-BE49-F238E27FC236}">
                <a16:creationId xmlns:a16="http://schemas.microsoft.com/office/drawing/2014/main" id="{BEF4F3B9-3B81-404B-9279-18DE7F1211E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763E295-B320-4438-863B-EDD39372175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32252159"/>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var_list</a:t>
            </a:r>
            <a:endParaRPr lang="en-IN" sz="3200" b="1" i="1" dirty="0">
              <a:latin typeface="Arial" pitchFamily="34" charset="0"/>
              <a:cs typeface="Arial" pitchFamily="34" charset="0"/>
            </a:endParaRPr>
          </a:p>
        </p:txBody>
      </p:sp>
      <p:sp>
        <p:nvSpPr>
          <p:cNvPr id="6" name="Rectangle 5"/>
          <p:cNvSpPr/>
          <p:nvPr/>
        </p:nvSpPr>
        <p:spPr>
          <a:xfrm>
            <a:off x="454993" y="908720"/>
            <a:ext cx="11280427"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590" y="1668992"/>
            <a:ext cx="11089232"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550590" y="2244928"/>
            <a:ext cx="11089232" cy="3416320"/>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statement may retrieve multiple rows, you can use LIMIT 1 to limit the result set to a single row.</a:t>
            </a:r>
          </a:p>
        </p:txBody>
      </p:sp>
      <p:pic>
        <p:nvPicPr>
          <p:cNvPr id="7" name="Picture 6">
            <a:extLst>
              <a:ext uri="{FF2B5EF4-FFF2-40B4-BE49-F238E27FC236}">
                <a16:creationId xmlns:a16="http://schemas.microsoft.com/office/drawing/2014/main" id="{E9AC9E31-936A-49F5-A50F-8088B64B62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7309F36B-B93B-448C-AD52-94CF7B93386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625198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1715" y="3072873"/>
            <a:ext cx="4226982" cy="584699"/>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15" y="76637"/>
            <a:ext cx="10106916" cy="2285702"/>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6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var_list</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182" y="2081749"/>
            <a:ext cx="8838049" cy="923330"/>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 0;</a:t>
            </a:r>
          </a:p>
          <a:p>
            <a:r>
              <a:rPr lang="en-IN" dirty="0">
                <a:latin typeface="Liberation Mono"/>
                <a:cs typeface="Arial" panose="020B0604020202020204" pitchFamily="34" charset="0"/>
              </a:rPr>
              <a:t>      SET @y = null;</a:t>
            </a:r>
          </a:p>
          <a:p>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@x, @y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empno=7788;</a:t>
            </a:r>
          </a:p>
        </p:txBody>
      </p:sp>
      <p:sp>
        <p:nvSpPr>
          <p:cNvPr id="7" name="Rectangle 6"/>
          <p:cNvSpPr/>
          <p:nvPr/>
        </p:nvSpPr>
        <p:spPr>
          <a:xfrm>
            <a:off x="1676182" y="3251537"/>
            <a:ext cx="8838049" cy="923330"/>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 0;</a:t>
            </a:r>
          </a:p>
          <a:p>
            <a:r>
              <a:rPr lang="en-IN" dirty="0">
                <a:latin typeface="Liberation Mono"/>
                <a:cs typeface="Arial" panose="020B0604020202020204" pitchFamily="34" charset="0"/>
              </a:rPr>
              <a:t>      SET @y = null;</a:t>
            </a:r>
          </a:p>
          <a:p>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max(sal), min(sal)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@x, @y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empno=7788;</a:t>
            </a:r>
          </a:p>
        </p:txBody>
      </p:sp>
      <p:pic>
        <p:nvPicPr>
          <p:cNvPr id="8" name="Picture 7">
            <a:extLst>
              <a:ext uri="{FF2B5EF4-FFF2-40B4-BE49-F238E27FC236}">
                <a16:creationId xmlns:a16="http://schemas.microsoft.com/office/drawing/2014/main" id="{E366F6DA-EF6B-4640-A09E-7F38EC70639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EEB1DF26-DECB-4BF6-9BC3-7561BC30E19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954051"/>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406574" y="1019213"/>
            <a:ext cx="7278108" cy="954107"/>
          </a:xfrm>
          <a:prstGeom prst="rect">
            <a:avLst/>
          </a:prstGeom>
        </p:spPr>
        <p:txBody>
          <a:bodyPr wrap="square">
            <a:spAutoFit/>
          </a:bodyPr>
          <a:lstStyle/>
          <a:p>
            <a:r>
              <a:rPr lang="en-US" sz="2400" dirty="0">
                <a:solidFill>
                  <a:schemeClr val="tx1">
                    <a:lumMod val="95000"/>
                    <a:lumOff val="5000"/>
                  </a:schemeClr>
                </a:solidFill>
              </a:rPr>
              <a:t>If not working then do changes in </a:t>
            </a:r>
            <a:r>
              <a:rPr lang="en-US" sz="2400" i="1" dirty="0">
                <a:solidFill>
                  <a:schemeClr val="accent6">
                    <a:lumMod val="50000"/>
                  </a:schemeClr>
                </a:solidFill>
              </a:rPr>
              <a:t>my.ini</a:t>
            </a:r>
            <a:r>
              <a:rPr lang="en-US" sz="2400" dirty="0">
                <a:solidFill>
                  <a:schemeClr val="accent6">
                    <a:lumMod val="50000"/>
                  </a:schemeClr>
                </a:solidFill>
              </a:rPr>
              <a:t> </a:t>
            </a:r>
            <a:r>
              <a:rPr lang="en-US" sz="2400" dirty="0">
                <a:solidFill>
                  <a:schemeClr val="tx1">
                    <a:lumMod val="95000"/>
                    <a:lumOff val="5000"/>
                  </a:schemeClr>
                </a:solidFill>
              </a:rPr>
              <a:t>file.</a:t>
            </a:r>
          </a:p>
          <a:p>
            <a:endParaRPr lang="en-US" sz="800" dirty="0">
              <a:solidFill>
                <a:schemeClr val="tx1">
                  <a:lumMod val="95000"/>
                  <a:lumOff val="5000"/>
                </a:schemeClr>
              </a:solidFill>
            </a:endParaRPr>
          </a:p>
          <a:p>
            <a:pPr marL="342900" indent="-342900">
              <a:buFont typeface="Arial" panose="020B0604020202020204" pitchFamily="34" charset="0"/>
              <a:buChar char="•"/>
            </a:pPr>
            <a:r>
              <a:rPr lang="en-US" sz="2400" dirty="0">
                <a:solidFill>
                  <a:srgbClr val="0077AA"/>
                </a:solidFill>
                <a:latin typeface="Liberation Mono"/>
                <a:cs typeface="Times New Roman" panose="02020603050405020304" pitchFamily="18" charset="0"/>
              </a:rPr>
              <a:t>secure_file_priv = ""</a:t>
            </a:r>
          </a:p>
        </p:txBody>
      </p:sp>
      <p:pic>
        <p:nvPicPr>
          <p:cNvPr id="4" name="Picture 3">
            <a:extLst>
              <a:ext uri="{FF2B5EF4-FFF2-40B4-BE49-F238E27FC236}">
                <a16:creationId xmlns:a16="http://schemas.microsoft.com/office/drawing/2014/main" id="{E0AC41A4-2200-4B69-94D9-695BFB1864D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CBE2C74D-4E1F-4E1F-B825-7DB09780EE4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A58BB2BF-6D33-42F8-AD51-7AD9DA652ABE}"/>
              </a:ext>
            </a:extLst>
          </p:cNvPr>
          <p:cNvSpPr/>
          <p:nvPr/>
        </p:nvSpPr>
        <p:spPr>
          <a:xfrm>
            <a:off x="406574" y="4847507"/>
            <a:ext cx="11377263" cy="707886"/>
          </a:xfrm>
          <a:prstGeom prst="rect">
            <a:avLst/>
          </a:prstGeom>
        </p:spPr>
        <p:txBody>
          <a:bodyPr wrap="square">
            <a:spAutoFit/>
          </a:bodyPr>
          <a:lstStyle/>
          <a:p>
            <a:r>
              <a:rPr lang="en-US" sz="2000" b="1" dirty="0">
                <a:latin typeface="Calibri" panose="020F0502020204030204" pitchFamily="34" charset="0"/>
                <a:cs typeface="Calibri" panose="020F0502020204030204" pitchFamily="34" charset="0"/>
              </a:rPr>
              <a:t>mongoimport</a:t>
            </a:r>
            <a:r>
              <a:rPr lang="en-US" sz="2000" dirty="0">
                <a:latin typeface="Calibri" panose="020F0502020204030204" pitchFamily="34" charset="0"/>
                <a:cs typeface="Calibri" panose="020F0502020204030204" pitchFamily="34" charset="0"/>
              </a:rPr>
              <a:t> </a:t>
            </a:r>
            <a:r>
              <a:rPr lang="en-US" sz="2000" b="1" dirty="0">
                <a:latin typeface="Calibri" panose="020F0502020204030204" pitchFamily="34" charset="0"/>
                <a:cs typeface="Calibri" panose="020F0502020204030204" pitchFamily="34" charset="0"/>
              </a:rPr>
              <a:t>--host </a:t>
            </a:r>
            <a:r>
              <a:rPr lang="en-US" sz="2000" dirty="0">
                <a:latin typeface="Calibri" panose="020F0502020204030204" pitchFamily="34" charset="0"/>
                <a:cs typeface="Calibri" panose="020F0502020204030204" pitchFamily="34" charset="0"/>
              </a:rPr>
              <a:t>192.168.100.20 </a:t>
            </a:r>
            <a:r>
              <a:rPr lang="en-US" sz="2000" b="1" dirty="0">
                <a:latin typeface="Calibri" panose="020F0502020204030204" pitchFamily="34" charset="0"/>
                <a:cs typeface="Calibri" panose="020F0502020204030204" pitchFamily="34" charset="0"/>
              </a:rPr>
              <a:t>--port </a:t>
            </a:r>
            <a:r>
              <a:rPr lang="en-US" sz="2000" dirty="0">
                <a:latin typeface="Calibri" panose="020F0502020204030204" pitchFamily="34" charset="0"/>
                <a:cs typeface="Calibri" panose="020F0502020204030204" pitchFamily="34" charset="0"/>
              </a:rPr>
              <a:t>27017  </a:t>
            </a:r>
            <a:r>
              <a:rPr lang="en-US" sz="2000" b="1" dirty="0">
                <a:latin typeface="Calibri" panose="020F0502020204030204" pitchFamily="34" charset="0"/>
                <a:cs typeface="Calibri" panose="020F0502020204030204" pitchFamily="34" charset="0"/>
              </a:rPr>
              <a:t>--db </a:t>
            </a:r>
            <a:r>
              <a:rPr lang="en-US" sz="2000" dirty="0">
                <a:latin typeface="Calibri" panose="020F0502020204030204" pitchFamily="34" charset="0"/>
                <a:cs typeface="Calibri" panose="020F0502020204030204" pitchFamily="34" charset="0"/>
              </a:rPr>
              <a:t>db1 </a:t>
            </a:r>
            <a:r>
              <a:rPr lang="en-US" sz="2000" b="1" dirty="0">
                <a:latin typeface="Calibri" panose="020F0502020204030204" pitchFamily="34" charset="0"/>
                <a:cs typeface="Calibri" panose="020F0502020204030204" pitchFamily="34" charset="0"/>
              </a:rPr>
              <a:t>–collection</a:t>
            </a:r>
            <a:r>
              <a:rPr lang="en-US" sz="2000" dirty="0">
                <a:latin typeface="Calibri" panose="020F0502020204030204" pitchFamily="34" charset="0"/>
                <a:cs typeface="Calibri" panose="020F0502020204030204" pitchFamily="34" charset="0"/>
              </a:rPr>
              <a:t> emp  </a:t>
            </a:r>
            <a:r>
              <a:rPr lang="en-US" sz="2000" b="1" dirty="0">
                <a:latin typeface="Calibri" panose="020F0502020204030204" pitchFamily="34" charset="0"/>
                <a:cs typeface="Calibri" panose="020F0502020204030204" pitchFamily="34" charset="0"/>
              </a:rPr>
              <a:t>--type </a:t>
            </a:r>
            <a:r>
              <a:rPr lang="en-US" sz="2000" dirty="0">
                <a:latin typeface="Calibri" panose="020F0502020204030204" pitchFamily="34" charset="0"/>
                <a:cs typeface="Calibri" panose="020F0502020204030204" pitchFamily="34" charset="0"/>
              </a:rPr>
              <a:t>csv  </a:t>
            </a:r>
            <a:r>
              <a:rPr lang="en-US" sz="2000" b="1" dirty="0">
                <a:latin typeface="Calibri" panose="020F0502020204030204" pitchFamily="34" charset="0"/>
                <a:cs typeface="Calibri" panose="020F0502020204030204" pitchFamily="34" charset="0"/>
              </a:rPr>
              <a:t>--file </a:t>
            </a:r>
            <a:r>
              <a:rPr lang="en-US" sz="2000" dirty="0">
                <a:latin typeface="Calibri" panose="020F0502020204030204" pitchFamily="34" charset="0"/>
                <a:cs typeface="Calibri" panose="020F0502020204030204" pitchFamily="34" charset="0"/>
              </a:rPr>
              <a:t>d:\o.csv </a:t>
            </a:r>
            <a:r>
              <a:rPr lang="en-US" sz="2000" b="1" dirty="0">
                <a:latin typeface="Calibri" panose="020F0502020204030204" pitchFamily="34" charset="0"/>
                <a:cs typeface="Calibri" panose="020F0502020204030204" pitchFamily="34" charset="0"/>
              </a:rPr>
              <a:t>--fields </a:t>
            </a:r>
            <a:r>
              <a:rPr lang="en-US" sz="2000" dirty="0">
                <a:latin typeface="Calibri" panose="020F0502020204030204" pitchFamily="34" charset="0"/>
                <a:cs typeface="Calibri" panose="020F0502020204030204" pitchFamily="34" charset="0"/>
              </a:rPr>
              <a:t>"EMPNO, ENAME, JOB, MGR,HIREDATE, SAL, COMM, DEPTNO,BONUSID, USERNAME, PWD"</a:t>
            </a:r>
          </a:p>
        </p:txBody>
      </p:sp>
      <p:sp>
        <p:nvSpPr>
          <p:cNvPr id="9" name="TextBox 8">
            <a:extLst>
              <a:ext uri="{FF2B5EF4-FFF2-40B4-BE49-F238E27FC236}">
                <a16:creationId xmlns:a16="http://schemas.microsoft.com/office/drawing/2014/main" id="{00469720-9868-4951-9F02-027B782F6C30}"/>
              </a:ext>
            </a:extLst>
          </p:cNvPr>
          <p:cNvSpPr txBox="1"/>
          <p:nvPr/>
        </p:nvSpPr>
        <p:spPr>
          <a:xfrm>
            <a:off x="406574" y="4054359"/>
            <a:ext cx="1116124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cs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cs typeface="Times New Roman" panose="02020603050405020304" pitchFamily="18" charset="0"/>
              </a:rPr>
              <a:t>INTO</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OUTFILE</a:t>
            </a:r>
            <a:r>
              <a:rPr lang="en-US" dirty="0">
                <a:latin typeface="Liberation Mono"/>
                <a:cs typeface="Arial" panose="020B0604020202020204" pitchFamily="34" charset="0"/>
              </a:rPr>
              <a:t> "d:/o.csv" fields terminated by ',';</a:t>
            </a:r>
            <a:endParaRPr lang="en-IN" dirty="0">
              <a:latin typeface="Liberation Mono"/>
            </a:endParaRPr>
          </a:p>
        </p:txBody>
      </p:sp>
    </p:spTree>
    <p:extLst>
      <p:ext uri="{BB962C8B-B14F-4D97-AF65-F5344CB8AC3E}">
        <p14:creationId xmlns:p14="http://schemas.microsoft.com/office/powerpoint/2010/main" val="3259051249"/>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OUTFILE</a:t>
            </a:r>
            <a:endParaRPr lang="en-IN" sz="3200" b="1" i="1" dirty="0">
              <a:latin typeface="Arial" pitchFamily="34" charset="0"/>
              <a:cs typeface="Arial" pitchFamily="34" charset="0"/>
            </a:endParaRPr>
          </a:p>
        </p:txBody>
      </p:sp>
      <p:sp>
        <p:nvSpPr>
          <p:cNvPr id="6" name="Rectangle 5"/>
          <p:cNvSpPr/>
          <p:nvPr/>
        </p:nvSpPr>
        <p:spPr>
          <a:xfrm>
            <a:off x="144015" y="971436"/>
            <a:ext cx="11855847"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4566" y="1649461"/>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OUTFILE</a:t>
            </a:r>
          </a:p>
        </p:txBody>
      </p:sp>
      <p:sp>
        <p:nvSpPr>
          <p:cNvPr id="7" name="Rectangle 6"/>
          <p:cNvSpPr/>
          <p:nvPr/>
        </p:nvSpPr>
        <p:spPr>
          <a:xfrm>
            <a:off x="334566" y="2438886"/>
            <a:ext cx="11548828" cy="2585323"/>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OUTFILE</a:t>
            </a:r>
            <a:r>
              <a:rPr lang="en-IN" dirty="0">
                <a:latin typeface="Liberation Mono"/>
                <a:cs typeface="Arial" panose="020B0604020202020204" pitchFamily="34" charset="0"/>
              </a:rPr>
              <a:t> "d:/o.txt";</a:t>
            </a:r>
          </a:p>
          <a:p>
            <a:pPr marL="342900" indent="-342900">
              <a:buFont typeface="Arial" panose="020B0604020202020204" pitchFamily="34" charset="0"/>
              <a:buChar char="•"/>
            </a:pPr>
            <a:endParaRPr lang="en-IN"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OUTFILE</a:t>
            </a:r>
            <a:r>
              <a:rPr lang="en-IN" dirty="0">
                <a:latin typeface="Liberation Mono"/>
                <a:cs typeface="Arial" panose="020B0604020202020204" pitchFamily="34" charset="0"/>
              </a:rPr>
              <a:t> "d:/o.txt" fields terminated by ',';</a:t>
            </a:r>
          </a:p>
          <a:p>
            <a:pPr marL="342900" indent="-342900">
              <a:buFont typeface="Arial" panose="020B0604020202020204" pitchFamily="34" charset="0"/>
              <a:buChar char="•"/>
            </a:pPr>
            <a:endParaRPr lang="en-IN"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OUTFILE</a:t>
            </a:r>
            <a:r>
              <a:rPr lang="en-IN" dirty="0">
                <a:latin typeface="Liberation Mono"/>
                <a:cs typeface="Arial" panose="020B0604020202020204" pitchFamily="34" charset="0"/>
              </a:rPr>
              <a:t> "d:/o.txt" fields terminated by ',' lines terminated by '\n';</a:t>
            </a:r>
          </a:p>
          <a:p>
            <a:pPr marL="342900" indent="-342900">
              <a:buFont typeface="Arial" panose="020B0604020202020204" pitchFamily="34" charset="0"/>
              <a:buChar char="•"/>
            </a:pPr>
            <a:endParaRPr lang="en-IN"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OUTFILE</a:t>
            </a:r>
            <a:r>
              <a:rPr lang="en-IN" dirty="0">
                <a:latin typeface="Liberation Mono"/>
                <a:cs typeface="Arial" panose="020B0604020202020204" pitchFamily="34" charset="0"/>
              </a:rPr>
              <a:t> "d:/o.txt" fields terminated by ',' optionally enclosed by '"' lines terminated by '\n';</a:t>
            </a:r>
          </a:p>
          <a:p>
            <a:pPr marL="342900" indent="-342900">
              <a:buFont typeface="Arial" panose="020B0604020202020204" pitchFamily="34" charset="0"/>
              <a:buChar char="•"/>
            </a:pPr>
            <a:endParaRPr lang="en-IN"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cs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cs typeface="Times New Roman" panose="02020603050405020304" pitchFamily="18" charset="0"/>
              </a:rPr>
              <a:t>INTO</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OUTFILE</a:t>
            </a:r>
            <a:r>
              <a:rPr lang="en-US" dirty="0">
                <a:latin typeface="Liberation Mono"/>
                <a:cs typeface="Arial" panose="020B0604020202020204" pitchFamily="34" charset="0"/>
              </a:rPr>
              <a:t> "d:/o.csv" fields terminated by ',';</a:t>
            </a:r>
            <a:endParaRPr lang="en-IN" dirty="0">
              <a:latin typeface="Liberation Mono"/>
              <a:cs typeface="Arial" panose="020B0604020202020204" pitchFamily="34" charset="0"/>
            </a:endParaRPr>
          </a:p>
        </p:txBody>
      </p:sp>
      <p:pic>
        <p:nvPicPr>
          <p:cNvPr id="8" name="Picture 7">
            <a:extLst>
              <a:ext uri="{FF2B5EF4-FFF2-40B4-BE49-F238E27FC236}">
                <a16:creationId xmlns:a16="http://schemas.microsoft.com/office/drawing/2014/main" id="{52539951-7F30-49FD-B588-F90FF7635E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92D547C6-B4F4-4291-B9D1-07AE7543DC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84714962"/>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pic>
        <p:nvPicPr>
          <p:cNvPr id="3" name="Picture 2">
            <a:extLst>
              <a:ext uri="{FF2B5EF4-FFF2-40B4-BE49-F238E27FC236}">
                <a16:creationId xmlns:a16="http://schemas.microsoft.com/office/drawing/2014/main" id="{B5C1FD02-D961-4CAF-BF5C-47309320BD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AC76C4F-4C95-4C8D-AF8A-E786504CFA0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32469797"/>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DUMPFILE</a:t>
            </a:r>
            <a:endParaRPr lang="en-IN" sz="3200" b="1" i="1" dirty="0">
              <a:latin typeface="Arial" pitchFamily="34" charset="0"/>
              <a:cs typeface="Arial" pitchFamily="34" charset="0"/>
            </a:endParaRPr>
          </a:p>
        </p:txBody>
      </p:sp>
      <p:sp>
        <p:nvSpPr>
          <p:cNvPr id="6" name="Rectangle 5"/>
          <p:cNvSpPr/>
          <p:nvPr/>
        </p:nvSpPr>
        <p:spPr>
          <a:xfrm>
            <a:off x="1599992" y="838200"/>
            <a:ext cx="8990430"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1676182" y="1916668"/>
            <a:ext cx="8838049" cy="369332"/>
          </a:xfrm>
          <a:prstGeom prst="rect">
            <a:avLst/>
          </a:prstGeom>
        </p:spPr>
        <p:txBody>
          <a:bodyPr wrap="square">
            <a:spAutoFit/>
          </a:bodyPr>
          <a:lstStyle/>
          <a:p>
            <a:r>
              <a:rPr lang="en-US" dirty="0">
                <a:solidFill>
                  <a:srgbClr val="298AE5"/>
                </a:solidFill>
                <a:latin typeface="Arial" panose="020B0604020202020204" pitchFamily="34" charset="0"/>
                <a:cs typeface="Arial" panose="020B0604020202020204" pitchFamily="34" charset="0"/>
              </a:rPr>
              <a:t>SELECT ... INTO DUMPFILE</a:t>
            </a:r>
            <a:endParaRPr lang="en-IN" dirty="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1676182" y="2492514"/>
            <a:ext cx="8838049"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empno = 7788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DUMPFILE</a:t>
            </a:r>
            <a:r>
              <a:rPr lang="en-IN" dirty="0">
                <a:latin typeface="Liberation Mono"/>
                <a:cs typeface="Arial" panose="020B0604020202020204" pitchFamily="34" charset="0"/>
              </a:rPr>
              <a:t> "d:/Test/o.txt";</a:t>
            </a:r>
          </a:p>
        </p:txBody>
      </p:sp>
      <p:pic>
        <p:nvPicPr>
          <p:cNvPr id="8" name="Picture 7">
            <a:extLst>
              <a:ext uri="{FF2B5EF4-FFF2-40B4-BE49-F238E27FC236}">
                <a16:creationId xmlns:a16="http://schemas.microsoft.com/office/drawing/2014/main" id="{A8A24A56-13D3-49CB-B49F-3FE2C15194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BFDC1F86-9C20-4D66-B89A-70CB64227DD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97802990"/>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20</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B7E42E69-A794-4DA2-8F3A-60D7377611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C925351-5E74-4C64-A264-F3B2183449F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90248914"/>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20</a:t>
            </a:r>
            <a:endParaRPr lang="en-US" sz="3600" b="1" i="1" dirty="0">
              <a:solidFill>
                <a:schemeClr val="bg1"/>
              </a:solidFill>
              <a:latin typeface="Arial" pitchFamily="34" charset="0"/>
              <a:cs typeface="Arial" pitchFamily="34" charset="0"/>
            </a:endParaRPr>
          </a:p>
        </p:txBody>
      </p:sp>
      <p:sp>
        <p:nvSpPr>
          <p:cNvPr id="2" name="Rectangle 1"/>
          <p:cNvSpPr/>
          <p:nvPr/>
        </p:nvSpPr>
        <p:spPr>
          <a:xfrm>
            <a:off x="1904752" y="1221352"/>
            <a:ext cx="4571405" cy="1084015"/>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What is Big Data</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MySQL as a NoSQL Solution</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Migrating from RDBMS to NoSQL</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9096013B-DA4A-4AE3-8CAF-53C938844D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03C3C82F-4FB5-4F1E-BFE4-A291B7DD50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5167041"/>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Big Data?</a:t>
            </a:r>
          </a:p>
        </p:txBody>
      </p:sp>
      <p:sp>
        <p:nvSpPr>
          <p:cNvPr id="2" name="Rectangle 1"/>
          <p:cNvSpPr/>
          <p:nvPr/>
        </p:nvSpPr>
        <p:spPr>
          <a:xfrm>
            <a:off x="1714277" y="1059413"/>
            <a:ext cx="8761859" cy="769441"/>
          </a:xfrm>
          <a:prstGeom prst="rect">
            <a:avLst/>
          </a:prstGeom>
        </p:spPr>
        <p:txBody>
          <a:bodyPr wrap="square">
            <a:spAutoFit/>
          </a:bodyPr>
          <a:lstStyle/>
          <a:p>
            <a:r>
              <a:rPr lang="en-IN" sz="2200" b="1" i="1" dirty="0">
                <a:solidFill>
                  <a:schemeClr val="tx1">
                    <a:lumMod val="95000"/>
                    <a:lumOff val="5000"/>
                  </a:schemeClr>
                </a:solidFill>
                <a:latin typeface="Palatino Linotype" panose="02040502050505030304" pitchFamily="18" charset="0"/>
              </a:rPr>
              <a:t>Big</a:t>
            </a:r>
            <a:r>
              <a:rPr lang="en-IN" sz="2200" dirty="0">
                <a:solidFill>
                  <a:schemeClr val="tx1">
                    <a:lumMod val="95000"/>
                    <a:lumOff val="5000"/>
                  </a:schemeClr>
                </a:solidFill>
                <a:latin typeface="Palatino Linotype" panose="02040502050505030304" pitchFamily="18" charset="0"/>
              </a:rPr>
              <a:t> </a:t>
            </a:r>
            <a:r>
              <a:rPr lang="en-IN" sz="2200" b="1" i="1" dirty="0">
                <a:solidFill>
                  <a:schemeClr val="tx1">
                    <a:lumMod val="95000"/>
                    <a:lumOff val="5000"/>
                  </a:schemeClr>
                </a:solidFill>
                <a:latin typeface="Palatino Linotype" panose="02040502050505030304" pitchFamily="18" charset="0"/>
              </a:rPr>
              <a:t>data</a:t>
            </a:r>
            <a:r>
              <a:rPr lang="en-IN" sz="2200" dirty="0">
                <a:solidFill>
                  <a:schemeClr val="tx1">
                    <a:lumMod val="95000"/>
                    <a:lumOff val="5000"/>
                  </a:schemeClr>
                </a:solidFill>
                <a:latin typeface="Palatino Linotype" panose="02040502050505030304" pitchFamily="18" charset="0"/>
              </a:rPr>
              <a:t> is a term that describes the large volume of data – both structured and unstructured</a:t>
            </a:r>
          </a:p>
        </p:txBody>
      </p:sp>
      <p:sp>
        <p:nvSpPr>
          <p:cNvPr id="3" name="Rectangle 2"/>
          <p:cNvSpPr/>
          <p:nvPr/>
        </p:nvSpPr>
        <p:spPr>
          <a:xfrm>
            <a:off x="1746930" y="2278613"/>
            <a:ext cx="8729207" cy="646331"/>
          </a:xfrm>
          <a:prstGeom prst="rect">
            <a:avLst/>
          </a:prstGeom>
        </p:spPr>
        <p:txBody>
          <a:bodyPr wrap="square">
            <a:spAutoFit/>
          </a:bodyPr>
          <a:lstStyle/>
          <a:p>
            <a:r>
              <a:rPr lang="en-US" dirty="0">
                <a:solidFill>
                  <a:schemeClr val="tx1">
                    <a:lumMod val="95000"/>
                    <a:lumOff val="5000"/>
                  </a:schemeClr>
                </a:solidFill>
                <a:latin typeface="Palatino Linotype" panose="02040502050505030304" pitchFamily="18" charset="0"/>
              </a:rPr>
              <a:t>Big data is often characterized by the 3Vs: the extreme volume of data, the wide variety of data types and the velocity at which the data must be processed.</a:t>
            </a:r>
          </a:p>
        </p:txBody>
      </p:sp>
      <p:pic>
        <p:nvPicPr>
          <p:cNvPr id="5" name="Picture 4">
            <a:extLst>
              <a:ext uri="{FF2B5EF4-FFF2-40B4-BE49-F238E27FC236}">
                <a16:creationId xmlns:a16="http://schemas.microsoft.com/office/drawing/2014/main" id="{794BD75D-1A96-4EFD-A546-38F496D3788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8E2A84E-6C34-4A1E-8C9B-56184911159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54640705"/>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3Vs </a:t>
            </a:r>
          </a:p>
        </p:txBody>
      </p:sp>
      <p:sp>
        <p:nvSpPr>
          <p:cNvPr id="7" name="Rectangle 6"/>
          <p:cNvSpPr/>
          <p:nvPr/>
        </p:nvSpPr>
        <p:spPr>
          <a:xfrm>
            <a:off x="1094546" y="977800"/>
            <a:ext cx="9929882" cy="2339102"/>
          </a:xfrm>
          <a:prstGeom prst="rect">
            <a:avLst/>
          </a:prstGeom>
        </p:spPr>
        <p:txBody>
          <a:bodyPr wrap="square">
            <a:spAutoFit/>
          </a:bodyPr>
          <a:lstStyle/>
          <a:p>
            <a:r>
              <a:rPr lang="en-US" sz="1900" b="1" dirty="0">
                <a:latin typeface="Palatino Linotype" panose="02040502050505030304" pitchFamily="18" charset="0"/>
              </a:rPr>
              <a:t>3Vs (volume, variety and velocity)</a:t>
            </a:r>
            <a:r>
              <a:rPr lang="en-US" sz="1900" dirty="0">
                <a:latin typeface="Palatino Linotype" panose="02040502050505030304" pitchFamily="18" charset="0"/>
              </a:rPr>
              <a:t> are three defining properties or dimensions of big data.</a:t>
            </a:r>
          </a:p>
          <a:p>
            <a:endParaRPr lang="en-US" sz="1900" dirty="0">
              <a:solidFill>
                <a:srgbClr val="036883"/>
              </a:solidFill>
              <a:latin typeface="Palatino Linotype" panose="02040502050505030304" pitchFamily="18" charset="0"/>
            </a:endParaRPr>
          </a:p>
          <a:p>
            <a:pPr marL="285750" indent="-285750">
              <a:lnSpc>
                <a:spcPct val="200000"/>
              </a:lnSpc>
              <a:buFont typeface="Arial" panose="020B0604020202020204" pitchFamily="34" charset="0"/>
              <a:buChar char="•"/>
            </a:pPr>
            <a:r>
              <a:rPr lang="en-US" sz="1900" dirty="0">
                <a:solidFill>
                  <a:srgbClr val="036883"/>
                </a:solidFill>
                <a:latin typeface="Palatino Linotype" panose="02040502050505030304" pitchFamily="18" charset="0"/>
              </a:rPr>
              <a:t>Volume refers to the amount of data. </a:t>
            </a:r>
          </a:p>
          <a:p>
            <a:pPr marL="285750" indent="-285750">
              <a:lnSpc>
                <a:spcPct val="200000"/>
              </a:lnSpc>
              <a:buFont typeface="Arial" panose="020B0604020202020204" pitchFamily="34" charset="0"/>
              <a:buChar char="•"/>
            </a:pPr>
            <a:r>
              <a:rPr lang="en-US" sz="1900" dirty="0">
                <a:solidFill>
                  <a:srgbClr val="036883"/>
                </a:solidFill>
                <a:latin typeface="Palatino Linotype" panose="02040502050505030304" pitchFamily="18" charset="0"/>
              </a:rPr>
              <a:t>Variety refers to the number of types of data.</a:t>
            </a:r>
          </a:p>
          <a:p>
            <a:pPr marL="285750" indent="-285750">
              <a:lnSpc>
                <a:spcPct val="200000"/>
              </a:lnSpc>
              <a:buFont typeface="Arial" panose="020B0604020202020204" pitchFamily="34" charset="0"/>
              <a:buChar char="•"/>
            </a:pPr>
            <a:r>
              <a:rPr lang="en-US" sz="1900" dirty="0">
                <a:solidFill>
                  <a:srgbClr val="036883"/>
                </a:solidFill>
                <a:latin typeface="Palatino Linotype" panose="02040502050505030304" pitchFamily="18" charset="0"/>
              </a:rPr>
              <a:t>Velocity refers to the speed of data processing.</a:t>
            </a:r>
            <a:endParaRPr lang="en-IN" sz="1900" dirty="0">
              <a:solidFill>
                <a:srgbClr val="036883"/>
              </a:solidFill>
              <a:latin typeface="Palatino Linotype" panose="02040502050505030304" pitchFamily="18" charset="0"/>
            </a:endParaRPr>
          </a:p>
        </p:txBody>
      </p:sp>
      <p:pic>
        <p:nvPicPr>
          <p:cNvPr id="4" name="Picture 3">
            <a:extLst>
              <a:ext uri="{FF2B5EF4-FFF2-40B4-BE49-F238E27FC236}">
                <a16:creationId xmlns:a16="http://schemas.microsoft.com/office/drawing/2014/main" id="{1DE14802-599B-43D6-A3A1-5BAFCD97D5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2210FE9-2488-4F96-9AE4-8554D74B5F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60629717"/>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3Vs </a:t>
            </a:r>
          </a:p>
        </p:txBody>
      </p:sp>
      <p:sp>
        <p:nvSpPr>
          <p:cNvPr id="4" name="Rectangle 3"/>
          <p:cNvSpPr/>
          <p:nvPr/>
        </p:nvSpPr>
        <p:spPr>
          <a:xfrm>
            <a:off x="165852" y="757153"/>
            <a:ext cx="8143932" cy="1015663"/>
          </a:xfrm>
          <a:prstGeom prst="rect">
            <a:avLst/>
          </a:prstGeom>
        </p:spPr>
        <p:txBody>
          <a:bodyPr wrap="square">
            <a:spAutoFit/>
          </a:bodyPr>
          <a:lstStyle/>
          <a:p>
            <a:r>
              <a:rPr lang="en-US" sz="2000" dirty="0">
                <a:latin typeface="Palatino Linotype" panose="02040502050505030304" pitchFamily="18" charset="0"/>
              </a:rPr>
              <a:t>Volume refers to the ‘amount of data’, which is growing day by day at a very fast pace. The size of data generated by humans, machines and their interactions on social media itself is massive.</a:t>
            </a:r>
          </a:p>
        </p:txBody>
      </p:sp>
      <p:sp>
        <p:nvSpPr>
          <p:cNvPr id="5" name="Rectangle 4"/>
          <p:cNvSpPr/>
          <p:nvPr/>
        </p:nvSpPr>
        <p:spPr>
          <a:xfrm>
            <a:off x="237290" y="2216264"/>
            <a:ext cx="4786346" cy="1015663"/>
          </a:xfrm>
          <a:prstGeom prst="rect">
            <a:avLst/>
          </a:prstGeom>
        </p:spPr>
        <p:txBody>
          <a:bodyPr wrap="square">
            <a:spAutoFit/>
          </a:bodyPr>
          <a:lstStyle/>
          <a:p>
            <a:r>
              <a:rPr lang="en-US" sz="2000" dirty="0">
                <a:latin typeface="Palatino Linotype" panose="02040502050505030304" pitchFamily="18" charset="0"/>
              </a:rPr>
              <a:t>Velocity is defined as the pace at which different sources generate the data every day. This flow of data is massive.</a:t>
            </a:r>
          </a:p>
        </p:txBody>
      </p:sp>
      <p:sp>
        <p:nvSpPr>
          <p:cNvPr id="8" name="Rectangle 7"/>
          <p:cNvSpPr/>
          <p:nvPr/>
        </p:nvSpPr>
        <p:spPr>
          <a:xfrm>
            <a:off x="0" y="3898712"/>
            <a:ext cx="12190413" cy="1631216"/>
          </a:xfrm>
          <a:prstGeom prst="rect">
            <a:avLst/>
          </a:prstGeom>
        </p:spPr>
        <p:txBody>
          <a:bodyPr wrap="square">
            <a:spAutoFit/>
          </a:bodyPr>
          <a:lstStyle/>
          <a:p>
            <a:r>
              <a:rPr lang="en-US" sz="2000" dirty="0">
                <a:latin typeface="Palatino Linotype" panose="02040502050505030304" pitchFamily="18" charset="0"/>
              </a:rPr>
              <a:t>As there are many sources which are contributing to Big Data, the type of data they are generating is different. It can be structured, semi-structured or unstructured. Hence, there is a variety of data which is getting generated every day. Earlier, we used to get the data from excel and databases, now the data are coming in the form of images, audios, videos, sensor data etc. as shown in below image. Hence, this variety of unstructured data creates problems in capturing, storage, mining and analyzing the data.</a:t>
            </a:r>
          </a:p>
        </p:txBody>
      </p:sp>
      <p:pic>
        <p:nvPicPr>
          <p:cNvPr id="1026" name="Picture 2" descr="Big Data Volume Growth - Big Data Tutorial - Edureka"/>
          <p:cNvPicPr>
            <a:picLocks noChangeAspect="1" noChangeArrowheads="1"/>
          </p:cNvPicPr>
          <p:nvPr/>
        </p:nvPicPr>
        <p:blipFill>
          <a:blip r:embed="rId2" cstate="print"/>
          <a:srcRect/>
          <a:stretch>
            <a:fillRect/>
          </a:stretch>
        </p:blipFill>
        <p:spPr bwMode="auto">
          <a:xfrm>
            <a:off x="8738412" y="0"/>
            <a:ext cx="3452001" cy="2621773"/>
          </a:xfrm>
          <a:prstGeom prst="rect">
            <a:avLst/>
          </a:prstGeom>
          <a:noFill/>
        </p:spPr>
      </p:pic>
      <p:pic>
        <p:nvPicPr>
          <p:cNvPr id="9" name="Picture 4" descr="Big Data Velocity - Big Data Tutorial - Edureka"/>
          <p:cNvPicPr>
            <a:picLocks noChangeAspect="1" noChangeArrowheads="1"/>
          </p:cNvPicPr>
          <p:nvPr/>
        </p:nvPicPr>
        <p:blipFill>
          <a:blip r:embed="rId3" cstate="print"/>
          <a:srcRect/>
          <a:stretch>
            <a:fillRect/>
          </a:stretch>
        </p:blipFill>
        <p:spPr bwMode="auto">
          <a:xfrm>
            <a:off x="3309124" y="1930512"/>
            <a:ext cx="5232730" cy="1714512"/>
          </a:xfrm>
          <a:prstGeom prst="rect">
            <a:avLst/>
          </a:prstGeom>
          <a:noFill/>
        </p:spPr>
      </p:pic>
      <p:pic>
        <p:nvPicPr>
          <p:cNvPr id="1030" name="Picture 6" descr="Big Data Variety - Big Data Tutorial - Edureka"/>
          <p:cNvPicPr>
            <a:picLocks noChangeAspect="1" noChangeArrowheads="1"/>
          </p:cNvPicPr>
          <p:nvPr/>
        </p:nvPicPr>
        <p:blipFill>
          <a:blip r:embed="rId4" cstate="print"/>
          <a:srcRect/>
          <a:stretch>
            <a:fillRect/>
          </a:stretch>
        </p:blipFill>
        <p:spPr bwMode="auto">
          <a:xfrm>
            <a:off x="451604" y="5756100"/>
            <a:ext cx="7572428" cy="1057276"/>
          </a:xfrm>
          <a:prstGeom prst="rect">
            <a:avLst/>
          </a:prstGeom>
          <a:noFill/>
        </p:spPr>
      </p:pic>
      <p:pic>
        <p:nvPicPr>
          <p:cNvPr id="10" name="Picture 9">
            <a:extLst>
              <a:ext uri="{FF2B5EF4-FFF2-40B4-BE49-F238E27FC236}">
                <a16:creationId xmlns:a16="http://schemas.microsoft.com/office/drawing/2014/main" id="{16729DAB-0410-4657-AAC3-AB3DE269DF9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6062971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677455"/>
          </a:xfrm>
        </p:spPr>
        <p:txBody>
          <a:bodyPr>
            <a:normAutofit/>
          </a:bodyPr>
          <a:lstStyle/>
          <a:p>
            <a:pPr algn="r">
              <a:spcBef>
                <a:spcPts val="700"/>
              </a:spcBef>
              <a:buClr>
                <a:schemeClr val="accent2"/>
              </a:buClr>
              <a:buSzPct val="60000"/>
              <a:defRPr/>
            </a:pPr>
            <a:r>
              <a:rPr lang="en-IN" sz="3600" i="1" dirty="0">
                <a:solidFill>
                  <a:schemeClr val="accent6">
                    <a:lumMod val="50000"/>
                  </a:schemeClr>
                </a:solidFill>
              </a:rPr>
              <a:t>Relational Algebra</a:t>
            </a:r>
            <a:endParaRPr lang="en-IN" sz="3600" b="1" i="1" dirty="0">
              <a:solidFill>
                <a:schemeClr val="accent6">
                  <a:lumMod val="50000"/>
                </a:schemeClr>
              </a:solidFill>
              <a:latin typeface="Arial" pitchFamily="34" charset="0"/>
              <a:cs typeface="Arial" pitchFamily="34" charset="0"/>
            </a:endParaRPr>
          </a:p>
        </p:txBody>
      </p:sp>
      <p:grpSp>
        <p:nvGrpSpPr>
          <p:cNvPr id="4" name="Group 3"/>
          <p:cNvGrpSpPr/>
          <p:nvPr/>
        </p:nvGrpSpPr>
        <p:grpSpPr>
          <a:xfrm>
            <a:off x="407315" y="1295678"/>
            <a:ext cx="5903887" cy="4577196"/>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866" indent="-342866">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866" indent="-342866">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866" indent="-342866">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866" indent="-342866">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866" indent="-342866">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866" indent="-342866">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577031"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27673"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591098"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592505"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575625"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5206" y="1589054"/>
            <a:ext cx="4226982" cy="1569456"/>
          </a:xfrm>
          <a:prstGeom prst="rect">
            <a:avLst/>
          </a:prstGeom>
        </p:spPr>
        <p:txBody>
          <a:bodyPr wrap="square">
            <a:spAutoFit/>
          </a:bodyPr>
          <a:lstStyle/>
          <a:p>
            <a:pPr marL="457154" indent="-457154">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154" indent="-457154">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154" indent="-457154">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6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65852" y="1522527"/>
            <a:ext cx="11787270" cy="2554545"/>
          </a:xfrm>
          <a:prstGeom prst="rect">
            <a:avLst/>
          </a:prstGeom>
        </p:spPr>
        <p:txBody>
          <a:bodyPr wrap="square">
            <a:spAutoFit/>
          </a:bodyPr>
          <a:lstStyle/>
          <a:p>
            <a:r>
              <a:rPr lang="en-US" sz="2000" b="1" i="1" dirty="0">
                <a:solidFill>
                  <a:schemeClr val="tx2"/>
                </a:solidFill>
                <a:latin typeface="Palatino Linotype" panose="02040502050505030304" pitchFamily="18" charset="0"/>
              </a:rPr>
              <a:t>Camel Case</a:t>
            </a:r>
            <a:r>
              <a:rPr lang="en-US" sz="2000" dirty="0">
                <a:latin typeface="Palatino Linotype" panose="02040502050505030304" pitchFamily="18" charset="0"/>
              </a:rPr>
              <a:t>: Second and subsequent words are capitalized, to make word boundaries easier to see. </a:t>
            </a:r>
          </a:p>
          <a:p>
            <a:r>
              <a:rPr lang="en-US" sz="2000" dirty="0">
                <a:solidFill>
                  <a:srgbClr val="C00000"/>
                </a:solidFill>
                <a:latin typeface="Palatino Linotype" panose="02040502050505030304" pitchFamily="18" charset="0"/>
              </a:rPr>
              <a:t>Example</a:t>
            </a:r>
            <a:r>
              <a:rPr lang="en-US" sz="2000" dirty="0">
                <a:latin typeface="Palatino Linotype" panose="02040502050505030304" pitchFamily="18" charset="0"/>
              </a:rPr>
              <a:t>: numberOfCollegeGraduates</a:t>
            </a:r>
          </a:p>
          <a:p>
            <a:endParaRPr lang="en-US" sz="2000" dirty="0">
              <a:latin typeface="Palatino Linotype" panose="02040502050505030304" pitchFamily="18" charset="0"/>
            </a:endParaRPr>
          </a:p>
          <a:p>
            <a:r>
              <a:rPr lang="en-US" sz="2000" b="1" i="1" dirty="0">
                <a:solidFill>
                  <a:schemeClr val="tx2"/>
                </a:solidFill>
                <a:latin typeface="Palatino Linotype" panose="02040502050505030304" pitchFamily="18" charset="0"/>
              </a:rPr>
              <a:t>Pascal Case: </a:t>
            </a:r>
            <a:r>
              <a:rPr lang="en-US" sz="2000" dirty="0">
                <a:latin typeface="Palatino Linotype" panose="02040502050505030304" pitchFamily="18" charset="0"/>
              </a:rPr>
              <a:t>Identical to Camel Case, except the first word is also capitalized.</a:t>
            </a:r>
          </a:p>
          <a:p>
            <a:r>
              <a:rPr lang="en-US" sz="2000" dirty="0">
                <a:solidFill>
                  <a:srgbClr val="C00000"/>
                </a:solidFill>
                <a:latin typeface="Palatino Linotype" panose="02040502050505030304" pitchFamily="18" charset="0"/>
              </a:rPr>
              <a:t>Example</a:t>
            </a:r>
            <a:r>
              <a:rPr lang="en-US" sz="2000" dirty="0">
                <a:latin typeface="Palatino Linotype" panose="02040502050505030304" pitchFamily="18" charset="0"/>
              </a:rPr>
              <a:t>: NumberOfCollegeGraduates</a:t>
            </a:r>
          </a:p>
          <a:p>
            <a:endParaRPr lang="en-US" sz="2000" dirty="0">
              <a:latin typeface="Palatino Linotype" panose="02040502050505030304" pitchFamily="18" charset="0"/>
            </a:endParaRPr>
          </a:p>
          <a:p>
            <a:r>
              <a:rPr lang="en-US" sz="2000" b="1" i="1" dirty="0">
                <a:solidFill>
                  <a:schemeClr val="tx2"/>
                </a:solidFill>
                <a:latin typeface="Palatino Linotype" panose="02040502050505030304" pitchFamily="18" charset="0"/>
              </a:rPr>
              <a:t>Snake Case: </a:t>
            </a:r>
            <a:r>
              <a:rPr lang="en-US" sz="2000" dirty="0">
                <a:latin typeface="Palatino Linotype" panose="02040502050505030304" pitchFamily="18" charset="0"/>
              </a:rPr>
              <a:t>Words are separated by underscores.</a:t>
            </a:r>
          </a:p>
          <a:p>
            <a:r>
              <a:rPr lang="en-US" sz="2000" dirty="0">
                <a:solidFill>
                  <a:srgbClr val="C00000"/>
                </a:solidFill>
                <a:latin typeface="Palatino Linotype" panose="02040502050505030304" pitchFamily="18" charset="0"/>
              </a:rPr>
              <a:t>Example</a:t>
            </a:r>
            <a:r>
              <a:rPr lang="en-US" sz="2000" dirty="0">
                <a:latin typeface="Palatino Linotype" panose="02040502050505030304" pitchFamily="18" charset="0"/>
              </a:rPr>
              <a:t>: number_of_college_graduates</a:t>
            </a:r>
          </a:p>
        </p:txBody>
      </p:sp>
      <p:pic>
        <p:nvPicPr>
          <p:cNvPr id="3" name="Picture 2">
            <a:extLst>
              <a:ext uri="{FF2B5EF4-FFF2-40B4-BE49-F238E27FC236}">
                <a16:creationId xmlns:a16="http://schemas.microsoft.com/office/drawing/2014/main" id="{9A752F8B-07E6-4E65-A7E7-E00EE75A67B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4F1A063-286E-4A84-A382-EF0DC5133E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48130326"/>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025" y="1447801"/>
            <a:ext cx="3123793"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676182" y="156629"/>
            <a:ext cx="9531592"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forever"</a:t>
            </a:r>
          </a:p>
        </p:txBody>
      </p:sp>
      <p:pic>
        <p:nvPicPr>
          <p:cNvPr id="4" name="Picture 3">
            <a:extLst>
              <a:ext uri="{FF2B5EF4-FFF2-40B4-BE49-F238E27FC236}">
                <a16:creationId xmlns:a16="http://schemas.microsoft.com/office/drawing/2014/main" id="{4B3E96E4-8532-4FFA-8020-A53D8FBA2F2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70AFCD6D-DBA1-4EE8-A96A-D9652119B5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4813032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07314" y="446"/>
            <a:ext cx="9802156" cy="914281"/>
          </a:xfrm>
        </p:spPr>
        <p:txBody>
          <a:bodyPr>
            <a:normAutofit/>
          </a:bodyPr>
          <a:lstStyle/>
          <a:p>
            <a:pPr algn="r">
              <a:spcBef>
                <a:spcPts val="700"/>
              </a:spcBef>
              <a:buClr>
                <a:schemeClr val="accent2"/>
              </a:buClr>
              <a:buSzPct val="60000"/>
            </a:pPr>
            <a:r>
              <a:rPr lang="en-IN" i="1" dirty="0">
                <a:solidFill>
                  <a:schemeClr val="accent6">
                    <a:lumMod val="50000"/>
                  </a:schemeClr>
                </a:solidFill>
              </a:rPr>
              <a:t>SELECT</a:t>
            </a:r>
          </a:p>
        </p:txBody>
      </p:sp>
      <p:sp>
        <p:nvSpPr>
          <p:cNvPr id="4" name="Rectangle 3"/>
          <p:cNvSpPr/>
          <p:nvPr/>
        </p:nvSpPr>
        <p:spPr>
          <a:xfrm>
            <a:off x="394350" y="2181845"/>
            <a:ext cx="11028754" cy="1548940"/>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15" y="4114712"/>
            <a:ext cx="10655796" cy="369284"/>
          </a:xfrm>
          <a:prstGeom prst="rect">
            <a:avLst/>
          </a:prstGeom>
        </p:spPr>
        <p:txBody>
          <a:bodyPr wrap="square">
            <a:spAutoFit/>
          </a:bodyPr>
          <a:lstStyle/>
          <a:p>
            <a:pPr marL="285721" indent="-285721">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350" y="4652977"/>
            <a:ext cx="10035476" cy="138481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15" y="6247598"/>
            <a:ext cx="3664309" cy="369284"/>
          </a:xfrm>
          <a:prstGeom prst="rect">
            <a:avLst/>
          </a:prstGeom>
          <a:noFill/>
        </p:spPr>
        <p:txBody>
          <a:bodyPr wrap="none" rtlCol="0">
            <a:spAutoFit/>
          </a:bodyPr>
          <a:lstStyle/>
          <a:p>
            <a:r>
              <a:rPr lang="en-IN"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15" y="920805"/>
            <a:ext cx="9815121" cy="487002"/>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551989"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267704"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15" y="1427539"/>
            <a:ext cx="7351617" cy="584699"/>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Rectangle 16"/>
          <p:cNvSpPr/>
          <p:nvPr/>
        </p:nvSpPr>
        <p:spPr>
          <a:xfrm>
            <a:off x="394350" y="3211292"/>
            <a:ext cx="10035475" cy="1297687"/>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15" y="2483727"/>
            <a:ext cx="10022510" cy="369284"/>
          </a:xfrm>
          <a:prstGeom prst="rect">
            <a:avLst/>
          </a:prstGeom>
        </p:spPr>
        <p:txBody>
          <a:bodyPr wrap="square">
            <a:spAutoFit/>
          </a:bodyPr>
          <a:lstStyle/>
          <a:p>
            <a:pPr marL="285721" indent="-285721">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14" y="446"/>
            <a:ext cx="9802156" cy="914281"/>
          </a:xfrm>
        </p:spPr>
        <p:txBody>
          <a:bodyPr>
            <a:normAutofit/>
          </a:bodyPr>
          <a:lstStyle/>
          <a:p>
            <a:pPr algn="r">
              <a:spcBef>
                <a:spcPts val="700"/>
              </a:spcBef>
              <a:buClr>
                <a:schemeClr val="accent2"/>
              </a:buClr>
              <a:buSzPct val="60000"/>
            </a:pPr>
            <a:r>
              <a:rPr lang="en-IN" i="1" dirty="0">
                <a:solidFill>
                  <a:schemeClr val="accent6">
                    <a:lumMod val="50000"/>
                  </a:schemeClr>
                </a:solidFill>
              </a:rPr>
              <a:t>SELECT</a:t>
            </a: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15" y="920805"/>
            <a:ext cx="9815121" cy="487002"/>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551989"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267704"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15" y="1427539"/>
            <a:ext cx="7351617" cy="584699"/>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578"/>
            <a:ext cx="8838049" cy="1676182"/>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a:extLst>
              <a:ext uri="{FF2B5EF4-FFF2-40B4-BE49-F238E27FC236}">
                <a16:creationId xmlns:a16="http://schemas.microsoft.com/office/drawing/2014/main" id="{AFC461F5-72CF-4306-BB20-C6626E5E784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DACF8C03-229A-4FF9-AA6B-55DE09A64B6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6232441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5" name="Group 14"/>
          <p:cNvGrpSpPr/>
          <p:nvPr/>
        </p:nvGrpSpPr>
        <p:grpSpPr>
          <a:xfrm>
            <a:off x="408233" y="944395"/>
            <a:ext cx="7816679" cy="478420"/>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28" tIns="45714" rIns="91428" bIns="45714"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11" y="1519836"/>
            <a:ext cx="6019016" cy="584699"/>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15" y="2404179"/>
            <a:ext cx="11519780" cy="138481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18" y="4114711"/>
            <a:ext cx="11663777" cy="646247"/>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17" y="5156967"/>
            <a:ext cx="8457099" cy="953983"/>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14" y="446"/>
            <a:ext cx="9802156" cy="914281"/>
          </a:xfrm>
        </p:spPr>
        <p:txBody>
          <a:bodyPr>
            <a:normAutofit/>
          </a:bodyPr>
          <a:lstStyle/>
          <a:p>
            <a:pPr algn="r">
              <a:spcBef>
                <a:spcPts val="700"/>
              </a:spcBef>
              <a:buClr>
                <a:schemeClr val="accent2"/>
              </a:buClr>
              <a:buSzPct val="60000"/>
            </a:pPr>
            <a:r>
              <a:rPr lang="en-IN" i="1" dirty="0">
                <a:solidFill>
                  <a:schemeClr val="accent6">
                    <a:lumMod val="50000"/>
                  </a:schemeClr>
                </a:solidFill>
              </a:rPr>
              <a:t>PROJECT</a:t>
            </a:r>
          </a:p>
        </p:txBody>
      </p:sp>
    </p:spTree>
    <p:extLst>
      <p:ext uri="{BB962C8B-B14F-4D97-AF65-F5344CB8AC3E}">
        <p14:creationId xmlns:p14="http://schemas.microsoft.com/office/powerpoint/2010/main" val="3663094552"/>
      </p:ext>
    </p:extLst>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 name="Group 2"/>
          <p:cNvGrpSpPr/>
          <p:nvPr/>
        </p:nvGrpSpPr>
        <p:grpSpPr>
          <a:xfrm>
            <a:off x="442721" y="965371"/>
            <a:ext cx="4685177" cy="507765"/>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17" y="2633617"/>
            <a:ext cx="11376294" cy="1138625"/>
          </a:xfrm>
          <a:prstGeom prst="rect">
            <a:avLst/>
          </a:prstGeom>
        </p:spPr>
        <p:txBody>
          <a:bodyPr wrap="square">
            <a:spAutoFit/>
          </a:bodyPr>
          <a:lstStyle/>
          <a:p>
            <a:pPr marL="285721" indent="-285721">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21" indent="-285721">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21" indent="-285721">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17" y="1565063"/>
            <a:ext cx="8228528" cy="584699"/>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04" y="4657342"/>
            <a:ext cx="8761858" cy="64624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04" y="3995698"/>
            <a:ext cx="10094727" cy="369284"/>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14" y="446"/>
            <a:ext cx="9802156" cy="914281"/>
          </a:xfrm>
        </p:spPr>
        <p:txBody>
          <a:bodyPr>
            <a:normAutofit/>
          </a:bodyPr>
          <a:lstStyle/>
          <a:p>
            <a:pPr algn="r">
              <a:spcBef>
                <a:spcPts val="700"/>
              </a:spcBef>
              <a:buClr>
                <a:schemeClr val="accent2"/>
              </a:buClr>
              <a:buSzPct val="60000"/>
            </a:pPr>
            <a:r>
              <a:rPr lang="en-IN" i="1" dirty="0">
                <a:solidFill>
                  <a:schemeClr val="accent6">
                    <a:lumMod val="50000"/>
                  </a:schemeClr>
                </a:solidFill>
              </a:rPr>
              <a:t>UNION</a:t>
            </a:r>
          </a:p>
        </p:txBody>
      </p:sp>
    </p:spTree>
    <p:extLst>
      <p:ext uri="{BB962C8B-B14F-4D97-AF65-F5344CB8AC3E}">
        <p14:creationId xmlns:p14="http://schemas.microsoft.com/office/powerpoint/2010/main" val="1776006527"/>
      </p:ext>
    </p:extLst>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8" name="Group 7"/>
          <p:cNvGrpSpPr/>
          <p:nvPr/>
        </p:nvGrpSpPr>
        <p:grpSpPr>
          <a:xfrm>
            <a:off x="407315" y="1011531"/>
            <a:ext cx="5657369" cy="46160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14" y="446"/>
            <a:ext cx="9802156" cy="914281"/>
          </a:xfrm>
        </p:spPr>
        <p:txBody>
          <a:bodyPr>
            <a:normAutofit/>
          </a:bodyPr>
          <a:lstStyle/>
          <a:p>
            <a:pPr algn="r">
              <a:spcBef>
                <a:spcPts val="700"/>
              </a:spcBef>
              <a:buClr>
                <a:schemeClr val="accent2"/>
              </a:buClr>
              <a:buSzPct val="60000"/>
            </a:pPr>
            <a:r>
              <a:rPr lang="en-IN" i="1" dirty="0">
                <a:solidFill>
                  <a:schemeClr val="accent6">
                    <a:lumMod val="50000"/>
                  </a:schemeClr>
                </a:solidFill>
              </a:rPr>
              <a:t>INTERSECTION</a:t>
            </a:r>
          </a:p>
        </p:txBody>
      </p:sp>
      <p:sp>
        <p:nvSpPr>
          <p:cNvPr id="3" name="Rectangle 2">
            <a:extLst>
              <a:ext uri="{FF2B5EF4-FFF2-40B4-BE49-F238E27FC236}">
                <a16:creationId xmlns:a16="http://schemas.microsoft.com/office/drawing/2014/main" id="{88EBAF97-918E-4FBD-862C-FF7F69BA3B24}"/>
              </a:ext>
            </a:extLst>
          </p:cNvPr>
          <p:cNvSpPr/>
          <p:nvPr/>
        </p:nvSpPr>
        <p:spPr>
          <a:xfrm>
            <a:off x="400817" y="2633617"/>
            <a:ext cx="11376294" cy="1138625"/>
          </a:xfrm>
          <a:prstGeom prst="rect">
            <a:avLst/>
          </a:prstGeom>
        </p:spPr>
        <p:txBody>
          <a:bodyPr wrap="square">
            <a:spAutoFit/>
          </a:bodyPr>
          <a:lstStyle/>
          <a:p>
            <a:pPr marL="285721" indent="-285721">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21" indent="-285721">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21" indent="-285721">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04" y="4657342"/>
            <a:ext cx="8761858" cy="64624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04" y="3995698"/>
            <a:ext cx="10094727" cy="369284"/>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72875" y="1519835"/>
            <a:ext cx="8228528" cy="584699"/>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14" y="446"/>
            <a:ext cx="9802156" cy="914281"/>
          </a:xfrm>
        </p:spPr>
        <p:txBody>
          <a:bodyPr>
            <a:normAutofit/>
          </a:bodyPr>
          <a:lstStyle/>
          <a:p>
            <a:pPr algn="r">
              <a:spcBef>
                <a:spcPts val="700"/>
              </a:spcBef>
              <a:buClr>
                <a:schemeClr val="accent2"/>
              </a:buClr>
              <a:buSzPct val="60000"/>
            </a:pPr>
            <a:r>
              <a:rPr lang="en-IN" i="1" dirty="0">
                <a:solidFill>
                  <a:schemeClr val="accent6">
                    <a:lumMod val="50000"/>
                  </a:schemeClr>
                </a:solidFill>
              </a:rPr>
              <a:t>MINUS</a:t>
            </a: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478" y="965371"/>
            <a:ext cx="4298244" cy="46160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15" y="1513986"/>
            <a:ext cx="8228528" cy="584699"/>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17" y="2633617"/>
            <a:ext cx="11376294" cy="1138625"/>
          </a:xfrm>
          <a:prstGeom prst="rect">
            <a:avLst/>
          </a:prstGeom>
        </p:spPr>
        <p:txBody>
          <a:bodyPr wrap="square">
            <a:spAutoFit/>
          </a:bodyPr>
          <a:lstStyle/>
          <a:p>
            <a:pPr marL="285721" indent="-285721">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21" indent="-285721">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21" indent="-285721">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04" y="3995699"/>
            <a:ext cx="10094727" cy="646247"/>
          </a:xfrm>
          <a:prstGeom prst="rect">
            <a:avLst/>
          </a:prstGeom>
        </p:spPr>
        <p:txBody>
          <a:bodyPr wrap="square">
            <a:spAutoFit/>
          </a:bodyPr>
          <a:lstStyle/>
          <a:p>
            <a:pPr marL="285721" indent="-285721">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21" indent="-285721">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12" y="4940971"/>
            <a:ext cx="8761858" cy="132326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14" y="446"/>
            <a:ext cx="9802156" cy="914281"/>
          </a:xfrm>
          <a:prstGeom prst="rect">
            <a:avLst/>
          </a:prstGeom>
        </p:spPr>
        <p:txBody>
          <a:bodyPr>
            <a:normAutofit/>
          </a:bodyPr>
          <a:lstStyle>
            <a:lvl1pPr algn="r">
              <a:spcBef>
                <a:spcPts val="700"/>
              </a:spcBef>
              <a:buClr>
                <a:schemeClr val="accent2"/>
              </a:buClr>
              <a:buSzPct val="60000"/>
              <a:buNone/>
              <a:defRPr sz="4400" i="1">
                <a:solidFill>
                  <a:schemeClr val="accent6">
                    <a:lumMod val="50000"/>
                  </a:schemeClr>
                </a:solidFill>
                <a:latin typeface="+mj-lt"/>
                <a:ea typeface="+mj-ea"/>
                <a:cs typeface="+mj-cs"/>
              </a:defRPr>
            </a:lvl1pPr>
          </a:lstStyle>
          <a:p>
            <a:r>
              <a:rPr lang="en-IN" dirty="0"/>
              <a:t>CARTESIAN PRODUCT</a:t>
            </a: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179" y="965371"/>
            <a:ext cx="6647108" cy="46160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15" y="1520136"/>
            <a:ext cx="8228528" cy="584699"/>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13" y="447"/>
            <a:ext cx="9730157" cy="707794"/>
          </a:xfrm>
        </p:spPr>
        <p:txBody>
          <a:bodyPr>
            <a:normAutofit fontScale="90000"/>
          </a:bodyPr>
          <a:lstStyle/>
          <a:p>
            <a:pPr algn="r">
              <a:spcBef>
                <a:spcPts val="700"/>
              </a:spcBef>
              <a:buClr>
                <a:schemeClr val="accent2"/>
              </a:buClr>
              <a:buSzPct val="60000"/>
            </a:pPr>
            <a:r>
              <a:rPr lang="en-IN" i="1" dirty="0">
                <a:solidFill>
                  <a:schemeClr val="accent6">
                    <a:lumMod val="50000"/>
                  </a:schemeClr>
                </a:solidFill>
              </a:rPr>
              <a:t>Examples Queries</a:t>
            </a:r>
          </a:p>
        </p:txBody>
      </p:sp>
      <p:sp>
        <p:nvSpPr>
          <p:cNvPr id="8" name="Rectangle 3"/>
          <p:cNvSpPr txBox="1">
            <a:spLocks noChangeArrowheads="1"/>
          </p:cNvSpPr>
          <p:nvPr/>
        </p:nvSpPr>
        <p:spPr>
          <a:xfrm>
            <a:off x="507917" y="1453127"/>
            <a:ext cx="9730157" cy="425395"/>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13" y="3409894"/>
            <a:ext cx="9730157" cy="4308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14" y="2065525"/>
            <a:ext cx="5981910" cy="7077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17" y="4304691"/>
            <a:ext cx="9723212" cy="7077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13" y="1448058"/>
            <a:ext cx="11375783" cy="787297"/>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14" y="3945659"/>
            <a:ext cx="11015789" cy="419323"/>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14" y="2053783"/>
            <a:ext cx="11015789" cy="5846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14" y="4580978"/>
            <a:ext cx="11015789" cy="5846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0" name="Title 1">
            <a:extLst>
              <a:ext uri="{FF2B5EF4-FFF2-40B4-BE49-F238E27FC236}">
                <a16:creationId xmlns:a16="http://schemas.microsoft.com/office/drawing/2014/main" id="{D32441E0-E86A-4672-AAA7-16C13E836BDC}"/>
              </a:ext>
            </a:extLst>
          </p:cNvPr>
          <p:cNvSpPr txBox="1">
            <a:spLocks/>
          </p:cNvSpPr>
          <p:nvPr/>
        </p:nvSpPr>
        <p:spPr>
          <a:xfrm>
            <a:off x="479313" y="447"/>
            <a:ext cx="9730157" cy="707794"/>
          </a:xfrm>
          <a:prstGeom prst="rect">
            <a:avLst/>
          </a:prstGeom>
        </p:spPr>
        <p:txBody>
          <a:bodyPr>
            <a:normAutofit lnSpcReduction="10000"/>
          </a:bodyPr>
          <a:lstStyle>
            <a:lvl1pPr algn="r">
              <a:spcBef>
                <a:spcPts val="700"/>
              </a:spcBef>
              <a:buClr>
                <a:schemeClr val="accent2"/>
              </a:buClr>
              <a:buSzPct val="60000"/>
              <a:buNone/>
              <a:defRPr sz="4400" i="1">
                <a:solidFill>
                  <a:schemeClr val="accent6">
                    <a:lumMod val="50000"/>
                  </a:schemeClr>
                </a:solidFill>
                <a:latin typeface="+mj-lt"/>
                <a:ea typeface="+mj-ea"/>
                <a:cs typeface="+mj-cs"/>
              </a:defRPr>
            </a:lvl1pPr>
          </a:lstStyle>
          <a:p>
            <a:r>
              <a:rPr lang="en-IN" dirty="0"/>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0942" y="446"/>
            <a:ext cx="8228528" cy="914281"/>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0942" y="1219488"/>
            <a:ext cx="2244233" cy="523152"/>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227" y="1790913"/>
            <a:ext cx="914281" cy="685711"/>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0919" y="2590909"/>
            <a:ext cx="1038932" cy="400058"/>
          </a:xfrm>
          <a:prstGeom prst="rect">
            <a:avLst/>
          </a:prstGeom>
          <a:noFill/>
        </p:spPr>
        <p:txBody>
          <a:bodyPr wrap="none" rtlCol="0">
            <a:spAutoFit/>
          </a:bodyPr>
          <a:lstStyle/>
          <a:p>
            <a:r>
              <a:rPr lang="en-IN" sz="2000" dirty="0"/>
              <a:t>Relation</a:t>
            </a:r>
          </a:p>
        </p:txBody>
      </p:sp>
      <p:sp>
        <p:nvSpPr>
          <p:cNvPr id="8" name="TextBox 7"/>
          <p:cNvSpPr txBox="1"/>
          <p:nvPr/>
        </p:nvSpPr>
        <p:spPr>
          <a:xfrm>
            <a:off x="4673177" y="2590909"/>
            <a:ext cx="1266528" cy="400058"/>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1685" y="1305877"/>
            <a:ext cx="914281" cy="1655784"/>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371602"/>
            <a:ext cx="9142810" cy="1015663"/>
          </a:xfrm>
          <a:prstGeom prst="rect">
            <a:avLst/>
          </a:prstGeom>
        </p:spPr>
        <p:txBody>
          <a:bodyPr wrap="square">
            <a:spAutoFit/>
          </a:bodyPr>
          <a:lstStyle/>
          <a:p>
            <a:pPr algn="ctr"/>
            <a:r>
              <a:rPr lang="en-IN" sz="3200" b="1" dirty="0">
                <a:latin typeface="Palatino Linotype" panose="02040502050505030304" pitchFamily="18" charset="0"/>
                <a:cs typeface="Arial" panose="020B0604020202020204" pitchFamily="34" charset="0"/>
              </a:rPr>
              <a:t>MySQL</a:t>
            </a:r>
            <a:r>
              <a:rPr lang="en-IN" sz="3200" dirty="0">
                <a:latin typeface="Palatino Linotype" panose="02040502050505030304" pitchFamily="18" charset="0"/>
                <a:cs typeface="Arial" panose="020B0604020202020204" pitchFamily="34" charset="0"/>
              </a:rPr>
              <a:t> </a:t>
            </a:r>
            <a:r>
              <a:rPr lang="en-IN" sz="2800" dirty="0">
                <a:latin typeface="Palatino Linotype" panose="02040502050505030304" pitchFamily="18" charset="0"/>
                <a:cs typeface="Arial" panose="020B0604020202020204" pitchFamily="34" charset="0"/>
              </a:rPr>
              <a:t>is the most popular </a:t>
            </a:r>
            <a:r>
              <a:rPr lang="en-IN" sz="3200" b="1" dirty="0">
                <a:latin typeface="Palatino Linotype" panose="02040502050505030304" pitchFamily="18" charset="0"/>
                <a:cs typeface="Arial" panose="020B0604020202020204" pitchFamily="34" charset="0"/>
              </a:rPr>
              <a:t>Open Source</a:t>
            </a:r>
            <a:r>
              <a:rPr lang="en-IN" sz="2800" b="1" dirty="0">
                <a:latin typeface="Palatino Linotype" panose="02040502050505030304" pitchFamily="18" charset="0"/>
                <a:cs typeface="Arial" panose="020B0604020202020204" pitchFamily="34" charset="0"/>
              </a:rPr>
              <a:t> </a:t>
            </a:r>
          </a:p>
          <a:p>
            <a:pPr algn="ctr"/>
            <a:r>
              <a:rPr lang="en-IN" sz="2800" dirty="0">
                <a:latin typeface="Palatino Linotype" panose="02040502050505030304" pitchFamily="18" charset="0"/>
                <a:cs typeface="Arial" panose="020B0604020202020204" pitchFamily="34" charset="0"/>
              </a:rPr>
              <a:t>Relational Database Management System.</a:t>
            </a:r>
            <a:endParaRPr lang="en-US" sz="3600" b="1" dirty="0">
              <a:latin typeface="Palatino Linotype" panose="02040502050505030304" pitchFamily="18" charset="0"/>
              <a:cs typeface="Arial" pitchFamily="34" charset="0"/>
            </a:endParaRPr>
          </a:p>
        </p:txBody>
      </p:sp>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MySQL</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sp>
        <p:nvSpPr>
          <p:cNvPr id="2" name="Rectangle 1"/>
          <p:cNvSpPr/>
          <p:nvPr/>
        </p:nvSpPr>
        <p:spPr>
          <a:xfrm>
            <a:off x="1752372" y="2819400"/>
            <a:ext cx="8685669" cy="523220"/>
          </a:xfrm>
          <a:prstGeom prst="rect">
            <a:avLst/>
          </a:prstGeom>
        </p:spPr>
        <p:txBody>
          <a:bodyPr wrap="square">
            <a:spAutoFit/>
          </a:bodyPr>
          <a:lstStyle/>
          <a:p>
            <a:pPr algn="ctr"/>
            <a:r>
              <a:rPr lang="en-IN" sz="1400" dirty="0">
                <a:latin typeface="Palatino Linotype" panose="02040502050505030304" pitchFamily="18"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19017" y="3979638"/>
            <a:ext cx="4202657" cy="2185666"/>
          </a:xfrm>
          <a:prstGeom prst="rect">
            <a:avLst/>
          </a:prstGeom>
        </p:spPr>
      </p:pic>
      <p:sp>
        <p:nvSpPr>
          <p:cNvPr id="5" name="TextBox 4"/>
          <p:cNvSpPr txBox="1"/>
          <p:nvPr/>
        </p:nvSpPr>
        <p:spPr>
          <a:xfrm>
            <a:off x="190550" y="3687476"/>
            <a:ext cx="8109987" cy="1384995"/>
          </a:xfrm>
          <a:prstGeom prst="rect">
            <a:avLst/>
          </a:prstGeom>
          <a:noFill/>
        </p:spPr>
        <p:txBody>
          <a:bodyPr wrap="square" rtlCol="0">
            <a:spAutoFit/>
          </a:bodyPr>
          <a:lstStyle/>
          <a:p>
            <a:pPr algn="just"/>
            <a:r>
              <a:rPr lang="en-IN" sz="2000" dirty="0">
                <a:latin typeface="Palatino Linotype" panose="02040502050505030304" pitchFamily="18" charset="0"/>
              </a:rPr>
              <a:t>When you use MySQL, you’re actually using at least two programmes. One program is the MySQL server </a:t>
            </a:r>
            <a:r>
              <a:rPr lang="en-IN" sz="2800" dirty="0">
                <a:latin typeface="Palatino Linotype" panose="02040502050505030304" pitchFamily="18" charset="0"/>
              </a:rPr>
              <a:t>(</a:t>
            </a:r>
            <a:r>
              <a:rPr lang="en-IN" sz="3200" i="1" dirty="0">
                <a:solidFill>
                  <a:srgbClr val="FF0000"/>
                </a:solidFill>
                <a:latin typeface="Palatino Linotype" panose="02040502050505030304" pitchFamily="18" charset="0"/>
              </a:rPr>
              <a:t>mysqld</a:t>
            </a:r>
            <a:r>
              <a:rPr lang="en-IN" sz="2800" dirty="0">
                <a:latin typeface="Palatino Linotype" panose="02040502050505030304" pitchFamily="18" charset="0"/>
              </a:rPr>
              <a:t>)</a:t>
            </a:r>
            <a:r>
              <a:rPr lang="en-IN" sz="2000" i="1" dirty="0">
                <a:latin typeface="Palatino Linotype" panose="02040502050505030304" pitchFamily="18" charset="0"/>
              </a:rPr>
              <a:t> </a:t>
            </a:r>
            <a:r>
              <a:rPr lang="en-IN" sz="2000" dirty="0">
                <a:latin typeface="Palatino Linotype" panose="02040502050505030304" pitchFamily="18" charset="0"/>
              </a:rPr>
              <a:t>and other program is client program </a:t>
            </a:r>
            <a:r>
              <a:rPr lang="en-IN" sz="2800" dirty="0">
                <a:latin typeface="Palatino Linotype" panose="02040502050505030304" pitchFamily="18" charset="0"/>
              </a:rPr>
              <a:t>(</a:t>
            </a:r>
            <a:r>
              <a:rPr lang="en-IN" sz="3200" i="1" dirty="0">
                <a:solidFill>
                  <a:srgbClr val="FF0000"/>
                </a:solidFill>
                <a:latin typeface="Palatino Linotype" panose="02040502050505030304" pitchFamily="18" charset="0"/>
              </a:rPr>
              <a:t>mysql</a:t>
            </a:r>
            <a:r>
              <a:rPr lang="en-IN" sz="2800" dirty="0">
                <a:latin typeface="Palatino Linotype" panose="02040502050505030304" pitchFamily="18" charset="0"/>
              </a:rPr>
              <a:t>)</a:t>
            </a:r>
            <a:r>
              <a:rPr lang="en-IN" sz="2000" dirty="0">
                <a:latin typeface="Palatino Linotype" panose="02040502050505030304" pitchFamily="18" charset="0"/>
              </a:rPr>
              <a:t>  that connects to the database server.</a:t>
            </a:r>
            <a:endParaRPr lang="en-IN" sz="2000" i="1" dirty="0">
              <a:latin typeface="Palatino Linotype" panose="02040502050505030304" pitchFamily="18" charset="0"/>
            </a:endParaRPr>
          </a:p>
        </p:txBody>
      </p:sp>
      <p:pic>
        <p:nvPicPr>
          <p:cNvPr id="7" name="Picture 6">
            <a:extLst>
              <a:ext uri="{FF2B5EF4-FFF2-40B4-BE49-F238E27FC236}">
                <a16:creationId xmlns:a16="http://schemas.microsoft.com/office/drawing/2014/main" id="{8E6B27CC-8294-4EE8-8CB1-EBC184905CA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A590983-DD7A-4360-82A8-1746B5F859A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798098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16" y="914728"/>
            <a:ext cx="11447781" cy="892436"/>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16" y="2061027"/>
            <a:ext cx="11447781" cy="830889"/>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Relationship: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3802" y="449"/>
            <a:ext cx="9142809" cy="584699"/>
          </a:xfrm>
          <a:prstGeom prst="rect">
            <a:avLst/>
          </a:prstGeom>
          <a:noFill/>
        </p:spPr>
        <p:txBody>
          <a:bodyPr wrap="square">
            <a:spAutoFit/>
          </a:bodyPr>
          <a:lstStyle/>
          <a:p>
            <a:pPr algn="r"/>
            <a:r>
              <a:rPr lang="en-IN" sz="3200" b="1" i="1" dirty="0">
                <a:latin typeface="Arial" pitchFamily="34" charset="0"/>
                <a:cs typeface="Arial" pitchFamily="34" charset="0"/>
              </a:rPr>
              <a:t>Relation and Relationship?</a:t>
            </a:r>
            <a:r>
              <a:rPr lang="en-US" sz="3200" b="1" i="1" dirty="0">
                <a:latin typeface="Arial" pitchFamily="34" charset="0"/>
                <a:cs typeface="Arial" pitchFamily="34" charset="0"/>
              </a:rPr>
              <a:t> </a:t>
            </a:r>
            <a:r>
              <a:rPr lang="en-IN" sz="3200" b="1" i="1" dirty="0">
                <a:latin typeface="Arial" pitchFamily="34" charset="0"/>
                <a:cs typeface="Arial" pitchFamily="34" charset="0"/>
              </a:rPr>
              <a:t> </a:t>
            </a:r>
          </a:p>
        </p:txBody>
      </p:sp>
      <p:sp>
        <p:nvSpPr>
          <p:cNvPr id="2" name="Rectangle 1"/>
          <p:cNvSpPr/>
          <p:nvPr/>
        </p:nvSpPr>
        <p:spPr>
          <a:xfrm>
            <a:off x="223429" y="3195004"/>
            <a:ext cx="6797772" cy="953983"/>
          </a:xfrm>
          <a:prstGeom prst="rect">
            <a:avLst/>
          </a:prstGeom>
          <a:noFill/>
        </p:spPr>
        <p:txBody>
          <a:bodyPr wrap="square">
            <a:spAutoFit/>
          </a:bodyPr>
          <a:lstStyle/>
          <a:p>
            <a:r>
              <a:rPr lang="en-IN" sz="2800" b="1" dirty="0">
                <a:solidFill>
                  <a:srgbClr val="00B050"/>
                </a:solidFill>
                <a:latin typeface="Arial" panose="020B0604020202020204" pitchFamily="34" charset="0"/>
                <a:cs typeface="Arial" panose="020B0604020202020204" pitchFamily="34" charset="0"/>
              </a:rPr>
              <a:t>Primary/Foreign key</a:t>
            </a:r>
            <a:r>
              <a:rPr lang="en-IN" sz="2800" dirty="0">
                <a:solidFill>
                  <a:srgbClr val="00B050"/>
                </a:solidFill>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218" y="4653136"/>
            <a:ext cx="6519765" cy="1692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866" indent="-342866">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342866" indent="-342866">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342866" indent="-342866">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29" y="4653136"/>
            <a:ext cx="4359806" cy="132326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342866" indent="-342866">
              <a:buFont typeface="Arial" panose="020B0604020202020204" pitchFamily="34" charset="0"/>
              <a:buChar char="•"/>
            </a:pPr>
            <a:r>
              <a:rPr lang="en-US" sz="2400" dirty="0">
                <a:latin typeface="Arial" panose="020B0604020202020204" pitchFamily="34" charset="0"/>
                <a:cs typeface="Arial" panose="020B0604020202020204" pitchFamily="34" charset="0"/>
              </a:rPr>
              <a:t>Foreign Key is also know as </a:t>
            </a:r>
            <a:r>
              <a:rPr lang="en-US" sz="2400" dirty="0">
                <a:solidFill>
                  <a:srgbClr val="006C86"/>
                </a:solidFill>
                <a:latin typeface="Arial" panose="020B0604020202020204" pitchFamily="34" charset="0"/>
                <a:cs typeface="Arial" panose="020B0604020202020204" pitchFamily="34" charset="0"/>
              </a:rPr>
              <a:t>Reference</a:t>
            </a:r>
            <a:r>
              <a:rPr lang="en-US" sz="2400" dirty="0">
                <a:latin typeface="Arial" panose="020B0604020202020204" pitchFamily="34" charset="0"/>
                <a:cs typeface="Arial" panose="020B0604020202020204" pitchFamily="34" charset="0"/>
              </a:rPr>
              <a:t>/</a:t>
            </a:r>
            <a:r>
              <a:rPr lang="en-US" sz="2400" dirty="0">
                <a:solidFill>
                  <a:srgbClr val="006C86"/>
                </a:solidFill>
                <a:latin typeface="Arial" panose="020B0604020202020204" pitchFamily="34" charset="0"/>
                <a:cs typeface="Arial" panose="020B0604020202020204" pitchFamily="34" charset="0"/>
              </a:rPr>
              <a:t>Referential key</a:t>
            </a:r>
            <a:r>
              <a:rPr lang="en-US" sz="2400" dirty="0">
                <a:latin typeface="Arial" panose="020B0604020202020204" pitchFamily="34" charset="0"/>
                <a:cs typeface="Arial" panose="020B0604020202020204" pitchFamily="34" charset="0"/>
              </a:rPr>
              <a:t>.</a:t>
            </a:r>
          </a:p>
        </p:txBody>
      </p:sp>
      <p:pic>
        <p:nvPicPr>
          <p:cNvPr id="3" name="Picture 2">
            <a:extLst>
              <a:ext uri="{FF2B5EF4-FFF2-40B4-BE49-F238E27FC236}">
                <a16:creationId xmlns:a16="http://schemas.microsoft.com/office/drawing/2014/main" id="{81964D6A-908A-4358-800B-558C377F20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B489A158-6EE7-4AF0-87D4-461C5C9B986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4249829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514600"/>
            <a:ext cx="8838049"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Structured Query Language</a:t>
            </a:r>
            <a:endParaRPr lang="en-US" dirty="0"/>
          </a:p>
        </p:txBody>
      </p:sp>
      <p:sp>
        <p:nvSpPr>
          <p:cNvPr id="3" name="Rectangle 2"/>
          <p:cNvSpPr/>
          <p:nvPr/>
        </p:nvSpPr>
        <p:spPr>
          <a:xfrm>
            <a:off x="226554" y="3581401"/>
            <a:ext cx="11737303" cy="2369880"/>
          </a:xfrm>
          <a:prstGeom prst="rect">
            <a:avLst/>
          </a:prstGeom>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a:t>
            </a:r>
          </a:p>
          <a:p>
            <a:endParaRPr lang="en-IN" sz="800"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sz="2000" dirty="0">
                <a:solidFill>
                  <a:srgbClr val="303030"/>
                </a:solidFill>
                <a:latin typeface="Palatino Linotype" panose="02040502050505030304" pitchFamily="18" charset="0"/>
              </a:rPr>
              <a:t>A </a:t>
            </a:r>
            <a:r>
              <a:rPr lang="en-IN" sz="2000" b="1" dirty="0">
                <a:solidFill>
                  <a:srgbClr val="303030"/>
                </a:solidFill>
                <a:latin typeface="Palatino Linotype" panose="02040502050505030304" pitchFamily="18" charset="0"/>
              </a:rPr>
              <a:t>NULL</a:t>
            </a:r>
            <a:r>
              <a:rPr lang="en-IN" sz="2000" dirty="0">
                <a:solidFill>
                  <a:srgbClr val="303030"/>
                </a:solidFill>
                <a:latin typeface="Palatino Linotype" panose="02040502050505030304" pitchFamily="18" charset="0"/>
              </a:rPr>
              <a:t> value is not treated as a </a:t>
            </a:r>
            <a:r>
              <a:rPr lang="en-IN" sz="2000" b="1" dirty="0">
                <a:solidFill>
                  <a:srgbClr val="303030"/>
                </a:solidFill>
                <a:latin typeface="Palatino Linotype" panose="02040502050505030304" pitchFamily="18" charset="0"/>
              </a:rPr>
              <a:t>blank</a:t>
            </a:r>
            <a:r>
              <a:rPr lang="en-IN" sz="2000" dirty="0">
                <a:solidFill>
                  <a:srgbClr val="303030"/>
                </a:solidFill>
                <a:latin typeface="Palatino Linotype" panose="02040502050505030304" pitchFamily="18" charset="0"/>
              </a:rPr>
              <a:t> or </a:t>
            </a:r>
            <a:r>
              <a:rPr lang="en-IN" sz="2000" b="1" dirty="0">
                <a:solidFill>
                  <a:srgbClr val="303030"/>
                </a:solidFill>
                <a:latin typeface="Palatino Linotype" panose="02040502050505030304" pitchFamily="18" charset="0"/>
              </a:rPr>
              <a:t>0</a:t>
            </a:r>
            <a:r>
              <a:rPr lang="en-IN" sz="2000" dirty="0">
                <a:solidFill>
                  <a:srgbClr val="303030"/>
                </a:solidFill>
                <a:latin typeface="Palatino Linotype" panose="02040502050505030304" pitchFamily="18" charset="0"/>
              </a:rPr>
              <a:t>.</a:t>
            </a: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sz="2000" b="1" dirty="0">
                <a:solidFill>
                  <a:srgbClr val="303030"/>
                </a:solidFill>
                <a:latin typeface="Palatino Linotype" panose="02040502050505030304" pitchFamily="18" charset="0"/>
              </a:rPr>
              <a:t>Degree d(R)</a:t>
            </a:r>
            <a:r>
              <a:rPr lang="en-US" sz="2000" dirty="0">
                <a:solidFill>
                  <a:srgbClr val="303030"/>
                </a:solidFill>
                <a:latin typeface="Palatino Linotype" panose="02040502050505030304" pitchFamily="18" charset="0"/>
              </a:rPr>
              <a:t>: Total no. of attributes/columns present in a relation/table is called degree of the relation and is denoted by </a:t>
            </a:r>
            <a:r>
              <a:rPr lang="en-US" sz="2000"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sz="2000" b="1" dirty="0">
                <a:solidFill>
                  <a:srgbClr val="303030"/>
                </a:solidFill>
                <a:latin typeface="Palatino Linotype" panose="02040502050505030304" pitchFamily="18" charset="0"/>
              </a:rPr>
              <a:t>Cardinality |R|</a:t>
            </a:r>
            <a:r>
              <a:rPr lang="en-US" sz="2000"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sz="2000" b="1" dirty="0">
                <a:solidFill>
                  <a:srgbClr val="303030"/>
                </a:solidFill>
                <a:latin typeface="Palatino Linotype" panose="02040502050505030304" pitchFamily="18" charset="0"/>
              </a:rPr>
              <a:t>|R|.</a:t>
            </a:r>
            <a:endParaRPr lang="en-IN" sz="2000" b="1" dirty="0">
              <a:latin typeface="Palatino Linotype" panose="02040502050505030304" pitchFamily="18" charset="0"/>
            </a:endParaRPr>
          </a:p>
        </p:txBody>
      </p:sp>
      <p:pic>
        <p:nvPicPr>
          <p:cNvPr id="4" name="Picture 3">
            <a:extLst>
              <a:ext uri="{FF2B5EF4-FFF2-40B4-BE49-F238E27FC236}">
                <a16:creationId xmlns:a16="http://schemas.microsoft.com/office/drawing/2014/main" id="{8E6BD03A-FF84-4CDD-8E33-2B77D37166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2C192075-49FF-4756-ACD2-9357A0CA3DD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pic>
        <p:nvPicPr>
          <p:cNvPr id="6" name="Picture 2" descr="Related image">
            <a:extLst>
              <a:ext uri="{FF2B5EF4-FFF2-40B4-BE49-F238E27FC236}">
                <a16:creationId xmlns:a16="http://schemas.microsoft.com/office/drawing/2014/main" id="{F856FC27-72EE-4CC4-B15F-B73F535AEDD5}"/>
              </a:ext>
            </a:extLst>
          </p:cNvPr>
          <p:cNvPicPr>
            <a:picLocks noChangeAspect="1" noChangeArrowheads="1"/>
          </p:cNvPicPr>
          <p:nvPr/>
        </p:nvPicPr>
        <p:blipFill>
          <a:blip r:embed="rId3" cstate="print"/>
          <a:srcRect/>
          <a:stretch>
            <a:fillRect/>
          </a:stretch>
        </p:blipFill>
        <p:spPr bwMode="auto">
          <a:xfrm>
            <a:off x="5723871" y="0"/>
            <a:ext cx="6131593" cy="2402922"/>
          </a:xfrm>
          <a:prstGeom prst="rect">
            <a:avLst/>
          </a:prstGeom>
          <a:noFill/>
        </p:spPr>
      </p:pic>
    </p:spTree>
    <p:extLst>
      <p:ext uri="{BB962C8B-B14F-4D97-AF65-F5344CB8AC3E}">
        <p14:creationId xmlns:p14="http://schemas.microsoft.com/office/powerpoint/2010/main" val="105294566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What is SQL?</a:t>
            </a:r>
          </a:p>
        </p:txBody>
      </p:sp>
      <p:sp>
        <p:nvSpPr>
          <p:cNvPr id="3" name="Rectangle 2"/>
          <p:cNvSpPr/>
          <p:nvPr/>
        </p:nvSpPr>
        <p:spPr>
          <a:xfrm>
            <a:off x="334566" y="1065074"/>
            <a:ext cx="11449272" cy="1200329"/>
          </a:xfrm>
          <a:prstGeom prst="rect">
            <a:avLst/>
          </a:prstGeom>
        </p:spPr>
        <p:txBody>
          <a:bodyPr wrap="square">
            <a:spAutoFit/>
          </a:bodyPr>
          <a:lstStyle/>
          <a:p>
            <a:pPr algn="just"/>
            <a:r>
              <a:rPr lang="en-IN" sz="2400" dirty="0">
                <a:latin typeface="Palatino Linotype" panose="02040502050505030304" pitchFamily="18"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1" y="2571745"/>
            <a:ext cx="12190413" cy="4286256"/>
          </a:xfrm>
          <a:prstGeom prst="rect">
            <a:avLst/>
          </a:prstGeom>
          <a:noFill/>
        </p:spPr>
      </p:pic>
      <p:pic>
        <p:nvPicPr>
          <p:cNvPr id="9" name="Picture 8">
            <a:extLst>
              <a:ext uri="{FF2B5EF4-FFF2-40B4-BE49-F238E27FC236}">
                <a16:creationId xmlns:a16="http://schemas.microsoft.com/office/drawing/2014/main" id="{79E2F7E0-237D-405E-B70C-608EDD8F295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3BA47D71-F5AD-47B9-9F2A-A7061ECD18A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1578042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Comments in MySQL</a:t>
            </a:r>
          </a:p>
        </p:txBody>
      </p:sp>
      <p:sp>
        <p:nvSpPr>
          <p:cNvPr id="4" name="Rectangle 3"/>
          <p:cNvSpPr/>
          <p:nvPr/>
        </p:nvSpPr>
        <p:spPr>
          <a:xfrm>
            <a:off x="1676182" y="1065600"/>
            <a:ext cx="8838049"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following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a:t>
            </a:r>
          </a:p>
        </p:txBody>
      </p:sp>
      <p:pic>
        <p:nvPicPr>
          <p:cNvPr id="6" name="Picture 5">
            <a:extLst>
              <a:ext uri="{FF2B5EF4-FFF2-40B4-BE49-F238E27FC236}">
                <a16:creationId xmlns:a16="http://schemas.microsoft.com/office/drawing/2014/main" id="{97EE94EB-26CC-4B7A-8D73-DA540C5462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9F84F02F-9B17-43DD-911F-5A906783F83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1123202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1DD9377-39A2-4E49-9E49-9B1DD623533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85F71A9-E804-40C5-940A-A9BCD35EC5D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84542814"/>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Login</a:t>
            </a:r>
            <a:endParaRPr lang="en-US" sz="3600" dirty="0">
              <a:latin typeface="Arial" panose="020B0604020202020204" pitchFamily="34" charset="0"/>
              <a:cs typeface="Arial" panose="020B0604020202020204" pitchFamily="34" charset="0"/>
            </a:endParaRPr>
          </a:p>
        </p:txBody>
      </p:sp>
      <p:sp>
        <p:nvSpPr>
          <p:cNvPr id="4" name="Rectangle 3"/>
          <p:cNvSpPr/>
          <p:nvPr/>
        </p:nvSpPr>
        <p:spPr>
          <a:xfrm>
            <a:off x="1523802" y="968025"/>
            <a:ext cx="9142810" cy="1546577"/>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–hstp5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–psaleel user01</a:t>
            </a:r>
          </a:p>
        </p:txBody>
      </p:sp>
      <p:sp>
        <p:nvSpPr>
          <p:cNvPr id="2" name="Rectangle 1"/>
          <p:cNvSpPr/>
          <p:nvPr/>
        </p:nvSpPr>
        <p:spPr>
          <a:xfrm>
            <a:off x="1717453" y="153888"/>
            <a:ext cx="5121248" cy="400110"/>
          </a:xfrm>
          <a:prstGeom prst="rect">
            <a:avLst/>
          </a:prstGeom>
          <a:solidFill>
            <a:srgbClr val="EDE701"/>
          </a:solidFill>
        </p:spPr>
        <p:txBody>
          <a:bodyPr wrap="none">
            <a:spAutoFit/>
          </a:bodyPr>
          <a:lstStyle/>
          <a:p>
            <a:r>
              <a:rPr lang="en-IN" sz="2000" dirty="0">
                <a:latin typeface="Consolas" panose="020B0609020204030204" pitchFamily="49" charset="0"/>
                <a:ea typeface="Calibri" panose="020F0502020204030204" pitchFamily="34" charset="0"/>
              </a:rPr>
              <a:t>Default port for MySQL Server: </a:t>
            </a:r>
            <a:r>
              <a:rPr lang="en-IN" sz="2000" b="1" dirty="0">
                <a:latin typeface="Consolas" panose="020B0609020204030204" pitchFamily="49" charset="0"/>
                <a:ea typeface="Calibri" panose="020F0502020204030204" pitchFamily="34" charset="0"/>
              </a:rPr>
              <a:t>3306</a:t>
            </a:r>
            <a:endParaRPr lang="en-IN" sz="2000" b="1" dirty="0">
              <a:latin typeface="Consolas" panose="020B0609020204030204" pitchFamily="49" charset="0"/>
            </a:endParaRPr>
          </a:p>
        </p:txBody>
      </p:sp>
      <p:pic>
        <p:nvPicPr>
          <p:cNvPr id="5" name="Picture 4"/>
          <p:cNvPicPr>
            <a:picLocks noChangeAspect="1"/>
          </p:cNvPicPr>
          <p:nvPr/>
        </p:nvPicPr>
        <p:blipFill>
          <a:blip r:embed="rId2" cstate="print"/>
          <a:stretch>
            <a:fillRect/>
          </a:stretch>
        </p:blipFill>
        <p:spPr>
          <a:xfrm>
            <a:off x="1654248" y="2819400"/>
            <a:ext cx="8859983" cy="2840182"/>
          </a:xfrm>
          <a:prstGeom prst="rect">
            <a:avLst/>
          </a:prstGeom>
        </p:spPr>
      </p:pic>
      <p:pic>
        <p:nvPicPr>
          <p:cNvPr id="8" name="Picture 7">
            <a:extLst>
              <a:ext uri="{FF2B5EF4-FFF2-40B4-BE49-F238E27FC236}">
                <a16:creationId xmlns:a16="http://schemas.microsoft.com/office/drawing/2014/main" id="{22C5233A-4BA0-4F78-A17C-1C46EDE623B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EEEDCE17-8362-4934-ABCB-CFE864737F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6126467"/>
      </p:ext>
    </p:extLst>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i="1" dirty="0"/>
              <a:t>STORAGE ENGINES</a:t>
            </a:r>
            <a:endParaRPr lang="en-US" i="1" dirty="0"/>
          </a:p>
        </p:txBody>
      </p:sp>
      <p:sp>
        <p:nvSpPr>
          <p:cNvPr id="3" name="Rectangle 2"/>
          <p:cNvSpPr/>
          <p:nvPr/>
        </p:nvSpPr>
        <p:spPr>
          <a:xfrm>
            <a:off x="1688880" y="1330404"/>
            <a:ext cx="8825351" cy="1107996"/>
          </a:xfrm>
          <a:prstGeom prst="rect">
            <a:avLst/>
          </a:prstGeom>
        </p:spPr>
        <p:txBody>
          <a:bodyPr wrap="square">
            <a:spAutoFit/>
          </a:bodyPr>
          <a:lstStyle/>
          <a:p>
            <a:pPr algn="just"/>
            <a:r>
              <a:rPr lang="en-IN" sz="2200" dirty="0">
                <a:solidFill>
                  <a:srgbClr val="000000"/>
                </a:solidFill>
                <a:latin typeface="Segoe UI Light" panose="020B0502040204020203" pitchFamily="34"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200" b="1" dirty="0">
                <a:solidFill>
                  <a:srgbClr val="000000"/>
                </a:solidFill>
                <a:latin typeface="Segoe UI Light" panose="020B0502040204020203" pitchFamily="34" charset="0"/>
                <a:cs typeface="Segoe UI Light" panose="020B0502040204020203" pitchFamily="34" charset="0"/>
              </a:rPr>
              <a:t>transactional </a:t>
            </a:r>
            <a:r>
              <a:rPr lang="en-IN" sz="2200" dirty="0">
                <a:solidFill>
                  <a:srgbClr val="000000"/>
                </a:solidFill>
                <a:latin typeface="Segoe UI Light" panose="020B0502040204020203" pitchFamily="34" charset="0"/>
                <a:cs typeface="Segoe UI Light" panose="020B0502040204020203" pitchFamily="34" charset="0"/>
              </a:rPr>
              <a:t>and</a:t>
            </a:r>
            <a:r>
              <a:rPr lang="en-IN" sz="2200" b="1" dirty="0">
                <a:solidFill>
                  <a:srgbClr val="000000"/>
                </a:solidFill>
                <a:latin typeface="Segoe UI Light" panose="020B0502040204020203" pitchFamily="34" charset="0"/>
                <a:cs typeface="Segoe UI Light" panose="020B0502040204020203" pitchFamily="34" charset="0"/>
              </a:rPr>
              <a:t> non-transactional.</a:t>
            </a:r>
            <a:endParaRPr lang="en-IN" sz="2200" b="1" dirty="0">
              <a:latin typeface="Segoe UI Light" panose="020B0502040204020203" pitchFamily="34" charset="0"/>
              <a:cs typeface="Segoe UI Light" panose="020B0502040204020203" pitchFamily="34" charset="0"/>
            </a:endParaRPr>
          </a:p>
        </p:txBody>
      </p:sp>
      <p:sp>
        <p:nvSpPr>
          <p:cNvPr id="4" name="Rectangle 3"/>
          <p:cNvSpPr/>
          <p:nvPr/>
        </p:nvSpPr>
        <p:spPr>
          <a:xfrm>
            <a:off x="1638995" y="76200"/>
            <a:ext cx="8951428" cy="1107996"/>
          </a:xfrm>
          <a:prstGeom prst="rect">
            <a:avLst/>
          </a:prstGeom>
        </p:spPr>
        <p:txBody>
          <a:bodyPr wrap="square">
            <a:spAutoFit/>
          </a:bodyPr>
          <a:lstStyle/>
          <a:p>
            <a:r>
              <a:rPr lang="en-IN" sz="2200" dirty="0">
                <a:solidFill>
                  <a:schemeClr val="bg2">
                    <a:lumMod val="50000"/>
                  </a:schemeClr>
                </a:solidFill>
                <a:latin typeface="Segoe UI Light" panose="020B0502040204020203" pitchFamily="34" charset="0"/>
                <a:cs typeface="Segoe UI Light" panose="020B0502040204020203" pitchFamily="34" charset="0"/>
              </a:rPr>
              <a:t>Before MySQL version 5.5, MyISAM is the default storage engine when you create a table without specifying the storage engine explicitly. From version 5.5, MySQL uses </a:t>
            </a:r>
            <a:r>
              <a:rPr lang="en-IN" sz="2200" b="1" i="1" dirty="0">
                <a:solidFill>
                  <a:schemeClr val="bg2">
                    <a:lumMod val="50000"/>
                  </a:schemeClr>
                </a:solidFill>
                <a:latin typeface="Segoe UI Light" panose="020B0502040204020203" pitchFamily="34" charset="0"/>
                <a:cs typeface="Segoe UI Light" panose="020B0502040204020203" pitchFamily="34" charset="0"/>
              </a:rPr>
              <a:t>InnoDB as the default storage engine</a:t>
            </a:r>
            <a:r>
              <a:rPr lang="en-IN" sz="2200" dirty="0">
                <a:solidFill>
                  <a:schemeClr val="bg2">
                    <a:lumMod val="50000"/>
                  </a:schemeClr>
                </a:solidFill>
                <a:latin typeface="Segoe UI Light" panose="020B0502040204020203" pitchFamily="34" charset="0"/>
                <a:cs typeface="Segoe UI Light" panose="020B0502040204020203" pitchFamily="34" charset="0"/>
              </a:rPr>
              <a:t>.</a:t>
            </a:r>
          </a:p>
        </p:txBody>
      </p:sp>
      <p:graphicFrame>
        <p:nvGraphicFramePr>
          <p:cNvPr id="6" name="Table 5"/>
          <p:cNvGraphicFramePr>
            <a:graphicFrameLocks noGrp="1"/>
          </p:cNvGraphicFramePr>
          <p:nvPr/>
        </p:nvGraphicFramePr>
        <p:xfrm>
          <a:off x="1980942" y="4394200"/>
          <a:ext cx="8152338" cy="1854200"/>
        </p:xfrm>
        <a:graphic>
          <a:graphicData uri="http://schemas.openxmlformats.org/drawingml/2006/table">
            <a:tbl>
              <a:tblPr firstRow="1" bandRow="1">
                <a:tableStyleId>{D27102A9-8310-4765-A935-A1911B00CA55}</a:tableStyleId>
              </a:tblPr>
              <a:tblGrid>
                <a:gridCol w="4076169">
                  <a:extLst>
                    <a:ext uri="{9D8B030D-6E8A-4147-A177-3AD203B41FA5}">
                      <a16:colId xmlns:a16="http://schemas.microsoft.com/office/drawing/2014/main" val="20000"/>
                    </a:ext>
                  </a:extLst>
                </a:gridCol>
                <a:gridCol w="4076169">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marL="91428" marR="91428"/>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marL="91428" marR="91428"/>
                </a:tc>
                <a:extLst>
                  <a:ext uri="{0D108BD9-81ED-4DB2-BD59-A6C34878D82A}">
                    <a16:rowId xmlns:a16="http://schemas.microsoft.com/office/drawing/2014/main" val="10000"/>
                  </a:ext>
                </a:extLst>
              </a:tr>
              <a:tr h="370840">
                <a:tc>
                  <a:txBody>
                    <a:bodyPr/>
                    <a:lstStyle/>
                    <a:p>
                      <a:pPr algn="l"/>
                      <a:r>
                        <a:rPr lang="en-IN" sz="1800" dirty="0"/>
                        <a:t>MEMORY </a:t>
                      </a:r>
                    </a:p>
                  </a:txBody>
                  <a:tcPr marL="91428" marR="9142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marL="91428" marR="91428"/>
                </a:tc>
                <a:extLst>
                  <a:ext uri="{0D108BD9-81ED-4DB2-BD59-A6C34878D82A}">
                    <a16:rowId xmlns:a16="http://schemas.microsoft.com/office/drawing/2014/main" val="10001"/>
                  </a:ext>
                </a:extLst>
              </a:tr>
              <a:tr h="370840">
                <a:tc>
                  <a:txBody>
                    <a:bodyPr/>
                    <a:lstStyle/>
                    <a:p>
                      <a:pPr algn="l"/>
                      <a:r>
                        <a:rPr lang="en-IN" sz="1800" dirty="0"/>
                        <a:t>InnoDB</a:t>
                      </a:r>
                    </a:p>
                  </a:txBody>
                  <a:tcPr marL="91428" marR="91428"/>
                </a:tc>
                <a:tc>
                  <a:txBody>
                    <a:bodyPr/>
                    <a:lstStyle/>
                    <a:p>
                      <a:r>
                        <a:rPr lang="en-IN" sz="1800" dirty="0"/>
                        <a:t>.idb (data and index)</a:t>
                      </a:r>
                    </a:p>
                  </a:txBody>
                  <a:tcPr marL="91428" marR="91428"/>
                </a:tc>
                <a:extLst>
                  <a:ext uri="{0D108BD9-81ED-4DB2-BD59-A6C34878D82A}">
                    <a16:rowId xmlns:a16="http://schemas.microsoft.com/office/drawing/2014/main" val="10002"/>
                  </a:ext>
                </a:extLst>
              </a:tr>
              <a:tr h="370840">
                <a:tc>
                  <a:txBody>
                    <a:bodyPr/>
                    <a:lstStyle/>
                    <a:p>
                      <a:pPr algn="l"/>
                      <a:r>
                        <a:rPr lang="en-IN" sz="1800" dirty="0"/>
                        <a:t>MyISAM</a:t>
                      </a:r>
                    </a:p>
                  </a:txBody>
                  <a:tcPr marL="91428" marR="91428"/>
                </a:tc>
                <a:tc>
                  <a:txBody>
                    <a:bodyPr/>
                    <a:lstStyle/>
                    <a:p>
                      <a:r>
                        <a:rPr lang="en-IN" sz="1800" dirty="0"/>
                        <a:t>MYD (data), .MYI (index)</a:t>
                      </a:r>
                    </a:p>
                  </a:txBody>
                  <a:tcPr marL="91428" marR="91428"/>
                </a:tc>
                <a:extLst>
                  <a:ext uri="{0D108BD9-81ED-4DB2-BD59-A6C34878D82A}">
                    <a16:rowId xmlns:a16="http://schemas.microsoft.com/office/drawing/2014/main" val="10003"/>
                  </a:ext>
                </a:extLst>
              </a:tr>
              <a:tr h="370840">
                <a:tc>
                  <a:txBody>
                    <a:bodyPr/>
                    <a:lstStyle/>
                    <a:p>
                      <a:pPr algn="l"/>
                      <a:r>
                        <a:rPr lang="en-IN" sz="1800" dirty="0"/>
                        <a:t>CSV</a:t>
                      </a:r>
                    </a:p>
                  </a:txBody>
                  <a:tcPr marL="91428" marR="91428"/>
                </a:tc>
                <a:tc>
                  <a:txBody>
                    <a:bodyPr/>
                    <a:lstStyle/>
                    <a:p>
                      <a:r>
                        <a:rPr lang="en-IN" sz="1800" dirty="0"/>
                        <a:t>.CSV (data), CSM (metadata)</a:t>
                      </a:r>
                    </a:p>
                  </a:txBody>
                  <a:tcPr marL="91428" marR="91428"/>
                </a:tc>
                <a:extLst>
                  <a:ext uri="{0D108BD9-81ED-4DB2-BD59-A6C34878D82A}">
                    <a16:rowId xmlns:a16="http://schemas.microsoft.com/office/drawing/2014/main" val="10004"/>
                  </a:ext>
                </a:extLst>
              </a:tr>
            </a:tbl>
          </a:graphicData>
        </a:graphic>
      </p:graphicFrame>
      <p:sp>
        <p:nvSpPr>
          <p:cNvPr id="5" name="TextBox 4"/>
          <p:cNvSpPr txBox="1"/>
          <p:nvPr/>
        </p:nvSpPr>
        <p:spPr>
          <a:xfrm>
            <a:off x="1523803" y="3200906"/>
            <a:ext cx="8884506" cy="1015663"/>
          </a:xfrm>
          <a:prstGeom prst="rect">
            <a:avLst/>
          </a:prstGeom>
          <a:noFill/>
        </p:spPr>
        <p:txBody>
          <a:bodyPr wrap="square" rtlCol="0">
            <a:spAutoFit/>
          </a:bodyPr>
          <a:lstStyle/>
          <a:p>
            <a:r>
              <a:rPr lang="en-IN" dirty="0"/>
              <a:t>When you create  a table, MySQL creates a disk file that contains the table’s format (that is, its definition) . The format file has a basename that is the same name as the table name and an </a:t>
            </a:r>
            <a:r>
              <a:rPr lang="en-IN" sz="2400" dirty="0">
                <a:solidFill>
                  <a:srgbClr val="FE1212"/>
                </a:solidFill>
              </a:rPr>
              <a:t>.frm</a:t>
            </a:r>
            <a:r>
              <a:rPr lang="en-IN" dirty="0"/>
              <a:t> extension.</a:t>
            </a:r>
          </a:p>
        </p:txBody>
      </p:sp>
      <p:pic>
        <p:nvPicPr>
          <p:cNvPr id="7" name="Picture 6">
            <a:extLst>
              <a:ext uri="{FF2B5EF4-FFF2-40B4-BE49-F238E27FC236}">
                <a16:creationId xmlns:a16="http://schemas.microsoft.com/office/drawing/2014/main" id="{B5E96EB3-A555-45A2-9E45-6B352FAC9D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7AD51144-8D0B-483A-9387-61519A9DBE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6186409"/>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675192" y="599433"/>
            <a:ext cx="5860174" cy="574748"/>
          </a:xfrm>
        </p:spPr>
        <p:txBody>
          <a:bodyPr>
            <a:normAutofit fontScale="90000"/>
          </a:bodyPr>
          <a:lstStyle/>
          <a:p>
            <a:pPr algn="l">
              <a:spcBef>
                <a:spcPts val="700"/>
              </a:spcBef>
              <a:buClr>
                <a:schemeClr val="accent2"/>
              </a:buClr>
              <a:buSzPct val="60000"/>
              <a:defRPr/>
            </a:pPr>
            <a:r>
              <a:rPr lang="en-IN" sz="3600" b="1" dirty="0">
                <a:latin typeface="Arial" pitchFamily="34" charset="0"/>
                <a:cs typeface="Arial" pitchFamily="34" charset="0"/>
              </a:rPr>
              <a:t>SHOW ENGINES Syntax</a:t>
            </a:r>
          </a:p>
        </p:txBody>
      </p:sp>
      <p:sp>
        <p:nvSpPr>
          <p:cNvPr id="5" name="Rectangle 4"/>
          <p:cNvSpPr/>
          <p:nvPr/>
        </p:nvSpPr>
        <p:spPr>
          <a:xfrm>
            <a:off x="1676182" y="1425714"/>
            <a:ext cx="8761859" cy="400110"/>
          </a:xfrm>
          <a:prstGeom prst="rect">
            <a:avLst/>
          </a:prstGeom>
          <a:solidFill>
            <a:schemeClr val="bg1"/>
          </a:solidFill>
        </p:spPr>
        <p:txBody>
          <a:bodyPr wrap="square">
            <a:spAutoFit/>
          </a:bodyPr>
          <a:lstStyle/>
          <a:p>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1676182" y="3207603"/>
            <a:ext cx="3580934"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engines;</a:t>
            </a:r>
          </a:p>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STORAGE engines;</a:t>
            </a:r>
          </a:p>
        </p:txBody>
      </p:sp>
      <p:sp>
        <p:nvSpPr>
          <p:cNvPr id="4" name="Rectangle 3"/>
          <p:cNvSpPr/>
          <p:nvPr/>
        </p:nvSpPr>
        <p:spPr>
          <a:xfrm>
            <a:off x="6552347" y="2830708"/>
            <a:ext cx="4038074"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14277" y="1828800"/>
            <a:ext cx="8761859" cy="923330"/>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675192" y="4574255"/>
            <a:ext cx="8839039" cy="923330"/>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7880917" y="84028"/>
            <a:ext cx="4190454" cy="1200329"/>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pic>
        <p:nvPicPr>
          <p:cNvPr id="9" name="Picture 8">
            <a:extLst>
              <a:ext uri="{FF2B5EF4-FFF2-40B4-BE49-F238E27FC236}">
                <a16:creationId xmlns:a16="http://schemas.microsoft.com/office/drawing/2014/main" id="{521DA3B1-4D8C-45A2-A937-80DF2121AF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52EFB4F4-D4C9-402C-8D93-2C7F52BD016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82918025"/>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09521" y="199100"/>
            <a:ext cx="10971371" cy="616249"/>
          </a:xfrm>
        </p:spPr>
        <p:txBody>
          <a:bodyPr>
            <a:normAutofit fontScale="90000"/>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20" y="6092949"/>
            <a:ext cx="6171396" cy="506226"/>
          </a:xfrm>
          <a:prstGeom prst="rect">
            <a:avLst/>
          </a:prstGeom>
        </p:spPr>
        <p:txBody>
          <a:bodyPr wrap="square">
            <a:spAutoFit/>
          </a:bodyPr>
          <a:lstStyle/>
          <a:p>
            <a:pPr marL="285721" indent="-285721">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InnoDB</a:t>
            </a:r>
            <a:r>
              <a:rPr lang="en-IN" sz="2000" dirty="0">
                <a:solidFill>
                  <a:srgbClr val="0077AA"/>
                </a:solidFill>
                <a:latin typeface="Liberation Mono"/>
                <a:ea typeface="Times New Roman" panose="02020603050405020304" pitchFamily="18" charset="0"/>
              </a:rPr>
              <a:t>;</a:t>
            </a:r>
          </a:p>
        </p:txBody>
      </p:sp>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18" y="941092"/>
            <a:ext cx="11663777" cy="5121561"/>
          </a:xfrm>
          <a:prstGeom prst="rect">
            <a:avLst/>
          </a:prstGeom>
        </p:spPr>
      </p:pic>
      <p:pic>
        <p:nvPicPr>
          <p:cNvPr id="5" name="Picture 4">
            <a:extLst>
              <a:ext uri="{FF2B5EF4-FFF2-40B4-BE49-F238E27FC236}">
                <a16:creationId xmlns:a16="http://schemas.microsoft.com/office/drawing/2014/main" id="{B3E1DBA1-3905-4093-8062-ADB34C33760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7992435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SHOW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71E64430-66BC-4C49-9F00-942197D4E3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69BAAF8-AD4D-4093-B532-9AE08D9DECE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86538795"/>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1676182" y="2819400"/>
            <a:ext cx="8838049"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DATABASES;</a:t>
            </a:r>
          </a:p>
          <a:p>
            <a:pPr>
              <a:lnSpc>
                <a:spcPct val="150000"/>
              </a:lnSpc>
            </a:pPr>
            <a:r>
              <a:rPr lang="en-IN" dirty="0">
                <a:solidFill>
                  <a:srgbClr val="0077AA"/>
                </a:solidFill>
                <a:latin typeface="Liberation Mono"/>
                <a:ea typeface="Times New Roman" panose="02020603050405020304" pitchFamily="18" charset="0"/>
              </a:rPr>
              <a:t>SHOW SCHEMAS;</a:t>
            </a:r>
          </a:p>
          <a:p>
            <a:pPr>
              <a:lnSpc>
                <a:spcPct val="150000"/>
              </a:lnSpc>
            </a:pPr>
            <a:r>
              <a:rPr lang="en-IN" dirty="0">
                <a:solidFill>
                  <a:srgbClr val="0077AA"/>
                </a:solidFill>
                <a:latin typeface="Liberation Mono"/>
                <a:ea typeface="Times New Roman" panose="02020603050405020304" pitchFamily="18" charset="0"/>
              </a:rPr>
              <a:t>SHOW DATABASES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SCHEMAS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3961884" y="2325468"/>
            <a:ext cx="6476157"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1980942" y="1411071"/>
            <a:ext cx="4571405"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DATABASES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SCHEMAS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5" name="TextBox 4"/>
          <p:cNvSpPr txBox="1"/>
          <p:nvPr/>
        </p:nvSpPr>
        <p:spPr>
          <a:xfrm>
            <a:off x="1752372" y="5151060"/>
            <a:ext cx="8685669" cy="707886"/>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pic>
        <p:nvPicPr>
          <p:cNvPr id="7" name="Picture 6">
            <a:extLst>
              <a:ext uri="{FF2B5EF4-FFF2-40B4-BE49-F238E27FC236}">
                <a16:creationId xmlns:a16="http://schemas.microsoft.com/office/drawing/2014/main" id="{C1B383C4-43DD-4AAD-9BB1-9556754AA2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748CFF8B-036A-4834-83DF-7D242C8298E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89582504"/>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1896815"/>
            <a:ext cx="8838049" cy="1676182"/>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804471" y="1052736"/>
            <a:ext cx="8711833" cy="400058"/>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pic>
        <p:nvPicPr>
          <p:cNvPr id="5" name="Picture 4">
            <a:extLst>
              <a:ext uri="{FF2B5EF4-FFF2-40B4-BE49-F238E27FC236}">
                <a16:creationId xmlns:a16="http://schemas.microsoft.com/office/drawing/2014/main" id="{A8B90FD7-B8ED-42E4-A322-90E6EA33FF0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25E03D1B-7A7D-463B-8E68-80BAD39142C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114848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USE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676182" y="3200400"/>
            <a:ext cx="8838049" cy="1446550"/>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The USE db_name statement tells MySQL to use the db_name database as the default (current) database for subsequent statements. The database remains the default until the end of the session or another USE statement is issued.</a:t>
            </a:r>
          </a:p>
        </p:txBody>
      </p:sp>
      <p:pic>
        <p:nvPicPr>
          <p:cNvPr id="5" name="Picture 4">
            <a:extLst>
              <a:ext uri="{FF2B5EF4-FFF2-40B4-BE49-F238E27FC236}">
                <a16:creationId xmlns:a16="http://schemas.microsoft.com/office/drawing/2014/main" id="{E13DB787-9EAE-4AAD-8055-9F7FFE9BECD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7C15BDC-84E6-49B3-BEA8-EF718084192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56347576"/>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1676182" y="3505200"/>
            <a:ext cx="8838049" cy="923330"/>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cs typeface="Arial" panose="020B0604020202020204" pitchFamily="34" charset="0"/>
              </a:rPr>
              <a:t>USE </a:t>
            </a:r>
            <a:r>
              <a:rPr lang="en-IN" dirty="0">
                <a:solidFill>
                  <a:srgbClr val="669900"/>
                </a:solidFill>
                <a:latin typeface="Arial" panose="020B0604020202020204" pitchFamily="34" charset="0"/>
                <a:cs typeface="Arial" panose="020B0604020202020204" pitchFamily="34" charset="0"/>
              </a:rPr>
              <a:t>db1</a:t>
            </a:r>
          </a:p>
          <a:p>
            <a:pPr>
              <a:lnSpc>
                <a:spcPct val="150000"/>
              </a:lnSpc>
            </a:pPr>
            <a:r>
              <a:rPr lang="en-IN" dirty="0">
                <a:solidFill>
                  <a:srgbClr val="0077AA"/>
                </a:solidFill>
                <a:latin typeface="Arial" panose="020B0604020202020204" pitchFamily="34" charset="0"/>
                <a:cs typeface="Arial" panose="020B0604020202020204" pitchFamily="34" charset="0"/>
              </a:rPr>
              <a:t>\U </a:t>
            </a:r>
            <a:r>
              <a:rPr lang="en-IN" dirty="0">
                <a:solidFill>
                  <a:srgbClr val="669900"/>
                </a:solidFill>
                <a:latin typeface="Arial" panose="020B0604020202020204" pitchFamily="34" charset="0"/>
                <a:cs typeface="Arial" panose="020B0604020202020204" pitchFamily="34" charset="0"/>
              </a:rPr>
              <a:t>db1</a:t>
            </a:r>
          </a:p>
        </p:txBody>
      </p:sp>
      <p:sp>
        <p:nvSpPr>
          <p:cNvPr id="4" name="Rectangle 3"/>
          <p:cNvSpPr/>
          <p:nvPr/>
        </p:nvSpPr>
        <p:spPr>
          <a:xfrm>
            <a:off x="3961884" y="2325468"/>
            <a:ext cx="6476157" cy="923330"/>
          </a:xfrm>
          <a:prstGeom prst="rect">
            <a:avLst/>
          </a:prstGeom>
          <a:solidFill>
            <a:srgbClr val="0070C0"/>
          </a:solidFill>
        </p:spPr>
        <p:txBody>
          <a:bodyPr wrap="square">
            <a:spAutoFit/>
          </a:bodyPr>
          <a:lstStyle/>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does not require a semicolon.</a:t>
            </a:r>
          </a:p>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1980943" y="1399402"/>
            <a:ext cx="1684858" cy="369332"/>
          </a:xfrm>
          <a:prstGeom prst="rect">
            <a:avLst/>
          </a:prstGeom>
        </p:spPr>
        <p:txBody>
          <a:bodyPr wrap="none">
            <a:spAutoFit/>
          </a:bodyPr>
          <a:lstStyle/>
          <a:p>
            <a:r>
              <a:rPr lang="en-IN" dirty="0">
                <a:solidFill>
                  <a:srgbClr val="0077AA"/>
                </a:solidFill>
                <a:latin typeface="Liberation Mono"/>
              </a:rPr>
              <a:t>USE</a:t>
            </a:r>
            <a:r>
              <a:rPr lang="en-IN" dirty="0">
                <a:solidFill>
                  <a:srgbClr val="000000"/>
                </a:solidFill>
                <a:latin typeface="Liberation Mono"/>
              </a:rPr>
              <a:t> </a:t>
            </a:r>
            <a:r>
              <a:rPr lang="en-IN" i="1" dirty="0">
                <a:solidFill>
                  <a:srgbClr val="000000"/>
                </a:solidFill>
                <a:latin typeface="Liberation Mono"/>
              </a:rPr>
              <a:t>db_name</a:t>
            </a:r>
            <a:endParaRPr lang="en-IN" dirty="0"/>
          </a:p>
        </p:txBody>
      </p:sp>
      <p:pic>
        <p:nvPicPr>
          <p:cNvPr id="7" name="Picture 6">
            <a:extLst>
              <a:ext uri="{FF2B5EF4-FFF2-40B4-BE49-F238E27FC236}">
                <a16:creationId xmlns:a16="http://schemas.microsoft.com/office/drawing/2014/main" id="{EB6E8475-E770-4335-A176-093D955113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0079025B-B15D-4560-9F89-EEDE9DF830E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68335498"/>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69917002"/>
              </p:ext>
            </p:extLst>
          </p:nvPr>
        </p:nvGraphicFramePr>
        <p:xfrm>
          <a:off x="1635613" y="327660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0884" y="917714"/>
            <a:ext cx="6128783" cy="707886"/>
          </a:xfrm>
          <a:prstGeom prst="rect">
            <a:avLst/>
          </a:prstGeom>
        </p:spPr>
        <p:txBody>
          <a:bodyPr wrap="square">
            <a:spAutoFit/>
          </a:bodyPr>
          <a:lstStyle/>
          <a:p>
            <a:r>
              <a:rPr lang="en-IN" sz="2000" dirty="0">
                <a:solidFill>
                  <a:srgbClr val="0089A4"/>
                </a:solidFill>
                <a:latin typeface="Palatino Linotype" panose="02040502050505030304" pitchFamily="18" charset="0"/>
              </a:rPr>
              <a:t>The </a:t>
            </a:r>
            <a:r>
              <a:rPr lang="en-IN" sz="2000" b="1" dirty="0">
                <a:solidFill>
                  <a:srgbClr val="0089A4"/>
                </a:solidFill>
                <a:latin typeface="Palatino Linotype" panose="02040502050505030304" pitchFamily="18" charset="0"/>
              </a:rPr>
              <a:t>char</a:t>
            </a:r>
            <a:r>
              <a:rPr lang="en-IN" sz="2000" dirty="0">
                <a:solidFill>
                  <a:srgbClr val="0089A4"/>
                </a:solidFill>
                <a:latin typeface="Palatino Linotype" panose="02040502050505030304" pitchFamily="18" charset="0"/>
              </a:rPr>
              <a:t> is a fixed-length character data type, </a:t>
            </a:r>
          </a:p>
          <a:p>
            <a:r>
              <a:rPr lang="en-IN" sz="2000" dirty="0">
                <a:solidFill>
                  <a:srgbClr val="0089A4"/>
                </a:solidFill>
                <a:latin typeface="Palatino Linotype" panose="02040502050505030304" pitchFamily="18" charset="0"/>
              </a:rPr>
              <a:t>The </a:t>
            </a:r>
            <a:r>
              <a:rPr lang="en-IN" sz="2000" b="1" dirty="0">
                <a:solidFill>
                  <a:srgbClr val="0089A4"/>
                </a:solidFill>
                <a:latin typeface="Palatino Linotype" panose="02040502050505030304" pitchFamily="18" charset="0"/>
              </a:rPr>
              <a:t>varchar</a:t>
            </a:r>
            <a:r>
              <a:rPr lang="en-IN" sz="2000" dirty="0">
                <a:solidFill>
                  <a:srgbClr val="0089A4"/>
                </a:solidFill>
                <a:latin typeface="Palatino Linotype" panose="02040502050505030304" pitchFamily="18" charset="0"/>
              </a:rPr>
              <a:t> is a variable-length character data type.</a:t>
            </a:r>
          </a:p>
        </p:txBody>
      </p:sp>
      <p:graphicFrame>
        <p:nvGraphicFramePr>
          <p:cNvPr id="6" name="Table 5"/>
          <p:cNvGraphicFramePr>
            <a:graphicFrameLocks noGrp="1"/>
          </p:cNvGraphicFramePr>
          <p:nvPr>
            <p:extLst>
              <p:ext uri="{D42A27DB-BD31-4B8C-83A1-F6EECF244321}">
                <p14:modId xmlns:p14="http://schemas.microsoft.com/office/powerpoint/2010/main" val="773055089"/>
              </p:ext>
            </p:extLst>
          </p:nvPr>
        </p:nvGraphicFramePr>
        <p:xfrm>
          <a:off x="1647335" y="551180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182" y="502920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2363" y="4726885"/>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dirty="0">
                <a:solidFill>
                  <a:srgbClr val="006C86"/>
                </a:solidFill>
                <a:latin typeface="arial" panose="020B0604020202020204" pitchFamily="34" charset="0"/>
              </a:rPr>
              <a:t>PAD_CHAR_TO_FULL_LENGTH</a:t>
            </a:r>
            <a:r>
              <a:rPr lang="en-IN" b="1" i="1" dirty="0">
                <a:solidFill>
                  <a:srgbClr val="006C86"/>
                </a:solidFill>
                <a:latin typeface="arial" panose="020B0604020202020204" pitchFamily="34" charset="0"/>
              </a:rPr>
              <a:t>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59338" y="84800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'SALEEL', 'SALEEL’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'SALEEL';</a:t>
            </a:r>
            <a:endParaRPr lang="en-IN" dirty="0">
              <a:latin typeface="Liberation Mono"/>
            </a:endParaRPr>
          </a:p>
        </p:txBody>
      </p:sp>
      <p:pic>
        <p:nvPicPr>
          <p:cNvPr id="12" name="Picture 11">
            <a:extLst>
              <a:ext uri="{FF2B5EF4-FFF2-40B4-BE49-F238E27FC236}">
                <a16:creationId xmlns:a16="http://schemas.microsoft.com/office/drawing/2014/main" id="{376A40D3-BDBE-40ED-8E56-15C49E3DE9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6E71ED8E-3D54-4568-9791-BB4BE74489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3587026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STRING</a:t>
            </a:r>
          </a:p>
        </p:txBody>
      </p:sp>
      <p:graphicFrame>
        <p:nvGraphicFramePr>
          <p:cNvPr id="2" name="Table 1"/>
          <p:cNvGraphicFramePr>
            <a:graphicFrameLocks noGrp="1"/>
          </p:cNvGraphicFramePr>
          <p:nvPr>
            <p:extLst>
              <p:ext uri="{D42A27DB-BD31-4B8C-83A1-F6EECF244321}">
                <p14:modId xmlns:p14="http://schemas.microsoft.com/office/powerpoint/2010/main" val="1708471475"/>
              </p:ext>
            </p:extLst>
          </p:nvPr>
        </p:nvGraphicFramePr>
        <p:xfrm>
          <a:off x="406573" y="764704"/>
          <a:ext cx="10361179" cy="3540760"/>
        </p:xfrm>
        <a:graphic>
          <a:graphicData uri="http://schemas.openxmlformats.org/drawingml/2006/table">
            <a:tbl>
              <a:tblPr firstRow="1" bandRow="1">
                <a:tableStyleId>{7E9639D4-E3E2-4D34-9284-5A2195B3D0D7}</a:tableStyleId>
              </a:tblPr>
              <a:tblGrid>
                <a:gridCol w="2662531">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endParaRPr lang="en-IN" sz="1600" b="1"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r>
                        <a:rPr lang="en-IN" sz="1600" b="1" dirty="0">
                          <a:latin typeface="Arial" panose="020B0604020202020204" pitchFamily="34" charset="0"/>
                          <a:cs typeface="Arial" panose="020B0604020202020204" pitchFamily="34" charset="0"/>
                        </a:rPr>
                        <a:t>max=255</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 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a:latin typeface="Arial" panose="020B0604020202020204" pitchFamily="34" charset="0"/>
                          <a:cs typeface="Arial" panose="020B0604020202020204" pitchFamily="34" charset="0"/>
                        </a:rPr>
                        <a:t>TINYTEXT</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bl>
          </a:graphicData>
        </a:graphic>
      </p:graphicFrame>
      <p:sp>
        <p:nvSpPr>
          <p:cNvPr id="3" name="Rectangle 2"/>
          <p:cNvSpPr/>
          <p:nvPr/>
        </p:nvSpPr>
        <p:spPr>
          <a:xfrm>
            <a:off x="478582" y="4581128"/>
            <a:ext cx="11233248" cy="1046440"/>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1">
                    <a:lumMod val="50000"/>
                  </a:schemeClr>
                </a:solidFill>
                <a:latin typeface="Palatino Linotype" panose="02040502050505030304" pitchFamily="18" charset="0"/>
                <a:cs typeface="Arial" panose="020B0604020202020204" pitchFamily="34" charset="0"/>
              </a:rPr>
              <a:t>By default, trailing spaces are trimmed from CHAR column values on </a:t>
            </a:r>
            <a:r>
              <a:rPr lang="en-IN">
                <a:solidFill>
                  <a:schemeClr val="accent1">
                    <a:lumMod val="50000"/>
                  </a:schemeClr>
                </a:solidFill>
                <a:latin typeface="Palatino Linotype" panose="02040502050505030304" pitchFamily="18" charset="0"/>
                <a:cs typeface="Arial" panose="020B0604020202020204" pitchFamily="34" charset="0"/>
              </a:rPr>
              <a:t>retrieval.</a:t>
            </a:r>
          </a:p>
          <a:p>
            <a:pPr marL="285750" indent="-285750">
              <a:buFont typeface="Arial" panose="020B0604020202020204" pitchFamily="34" charset="0"/>
              <a:buChar char="•"/>
            </a:pPr>
            <a:endParaRPr lang="en-IN" sz="800" dirty="0">
              <a:solidFill>
                <a:schemeClr val="accent1">
                  <a:lumMod val="5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accent1">
                    <a:lumMod val="50000"/>
                  </a:schemeClr>
                </a:solidFill>
                <a:latin typeface="Palatino Linotype" panose="02040502050505030304" pitchFamily="18" charset="0"/>
                <a:cs typeface="Arial" panose="020B0604020202020204" pitchFamily="34" charset="0"/>
              </a:rPr>
              <a:t>If </a:t>
            </a:r>
            <a:r>
              <a:rPr lang="en-IN" b="1" i="1" dirty="0">
                <a:solidFill>
                  <a:schemeClr val="accent1">
                    <a:lumMod val="50000"/>
                  </a:schemeClr>
                </a:solidFill>
                <a:latin typeface="Palatino Linotype" panose="02040502050505030304" pitchFamily="18" charset="0"/>
                <a:cs typeface="Arial" panose="020B0604020202020204" pitchFamily="34" charset="0"/>
              </a:rPr>
              <a:t>PAD_CHAR_TO_FULL_LENGTH</a:t>
            </a:r>
            <a:r>
              <a:rPr lang="en-IN" dirty="0">
                <a:solidFill>
                  <a:schemeClr val="accent1">
                    <a:lumMod val="50000"/>
                  </a:schemeClr>
                </a:solidFill>
                <a:latin typeface="Palatino Linotype" panose="02040502050505030304" pitchFamily="18"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78582" y="5792490"/>
            <a:ext cx="8990430"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chemeClr val="accent2">
                    <a:lumMod val="75000"/>
                  </a:schemeClr>
                </a:solidFill>
                <a:latin typeface="Palatino Linotype" panose="02040502050505030304" pitchFamily="18" charset="0"/>
                <a:cs typeface="Arial" panose="020B0604020202020204" pitchFamily="34" charset="0"/>
              </a:rPr>
              <a:t>SET sql_mode = '';</a:t>
            </a:r>
          </a:p>
          <a:p>
            <a:pPr marL="285750" indent="-285750">
              <a:buFont typeface="Arial" panose="020B0604020202020204" pitchFamily="34" charset="0"/>
              <a:buChar char="•"/>
            </a:pPr>
            <a:r>
              <a:rPr lang="en-IN" dirty="0">
                <a:solidFill>
                  <a:schemeClr val="accent2">
                    <a:lumMod val="75000"/>
                  </a:schemeClr>
                </a:solidFill>
                <a:latin typeface="Palatino Linotype" panose="02040502050505030304" pitchFamily="18" charset="0"/>
                <a:cs typeface="Arial" panose="020B0604020202020204" pitchFamily="34" charset="0"/>
              </a:rPr>
              <a:t>SET sql_mode = 'PAD_CHAR_TO_FULL_LENGTH';</a:t>
            </a:r>
          </a:p>
        </p:txBody>
      </p:sp>
      <p:pic>
        <p:nvPicPr>
          <p:cNvPr id="7" name="Picture 6">
            <a:extLst>
              <a:ext uri="{FF2B5EF4-FFF2-40B4-BE49-F238E27FC236}">
                <a16:creationId xmlns:a16="http://schemas.microsoft.com/office/drawing/2014/main" id="{038C4159-6EF4-4F81-B96F-610641B4DA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0227343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NUMERIC</a:t>
            </a:r>
          </a:p>
        </p:txBody>
      </p:sp>
      <p:graphicFrame>
        <p:nvGraphicFramePr>
          <p:cNvPr id="2" name="Table 1"/>
          <p:cNvGraphicFramePr>
            <a:graphicFrameLocks noGrp="1"/>
          </p:cNvGraphicFramePr>
          <p:nvPr>
            <p:extLst>
              <p:ext uri="{D42A27DB-BD31-4B8C-83A1-F6EECF244321}">
                <p14:modId xmlns:p14="http://schemas.microsoft.com/office/powerpoint/2010/main" val="3734059805"/>
              </p:ext>
            </p:extLst>
          </p:nvPr>
        </p:nvGraphicFramePr>
        <p:xfrm>
          <a:off x="406574"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0985"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196"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6574" y="5589240"/>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pic>
        <p:nvPicPr>
          <p:cNvPr id="8" name="Picture 7">
            <a:extLst>
              <a:ext uri="{FF2B5EF4-FFF2-40B4-BE49-F238E27FC236}">
                <a16:creationId xmlns:a16="http://schemas.microsoft.com/office/drawing/2014/main" id="{400BDB21-8205-4137-B6E5-08ED3722AAC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9249106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DATE and TIME</a:t>
            </a:r>
          </a:p>
        </p:txBody>
      </p:sp>
      <p:graphicFrame>
        <p:nvGraphicFramePr>
          <p:cNvPr id="2" name="Table 1"/>
          <p:cNvGraphicFramePr>
            <a:graphicFrameLocks noGrp="1"/>
          </p:cNvGraphicFramePr>
          <p:nvPr>
            <p:extLst>
              <p:ext uri="{D42A27DB-BD31-4B8C-83A1-F6EECF244321}">
                <p14:modId xmlns:p14="http://schemas.microsoft.com/office/powerpoint/2010/main" val="1895352248"/>
              </p:ext>
            </p:extLst>
          </p:nvPr>
        </p:nvGraphicFramePr>
        <p:xfrm>
          <a:off x="1165984" y="926728"/>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Palatino Linotype" panose="02040502050505030304" pitchFamily="18"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Palatino Linotype" panose="02040502050505030304" pitchFamily="18"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Palatino Linotype" panose="02040502050505030304" pitchFamily="18"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Palatino Linotype" panose="02040502050505030304" pitchFamily="18" charset="0"/>
                          <a:cs typeface="Arial" panose="020B0604020202020204" pitchFamily="34" charset="0"/>
                        </a:rPr>
                        <a:t>YYYY</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Palatino Linotype" panose="02040502050505030304" pitchFamily="18" charset="0"/>
                          <a:ea typeface="+mn-ea"/>
                          <a:cs typeface="+mn-cs"/>
                        </a:rPr>
                        <a:t>YYYY-MM-DD</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Palatino Linotype" panose="02040502050505030304" pitchFamily="18" charset="0"/>
                          <a:ea typeface="+mn-ea"/>
                          <a:cs typeface="+mn-cs"/>
                        </a:rPr>
                        <a:t>HH:MM:SS</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Palatino Linotype" panose="02040502050505030304" pitchFamily="18" charset="0"/>
                          <a:ea typeface="+mn-ea"/>
                          <a:cs typeface="+mn-cs"/>
                        </a:rPr>
                        <a:t>YYYY-MM-DD hh:mm:ss</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pic>
        <p:nvPicPr>
          <p:cNvPr id="5" name="Picture 4">
            <a:extLst>
              <a:ext uri="{FF2B5EF4-FFF2-40B4-BE49-F238E27FC236}">
                <a16:creationId xmlns:a16="http://schemas.microsoft.com/office/drawing/2014/main" id="{85F2128D-EAE6-44FF-BD45-4485ECE0175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E471437E-043D-4B0E-9E13-E22DC7F6B1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3" name="Rectangle 2">
            <a:extLst>
              <a:ext uri="{FF2B5EF4-FFF2-40B4-BE49-F238E27FC236}">
                <a16:creationId xmlns:a16="http://schemas.microsoft.com/office/drawing/2014/main" id="{0206F1AC-84E6-4932-871A-3737774E1747}"/>
              </a:ext>
            </a:extLst>
          </p:cNvPr>
          <p:cNvSpPr/>
          <p:nvPr/>
        </p:nvSpPr>
        <p:spPr>
          <a:xfrm>
            <a:off x="1523802" y="3573016"/>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Boolean</a:t>
            </a:r>
          </a:p>
        </p:txBody>
      </p:sp>
      <p:sp>
        <p:nvSpPr>
          <p:cNvPr id="9" name="Rectangle 8">
            <a:extLst>
              <a:ext uri="{FF2B5EF4-FFF2-40B4-BE49-F238E27FC236}">
                <a16:creationId xmlns:a16="http://schemas.microsoft.com/office/drawing/2014/main" id="{C82735E8-D1AD-4756-B2F7-F2D9C1C2A8A0}"/>
              </a:ext>
            </a:extLst>
          </p:cNvPr>
          <p:cNvSpPr/>
          <p:nvPr/>
        </p:nvSpPr>
        <p:spPr>
          <a:xfrm>
            <a:off x="406574" y="4674622"/>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E6587E1F-6A1B-45D7-928F-5496EF19AA43}"/>
              </a:ext>
            </a:extLst>
          </p:cNvPr>
          <p:cNvSpPr/>
          <p:nvPr/>
        </p:nvSpPr>
        <p:spPr>
          <a:xfrm>
            <a:off x="406574" y="5157192"/>
            <a:ext cx="8991600" cy="861774"/>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BOOL and BOOLEAN are synonym of TINYINT(1)</a:t>
            </a:r>
          </a:p>
        </p:txBody>
      </p:sp>
    </p:spTree>
    <p:extLst>
      <p:ext uri="{BB962C8B-B14F-4D97-AF65-F5344CB8AC3E}">
        <p14:creationId xmlns:p14="http://schemas.microsoft.com/office/powerpoint/2010/main" val="219941211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19334" y="3105834"/>
            <a:ext cx="9793088" cy="646331"/>
          </a:xfrm>
          <a:prstGeom prst="rect">
            <a:avLst/>
          </a:prstGeom>
          <a:noFill/>
        </p:spPr>
        <p:txBody>
          <a:bodyPr wrap="square">
            <a:spAutoFit/>
          </a:bodyPr>
          <a:lstStyle/>
          <a:p>
            <a:pPr marL="342900" indent="-342900">
              <a:buFont typeface="+mj-lt"/>
              <a:buAutoNum type="arabicPeriod"/>
            </a:pPr>
            <a:r>
              <a:rPr lang="en-US" b="1" dirty="0">
                <a:latin typeface="Palatino Linotype" panose="02040502050505030304" pitchFamily="18" charset="0"/>
              </a:rPr>
              <a:t>Tables</a:t>
            </a:r>
            <a:r>
              <a:rPr lang="en-US" dirty="0">
                <a:latin typeface="Palatino Linotype" panose="02040502050505030304" pitchFamily="18" charset="0"/>
              </a:rPr>
              <a:t> is database objects that contain all the data in a database. </a:t>
            </a:r>
          </a:p>
          <a:p>
            <a:pPr marL="342900" indent="-342900">
              <a:buFont typeface="+mj-lt"/>
              <a:buAutoNum type="arabicPeriod"/>
            </a:pPr>
            <a:r>
              <a:rPr lang="en-US" dirty="0">
                <a:latin typeface="Palatino Linotype" panose="02040502050505030304" pitchFamily="18" charset="0"/>
              </a:rPr>
              <a:t>In </a:t>
            </a:r>
            <a:r>
              <a:rPr lang="en-US" b="1" dirty="0">
                <a:latin typeface="Palatino Linotype" panose="02040502050505030304" pitchFamily="18" charset="0"/>
              </a:rPr>
              <a:t>tables</a:t>
            </a:r>
            <a:r>
              <a:rPr lang="en-US" dirty="0">
                <a:latin typeface="Palatino Linotype" panose="02040502050505030304" pitchFamily="18" charset="0"/>
              </a:rPr>
              <a:t>, data is logically organized in a row-and-column format similar to a spreadsheet.</a:t>
            </a:r>
            <a:endParaRPr lang="en-IN" sz="2000" dirty="0">
              <a:latin typeface="Palatino Linotype" panose="02040502050505030304" pitchFamily="18" charset="0"/>
              <a:cs typeface="Segoe UI Light" panose="020B0502040204020203" pitchFamily="34" charset="0"/>
            </a:endParaRPr>
          </a:p>
        </p:txBody>
      </p:sp>
      <p:pic>
        <p:nvPicPr>
          <p:cNvPr id="7" name="Picture 6">
            <a:extLst>
              <a:ext uri="{FF2B5EF4-FFF2-40B4-BE49-F238E27FC236}">
                <a16:creationId xmlns:a16="http://schemas.microsoft.com/office/drawing/2014/main" id="{3034D209-F44A-4D0E-A040-9A1B249811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Title 1">
            <a:extLst>
              <a:ext uri="{FF2B5EF4-FFF2-40B4-BE49-F238E27FC236}">
                <a16:creationId xmlns:a16="http://schemas.microsoft.com/office/drawing/2014/main" id="{D5F550C3-48CF-413E-9DE6-2A573B17651E}"/>
              </a:ext>
            </a:extLst>
          </p:cNvPr>
          <p:cNvSpPr txBox="1">
            <a:spLocks/>
          </p:cNvSpPr>
          <p:nvPr/>
        </p:nvSpPr>
        <p:spPr>
          <a:xfrm>
            <a:off x="1676182" y="2082552"/>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table</a:t>
            </a:r>
          </a:p>
        </p:txBody>
      </p:sp>
      <p:sp>
        <p:nvSpPr>
          <p:cNvPr id="6" name="Footer Placeholder 2">
            <a:extLst>
              <a:ext uri="{FF2B5EF4-FFF2-40B4-BE49-F238E27FC236}">
                <a16:creationId xmlns:a16="http://schemas.microsoft.com/office/drawing/2014/main" id="{3914AED6-0FAA-43CB-94EF-A8268B2E6EB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2231BEAC-F237-4C7A-B82C-6AD7DC16CC46}"/>
              </a:ext>
            </a:extLst>
          </p:cNvPr>
          <p:cNvSpPr/>
          <p:nvPr/>
        </p:nvSpPr>
        <p:spPr>
          <a:xfrm>
            <a:off x="334566" y="3861047"/>
            <a:ext cx="9534091" cy="2246769"/>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Remember:</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by default, tables are created in the default database, using the InnoDB storage engine. </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table exists</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there is no default database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database does not exist.</a:t>
            </a:r>
          </a:p>
          <a:p>
            <a:pPr marL="285750" indent="-285750">
              <a:buFont typeface="Arial" panose="020B0604020202020204" pitchFamily="34" charset="0"/>
              <a:buChar char="•"/>
            </a:pPr>
            <a:endParaRPr lang="en-IN"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solidFill>
                  <a:srgbClr val="E12F2B"/>
                </a:solidFill>
                <a:latin typeface="Arial" panose="020B0604020202020204" pitchFamily="34" charset="0"/>
                <a:cs typeface="Arial" panose="020B0604020202020204" pitchFamily="34" charset="0"/>
              </a:rPr>
              <a:t>`123`</a:t>
            </a:r>
            <a:r>
              <a:rPr lang="en-IN" dirty="0">
                <a:latin typeface="Arial" panose="020B0604020202020204" pitchFamily="34" charset="0"/>
                <a:cs typeface="Arial" panose="020B0604020202020204" pitchFamily="34" charset="0"/>
              </a:rPr>
              <a:t> (c1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c2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(10));</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201435218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7142712" y="5589240"/>
            <a:ext cx="5017527" cy="830997"/>
          </a:xfrm>
          <a:prstGeom prst="rect">
            <a:avLst/>
          </a:prstGeom>
        </p:spPr>
        <p:txBody>
          <a:bodyPr wrap="none">
            <a:spAutoFit/>
          </a:bodyPr>
          <a:lstStyle/>
          <a:p>
            <a:r>
              <a:rPr lang="en-US" sz="2400" dirty="0">
                <a:solidFill>
                  <a:srgbClr val="00B0F0"/>
                </a:solidFill>
              </a:rPr>
              <a:t>show engines;</a:t>
            </a:r>
          </a:p>
          <a:p>
            <a:r>
              <a:rPr lang="en-US" sz="2400" dirty="0">
                <a:solidFill>
                  <a:srgbClr val="00B0F0"/>
                </a:solidFill>
              </a:rPr>
              <a:t>set default_storage_engine = memory;</a:t>
            </a:r>
          </a:p>
        </p:txBody>
      </p:sp>
      <p:pic>
        <p:nvPicPr>
          <p:cNvPr id="6" name="Picture 5">
            <a:extLst>
              <a:ext uri="{FF2B5EF4-FFF2-40B4-BE49-F238E27FC236}">
                <a16:creationId xmlns:a16="http://schemas.microsoft.com/office/drawing/2014/main" id="{E8899F70-D5E4-494C-8D19-78099D5D21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485F579A-5E80-4E14-9BEA-BE3A80F210D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0D636831-0009-493D-A757-E8667C24B396}"/>
              </a:ext>
            </a:extLst>
          </p:cNvPr>
          <p:cNvSpPr/>
          <p:nvPr/>
        </p:nvSpPr>
        <p:spPr>
          <a:xfrm>
            <a:off x="7850790" y="1314048"/>
            <a:ext cx="371702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r>
              <a:rPr lang="en-IN" dirty="0">
                <a:solidFill>
                  <a:schemeClr val="tx1">
                    <a:lumMod val="95000"/>
                    <a:lumOff val="5000"/>
                  </a:schemeClr>
                </a:solidFill>
                <a:latin typeface="Liberation Mono"/>
                <a:ea typeface="Times New Roman" panose="02020603050405020304" pitchFamily="18" charset="0"/>
              </a:rPr>
              <a:t>     ID int,  </a:t>
            </a:r>
          </a:p>
          <a:p>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Footer Placeholder 2">
            <a:extLst>
              <a:ext uri="{FF2B5EF4-FFF2-40B4-BE49-F238E27FC236}">
                <a16:creationId xmlns:a16="http://schemas.microsoft.com/office/drawing/2014/main" id="{E1D2FA78-FD0A-4584-85CF-2EC5DE76DAE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1" name="Rectangle 10">
            <a:extLst>
              <a:ext uri="{FF2B5EF4-FFF2-40B4-BE49-F238E27FC236}">
                <a16:creationId xmlns:a16="http://schemas.microsoft.com/office/drawing/2014/main" id="{669DE605-7C58-446E-A98A-FDD3FDDAC8BA}"/>
              </a:ext>
            </a:extLst>
          </p:cNvPr>
          <p:cNvSpPr/>
          <p:nvPr/>
        </p:nvSpPr>
        <p:spPr>
          <a:xfrm>
            <a:off x="190550" y="1272817"/>
            <a:ext cx="11810106" cy="4801314"/>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CREATE [TEMPORARY] TABLE [IF NOT EXISTS] </a:t>
            </a:r>
            <a:r>
              <a:rPr lang="en-IN" dirty="0">
                <a:solidFill>
                  <a:schemeClr val="tx1">
                    <a:lumMod val="75000"/>
                    <a:lumOff val="25000"/>
                  </a:schemeClr>
                </a:solidFill>
                <a:latin typeface="Segoe UI" panose="020B0502040204020203" pitchFamily="34" charset="0"/>
                <a:cs typeface="Segoe UI" panose="020B0502040204020203" pitchFamily="34" charset="0"/>
              </a:rPr>
              <a:t>tbl_name</a:t>
            </a:r>
          </a:p>
          <a:p>
            <a:r>
              <a:rPr lang="en-IN" dirty="0">
                <a:solidFill>
                  <a:srgbClr val="0077AA"/>
                </a:solidFill>
                <a:latin typeface="Segoe UI" panose="020B0502040204020203" pitchFamily="34" charset="0"/>
                <a:cs typeface="Segoe UI" panose="020B0502040204020203" pitchFamily="34" charset="0"/>
              </a:rPr>
              <a:t>    </a:t>
            </a:r>
            <a:r>
              <a:rPr lang="en-IN" dirty="0">
                <a:solidFill>
                  <a:schemeClr val="tx1">
                    <a:lumMod val="75000"/>
                    <a:lumOff val="25000"/>
                  </a:schemeClr>
                </a:solidFill>
                <a:latin typeface="Segoe UI" panose="020B0502040204020203" pitchFamily="34" charset="0"/>
                <a:cs typeface="Segoe UI" panose="020B0502040204020203" pitchFamily="34" charset="0"/>
              </a:rPr>
              <a:t>(create_defineation, . . .)</a:t>
            </a:r>
          </a:p>
          <a:p>
            <a:r>
              <a:rPr lang="en-IN" dirty="0">
                <a:solidFill>
                  <a:schemeClr val="tx1">
                    <a:lumMod val="75000"/>
                    <a:lumOff val="25000"/>
                  </a:schemeClr>
                </a:solidFill>
                <a:latin typeface="Segoe UI" panose="020B0502040204020203" pitchFamily="34" charset="0"/>
                <a:cs typeface="Segoe UI" panose="020B0502040204020203" pitchFamily="34" charset="0"/>
              </a:rPr>
              <a:t>    [table_options]</a:t>
            </a:r>
          </a:p>
          <a:p>
            <a:r>
              <a:rPr lang="en-IN" dirty="0">
                <a:solidFill>
                  <a:schemeClr val="tx1">
                    <a:lumMod val="75000"/>
                    <a:lumOff val="25000"/>
                  </a:schemeClr>
                </a:solidFill>
                <a:latin typeface="Segoe UI" panose="020B0502040204020203" pitchFamily="34" charset="0"/>
                <a:cs typeface="Segoe UI" panose="020B0502040204020203" pitchFamily="34" charset="0"/>
              </a:rPr>
              <a:t>    [partition_options]</a:t>
            </a:r>
          </a:p>
          <a:p>
            <a:endParaRPr lang="en-IN" dirty="0">
              <a:solidFill>
                <a:srgbClr val="0077AA"/>
              </a:solidFill>
              <a:latin typeface="Segoe UI" panose="020B0502040204020203" pitchFamily="34" charset="0"/>
              <a:cs typeface="Segoe UI" panose="020B0502040204020203" pitchFamily="34" charset="0"/>
            </a:endParaRPr>
          </a:p>
          <a:p>
            <a:r>
              <a:rPr lang="en-US" dirty="0">
                <a:solidFill>
                  <a:schemeClr val="tx1">
                    <a:lumMod val="75000"/>
                    <a:lumOff val="25000"/>
                  </a:schemeClr>
                </a:solidFill>
                <a:latin typeface="Segoe UI" panose="020B0502040204020203" pitchFamily="34" charset="0"/>
                <a:cs typeface="Segoe UI" panose="020B0502040204020203" pitchFamily="34" charset="0"/>
              </a:rPr>
              <a:t>create_definition:</a:t>
            </a:r>
          </a:p>
          <a:p>
            <a:r>
              <a:rPr lang="en-US" dirty="0">
                <a:solidFill>
                  <a:schemeClr val="tx1">
                    <a:lumMod val="75000"/>
                    <a:lumOff val="25000"/>
                  </a:schemeClr>
                </a:solidFill>
                <a:latin typeface="Segoe UI" panose="020B0502040204020203" pitchFamily="34" charset="0"/>
                <a:cs typeface="Segoe UI" panose="020B0502040204020203" pitchFamily="34" charset="0"/>
              </a:rPr>
              <a:t>    col_name column_definition</a:t>
            </a:r>
          </a:p>
          <a:p>
            <a:endParaRPr lang="en-US" dirty="0">
              <a:solidFill>
                <a:srgbClr val="0077AA"/>
              </a:solidFill>
              <a:latin typeface="Segoe UI" panose="020B0502040204020203" pitchFamily="34" charset="0"/>
              <a:cs typeface="Segoe UI" panose="020B0502040204020203" pitchFamily="34" charset="0"/>
            </a:endParaRPr>
          </a:p>
          <a:p>
            <a:r>
              <a:rPr lang="en-US" dirty="0">
                <a:solidFill>
                  <a:schemeClr val="tx1">
                    <a:lumMod val="75000"/>
                    <a:lumOff val="25000"/>
                  </a:schemeClr>
                </a:solidFill>
                <a:latin typeface="Segoe UI" panose="020B0502040204020203" pitchFamily="34" charset="0"/>
                <a:cs typeface="Segoe UI" panose="020B0502040204020203" pitchFamily="34" charset="0"/>
              </a:rPr>
              <a:t>column_definition:</a:t>
            </a:r>
          </a:p>
          <a:p>
            <a:r>
              <a:rPr lang="en-US" dirty="0">
                <a:solidFill>
                  <a:schemeClr val="tx1">
                    <a:lumMod val="75000"/>
                    <a:lumOff val="25000"/>
                  </a:schemeClr>
                </a:solidFill>
                <a:latin typeface="Segoe UI" panose="020B0502040204020203" pitchFamily="34" charset="0"/>
                <a:cs typeface="Segoe UI" panose="020B0502040204020203" pitchFamily="34" charset="0"/>
              </a:rPr>
              <a:t>    data_type [NOT NULL | NULL] [DEFAULT default_value]</a:t>
            </a:r>
          </a:p>
          <a:p>
            <a:r>
              <a:rPr lang="en-US" dirty="0">
                <a:solidFill>
                  <a:schemeClr val="tx1">
                    <a:lumMod val="75000"/>
                    <a:lumOff val="25000"/>
                  </a:schemeClr>
                </a:solidFill>
                <a:latin typeface="Segoe UI" panose="020B0502040204020203" pitchFamily="34" charset="0"/>
                <a:cs typeface="Segoe UI" panose="020B0502040204020203" pitchFamily="34" charset="0"/>
              </a:rPr>
              <a:t>      [AUTO_INCREMENT] [UNIQUE [KEY] | [PRIMARY] KEY]</a:t>
            </a:r>
          </a:p>
          <a:p>
            <a:r>
              <a:rPr lang="en-US" dirty="0">
                <a:solidFill>
                  <a:schemeClr val="tx1">
                    <a:lumMod val="75000"/>
                    <a:lumOff val="25000"/>
                  </a:schemeClr>
                </a:solidFill>
                <a:latin typeface="Segoe UI" panose="020B0502040204020203" pitchFamily="34" charset="0"/>
                <a:cs typeface="Segoe UI" panose="020B0502040204020203" pitchFamily="34" charset="0"/>
              </a:rPr>
              <a:t>      [reference_definition]</a:t>
            </a:r>
          </a:p>
          <a:p>
            <a:r>
              <a:rPr lang="en-US" dirty="0">
                <a:solidFill>
                  <a:schemeClr val="tx1">
                    <a:lumMod val="75000"/>
                    <a:lumOff val="25000"/>
                  </a:schemeClr>
                </a:solidFill>
                <a:latin typeface="Segoe UI" panose="020B0502040204020203" pitchFamily="34" charset="0"/>
                <a:cs typeface="Segoe UI" panose="020B0502040204020203" pitchFamily="34" charset="0"/>
              </a:rPr>
              <a:t>  | data_type [GENERATED ALWAYS] AS (expression)  [VIRTUAL] </a:t>
            </a:r>
          </a:p>
          <a:p>
            <a:r>
              <a:rPr lang="en-US" dirty="0">
                <a:solidFill>
                  <a:schemeClr val="tx1">
                    <a:lumMod val="75000"/>
                    <a:lumOff val="25000"/>
                  </a:schemeClr>
                </a:solidFill>
                <a:latin typeface="Segoe UI" panose="020B0502040204020203" pitchFamily="34" charset="0"/>
                <a:cs typeface="Segoe UI" panose="020B0502040204020203" pitchFamily="34" charset="0"/>
              </a:rPr>
              <a:t>     </a:t>
            </a:r>
            <a:r>
              <a:rPr lang="en-IN" dirty="0">
                <a:solidFill>
                  <a:schemeClr val="tx1">
                    <a:lumMod val="75000"/>
                    <a:lumOff val="25000"/>
                  </a:schemeClr>
                </a:solidFill>
                <a:latin typeface="Segoe UI" panose="020B0502040204020203" pitchFamily="34" charset="0"/>
                <a:cs typeface="Segoe UI" panose="020B0502040204020203" pitchFamily="34" charset="0"/>
              </a:rPr>
              <a:t>[VISIBLE | INVISIBLE]</a:t>
            </a:r>
            <a:endParaRPr lang="en-US" dirty="0">
              <a:solidFill>
                <a:schemeClr val="tx1">
                  <a:lumMod val="75000"/>
                  <a:lumOff val="25000"/>
                </a:schemeClr>
              </a:solidFill>
              <a:latin typeface="Segoe UI" panose="020B0502040204020203" pitchFamily="34" charset="0"/>
              <a:cs typeface="Segoe UI" panose="020B0502040204020203" pitchFamily="34" charset="0"/>
            </a:endParaRPr>
          </a:p>
          <a:p>
            <a:r>
              <a:rPr lang="en-US" dirty="0">
                <a:solidFill>
                  <a:srgbClr val="0077AA"/>
                </a:solidFill>
                <a:latin typeface="Segoe UI" panose="020B0502040204020203" pitchFamily="34" charset="0"/>
                <a:cs typeface="Segoe UI" panose="020B0502040204020203" pitchFamily="34" charset="0"/>
              </a:rPr>
              <a:t>    </a:t>
            </a:r>
          </a:p>
          <a:p>
            <a:r>
              <a:rPr lang="en-IN" dirty="0">
                <a:solidFill>
                  <a:schemeClr val="tx1">
                    <a:lumMod val="75000"/>
                    <a:lumOff val="25000"/>
                  </a:schemeClr>
                </a:solidFill>
                <a:latin typeface="Segoe UI" panose="020B0502040204020203" pitchFamily="34" charset="0"/>
                <a:cs typeface="Segoe UI" panose="020B0502040204020203" pitchFamily="34" charset="0"/>
              </a:rPr>
              <a:t>table_options:</a:t>
            </a:r>
          </a:p>
          <a:p>
            <a:r>
              <a:rPr lang="en-IN" dirty="0">
                <a:solidFill>
                  <a:schemeClr val="tx1">
                    <a:lumMod val="75000"/>
                    <a:lumOff val="25000"/>
                  </a:schemeClr>
                </a:solidFill>
                <a:latin typeface="Segoe UI" panose="020B0502040204020203" pitchFamily="34" charset="0"/>
                <a:cs typeface="Segoe UI" panose="020B0502040204020203" pitchFamily="34" charset="0"/>
              </a:rPr>
              <a:t>ENGINE [=] engine_name</a:t>
            </a:r>
          </a:p>
        </p:txBody>
      </p:sp>
    </p:spTree>
    <p:extLst>
      <p:ext uri="{BB962C8B-B14F-4D97-AF65-F5344CB8AC3E}">
        <p14:creationId xmlns:p14="http://schemas.microsoft.com/office/powerpoint/2010/main" val="129980497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171015" y="803955"/>
            <a:ext cx="6068189" cy="2769628"/>
          </a:xfrm>
          <a:prstGeom prst="rect">
            <a:avLst/>
          </a:prstGeom>
          <a:solidFill>
            <a:schemeClr val="bg1"/>
          </a:solidFill>
        </p:spPr>
        <p:txBody>
          <a:bodyPr wrap="square" rtlCol="0">
            <a:spAutoFit/>
          </a:bodyPr>
          <a:lstStyle/>
          <a:p>
            <a:pPr marL="342866" indent="-342866" algn="just">
              <a:buFont typeface="Arial" panose="020B0604020202020204" pitchFamily="34" charset="0"/>
              <a:buChar char="•"/>
            </a:pPr>
            <a:r>
              <a:rPr lang="en-IN" sz="2400" b="1" dirty="0">
                <a:solidFill>
                  <a:schemeClr val="bg2">
                    <a:lumMod val="25000"/>
                  </a:schemeClr>
                </a:solidFill>
                <a:latin typeface="Liberation Mono"/>
              </a:rPr>
              <a:t>MEMORY</a:t>
            </a:r>
            <a:r>
              <a:rPr lang="en-IN" sz="2000" dirty="0">
                <a:solidFill>
                  <a:schemeClr val="bg2">
                    <a:lumMod val="25000"/>
                  </a:schemeClr>
                </a:solidFill>
                <a:latin typeface="Liberation Mono"/>
              </a:rPr>
              <a:t> tables are visible to another client.</a:t>
            </a:r>
          </a:p>
          <a:p>
            <a:pPr marL="342866" indent="-342866"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endParaRPr lang="en-IN" sz="2000" dirty="0">
              <a:solidFill>
                <a:schemeClr val="bg2">
                  <a:lumMod val="25000"/>
                </a:schemeClr>
              </a:solidFill>
              <a:latin typeface="Liberation Mono"/>
            </a:endParaRPr>
          </a:p>
          <a:p>
            <a:pPr marL="342866" indent="-342866"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a:t>
            </a:r>
            <a:r>
              <a:rPr lang="en-US" dirty="0">
                <a:solidFill>
                  <a:srgbClr val="000000"/>
                </a:solidFill>
                <a:latin typeface="Liberation Mono"/>
              </a:rPr>
              <a:t> </a:t>
            </a:r>
            <a:r>
              <a:rPr lang="en-US" dirty="0">
                <a:solidFill>
                  <a:srgbClr val="0077AA"/>
                </a:solidFill>
                <a:latin typeface="Liberation Mono"/>
              </a:rPr>
              <a:t>TABLE</a:t>
            </a:r>
            <a:r>
              <a:rPr lang="en-US" dirty="0">
                <a:solidFill>
                  <a:srgbClr val="000000"/>
                </a:solidFill>
                <a:latin typeface="Liberation Mono"/>
              </a:rPr>
              <a:t> temp </a:t>
            </a:r>
            <a:r>
              <a:rPr lang="en-US" dirty="0">
                <a:solidFill>
                  <a:srgbClr val="999999"/>
                </a:solidFill>
                <a:latin typeface="Liberation Mono"/>
              </a:rPr>
              <a:t>(</a:t>
            </a:r>
            <a:r>
              <a:rPr lang="en-US" dirty="0">
                <a:solidFill>
                  <a:srgbClr val="000000"/>
                </a:solidFill>
                <a:latin typeface="Liberation Mono"/>
              </a:rPr>
              <a:t>i </a:t>
            </a:r>
            <a:r>
              <a:rPr lang="en-US" dirty="0">
                <a:solidFill>
                  <a:srgbClr val="834689"/>
                </a:solidFill>
                <a:latin typeface="Liberation Mono"/>
              </a:rPr>
              <a:t>INT</a:t>
            </a:r>
            <a:r>
              <a:rPr lang="en-US" dirty="0">
                <a:solidFill>
                  <a:srgbClr val="999999"/>
                </a:solidFill>
                <a:latin typeface="Liberation Mono"/>
              </a:rPr>
              <a:t>)</a:t>
            </a:r>
            <a:r>
              <a:rPr lang="en-US" dirty="0">
                <a:solidFill>
                  <a:srgbClr val="000000"/>
                </a:solidFill>
                <a:latin typeface="Liberation Mono"/>
              </a:rPr>
              <a:t> </a:t>
            </a:r>
            <a:r>
              <a:rPr lang="en-US" dirty="0">
                <a:solidFill>
                  <a:srgbClr val="F63122"/>
                </a:solidFill>
                <a:latin typeface="Liberation Mono"/>
              </a:rPr>
              <a:t>ENGINE</a:t>
            </a:r>
            <a:r>
              <a:rPr lang="en-US" dirty="0">
                <a:solidFill>
                  <a:srgbClr val="000000"/>
                </a:solidFill>
                <a:latin typeface="Liberation Mono"/>
              </a:rPr>
              <a:t> </a:t>
            </a:r>
            <a:r>
              <a:rPr lang="en-US" dirty="0">
                <a:solidFill>
                  <a:srgbClr val="A67F59"/>
                </a:solidFill>
                <a:latin typeface="Liberation Mono"/>
              </a:rPr>
              <a:t>=</a:t>
            </a:r>
            <a:r>
              <a:rPr lang="en-US" dirty="0">
                <a:solidFill>
                  <a:srgbClr val="000000"/>
                </a:solidFill>
                <a:latin typeface="Liberation Mono"/>
              </a:rPr>
              <a:t> </a:t>
            </a:r>
            <a:r>
              <a:rPr lang="en-US" dirty="0">
                <a:solidFill>
                  <a:srgbClr val="F63122"/>
                </a:solidFill>
                <a:latin typeface="Liberation Mono"/>
              </a:rPr>
              <a:t>MEMORY</a:t>
            </a:r>
            <a:r>
              <a:rPr lang="en-US" dirty="0">
                <a:latin typeface="Liberation Mono"/>
              </a:rPr>
              <a:t>;</a:t>
            </a:r>
            <a:r>
              <a:rPr lang="en-US" dirty="0">
                <a:solidFill>
                  <a:srgbClr val="999999"/>
                </a:solidFill>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rgbClr val="000000"/>
                </a:solidFill>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latin typeface="Liberation Mono"/>
              </a:rPr>
              <a:t>1</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dirty="0">
                <a:solidFill>
                  <a:srgbClr val="000000"/>
                </a:solidFill>
                <a:latin typeface="Liberation Mono"/>
              </a:rPr>
              <a:t>temp</a:t>
            </a:r>
            <a:r>
              <a:rPr lang="en-IN" dirty="0">
                <a:latin typeface="Liberation Mono"/>
              </a:rPr>
              <a:t>;</a:t>
            </a:r>
          </a:p>
          <a:p>
            <a:pPr algn="just"/>
            <a:r>
              <a:rPr lang="en-US" dirty="0">
                <a:solidFill>
                  <a:srgbClr val="00B050"/>
                </a:solidFill>
                <a:latin typeface="Liberation Mono"/>
              </a:rPr>
              <a:t>        </a:t>
            </a:r>
            <a:r>
              <a:rPr lang="en-US" sz="2000" dirty="0">
                <a:solidFill>
                  <a:srgbClr val="669900"/>
                </a:solidFill>
                <a:latin typeface="Liberation Mono"/>
              </a:rPr>
              <a:t>re-start mysql server.</a:t>
            </a:r>
            <a:endParaRPr lang="en-IN" sz="2000" dirty="0">
              <a:solidFill>
                <a:srgbClr val="669900"/>
              </a:solidFill>
              <a:latin typeface="Liberation Mono"/>
            </a:endParaRPr>
          </a:p>
          <a:p>
            <a:pPr algn="just"/>
            <a:r>
              <a:rPr lang="en-IN" dirty="0">
                <a:solidFill>
                  <a:srgbClr val="0077AA"/>
                </a:solidFill>
                <a:latin typeface="Liberation Mono"/>
              </a:rPr>
              <a:t>        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dirty="0">
                <a:solidFill>
                  <a:srgbClr val="000000"/>
                </a:solidFill>
                <a:latin typeface="Liberation Mono"/>
              </a:rPr>
              <a:t>temp</a:t>
            </a:r>
            <a:r>
              <a:rPr lang="en-IN" dirty="0">
                <a:latin typeface="Liberation Mono"/>
              </a:rPr>
              <a:t>;</a:t>
            </a:r>
          </a:p>
        </p:txBody>
      </p:sp>
      <p:sp>
        <p:nvSpPr>
          <p:cNvPr id="10" name="TextBox 9">
            <a:extLst>
              <a:ext uri="{FF2B5EF4-FFF2-40B4-BE49-F238E27FC236}">
                <a16:creationId xmlns:a16="http://schemas.microsoft.com/office/drawing/2014/main" id="{15FA0200-A67B-4772-81A8-66C5B1C3C747}"/>
              </a:ext>
            </a:extLst>
          </p:cNvPr>
          <p:cNvSpPr txBox="1"/>
          <p:nvPr/>
        </p:nvSpPr>
        <p:spPr>
          <a:xfrm>
            <a:off x="171015" y="3919052"/>
            <a:ext cx="4844212" cy="2461892"/>
          </a:xfrm>
          <a:prstGeom prst="rect">
            <a:avLst/>
          </a:prstGeom>
          <a:solidFill>
            <a:schemeClr val="bg1"/>
          </a:solidFill>
        </p:spPr>
        <p:txBody>
          <a:bodyPr wrap="square" rtlCol="0">
            <a:spAutoFit/>
          </a:bodyPr>
          <a:lstStyle/>
          <a:p>
            <a:pPr marL="342866" indent="-342866" algn="just">
              <a:buFont typeface="Arial" panose="020B0604020202020204" pitchFamily="34" charset="0"/>
              <a:buChar char="•"/>
            </a:pPr>
            <a:r>
              <a:rPr lang="en-IN" sz="2400" b="1" dirty="0">
                <a:solidFill>
                  <a:schemeClr val="bg2">
                    <a:lumMod val="25000"/>
                  </a:schemeClr>
                </a:solidFill>
                <a:latin typeface="Liberation Mono"/>
              </a:rPr>
              <a:t>TEMPORARY</a:t>
            </a:r>
            <a:r>
              <a:rPr lang="en-IN" sz="2000" dirty="0">
                <a:solidFill>
                  <a:schemeClr val="bg2">
                    <a:lumMod val="25000"/>
                  </a:schemeClr>
                </a:solidFill>
                <a:latin typeface="Liberation Mono"/>
              </a:rPr>
              <a:t> tables are not visible to another client.</a:t>
            </a:r>
          </a:p>
          <a:p>
            <a:pPr marL="342866" indent="-342866"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866" indent="-342866"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a:t>
            </a:r>
            <a:r>
              <a:rPr lang="en-US" dirty="0">
                <a:solidFill>
                  <a:srgbClr val="000000"/>
                </a:solidFill>
                <a:latin typeface="Liberation Mono"/>
              </a:rPr>
              <a:t> </a:t>
            </a:r>
            <a:r>
              <a:rPr lang="en-IN" dirty="0">
                <a:solidFill>
                  <a:srgbClr val="0077AA"/>
                </a:solidFill>
                <a:latin typeface="Liberation Mono"/>
              </a:rPr>
              <a:t>TEMPORARY </a:t>
            </a:r>
            <a:r>
              <a:rPr lang="en-US" dirty="0">
                <a:solidFill>
                  <a:srgbClr val="0077AA"/>
                </a:solidFill>
                <a:latin typeface="Liberation Mono"/>
              </a:rPr>
              <a:t>TABLE</a:t>
            </a:r>
            <a:r>
              <a:rPr lang="en-US" dirty="0">
                <a:solidFill>
                  <a:srgbClr val="000000"/>
                </a:solidFill>
                <a:latin typeface="Liberation Mono"/>
              </a:rPr>
              <a:t> temp1 </a:t>
            </a:r>
            <a:r>
              <a:rPr lang="en-US" dirty="0">
                <a:solidFill>
                  <a:srgbClr val="999999"/>
                </a:solidFill>
                <a:latin typeface="Liberation Mono"/>
              </a:rPr>
              <a:t>(</a:t>
            </a:r>
            <a:r>
              <a:rPr lang="en-US" dirty="0">
                <a:solidFill>
                  <a:srgbClr val="000000"/>
                </a:solidFill>
                <a:latin typeface="Liberation Mono"/>
              </a:rPr>
              <a:t>i </a:t>
            </a:r>
            <a:r>
              <a:rPr lang="en-US" dirty="0">
                <a:solidFill>
                  <a:srgbClr val="834689"/>
                </a:solidFill>
                <a:latin typeface="Liberation Mono"/>
              </a:rPr>
              <a:t>INT</a:t>
            </a:r>
            <a:r>
              <a:rPr lang="en-US" dirty="0">
                <a:solidFill>
                  <a:srgbClr val="999999"/>
                </a:solidFill>
                <a:latin typeface="Liberation Mono"/>
              </a:rPr>
              <a:t>)</a:t>
            </a:r>
            <a:r>
              <a:rPr lang="en-US" dirty="0">
                <a:latin typeface="Liberation Mono"/>
              </a:rPr>
              <a:t>;</a:t>
            </a:r>
            <a:r>
              <a:rPr lang="en-US" dirty="0">
                <a:solidFill>
                  <a:srgbClr val="999999"/>
                </a:solidFill>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rgbClr val="000000"/>
                </a:solidFill>
                <a:latin typeface="Liberation Mono"/>
              </a:rPr>
              <a:t>temp1</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(1);</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dirty="0">
                <a:solidFill>
                  <a:srgbClr val="000000"/>
                </a:solidFill>
                <a:latin typeface="Liberation Mono"/>
              </a:rPr>
              <a:t>temp1</a:t>
            </a:r>
            <a:r>
              <a:rPr lang="en-IN" dirty="0">
                <a:latin typeface="Liberation Mono"/>
              </a:rPr>
              <a:t>;</a:t>
            </a:r>
          </a:p>
          <a:p>
            <a:pPr marL="363502" algn="just"/>
            <a:r>
              <a:rPr lang="en-IN" dirty="0">
                <a:solidFill>
                  <a:srgbClr val="4BACC6"/>
                </a:solidFill>
                <a:latin typeface="Liberation Mono"/>
              </a:rPr>
              <a:t> </a:t>
            </a:r>
            <a:r>
              <a:rPr lang="en-IN" dirty="0">
                <a:solidFill>
                  <a:srgbClr val="0077AA"/>
                </a:solidFill>
                <a:latin typeface="Liberation Mono"/>
              </a:rPr>
              <a:t>EXIT</a:t>
            </a:r>
          </a:p>
        </p:txBody>
      </p:sp>
      <p:sp>
        <p:nvSpPr>
          <p:cNvPr id="12" name="TextBox 11">
            <a:extLst>
              <a:ext uri="{FF2B5EF4-FFF2-40B4-BE49-F238E27FC236}">
                <a16:creationId xmlns:a16="http://schemas.microsoft.com/office/drawing/2014/main" id="{E15A2F8E-F83D-4F0E-A506-08A8364AA746}"/>
              </a:ext>
            </a:extLst>
          </p:cNvPr>
          <p:cNvSpPr txBox="1"/>
          <p:nvPr/>
        </p:nvSpPr>
        <p:spPr>
          <a:xfrm>
            <a:off x="5930905" y="2349021"/>
            <a:ext cx="6068189" cy="3908253"/>
          </a:xfrm>
          <a:prstGeom prst="rect">
            <a:avLst/>
          </a:prstGeom>
          <a:solidFill>
            <a:schemeClr val="bg1"/>
          </a:solidFill>
        </p:spPr>
        <p:txBody>
          <a:bodyPr wrap="square" rtlCol="0">
            <a:spAutoFit/>
          </a:bodyPr>
          <a:lstStyle/>
          <a:p>
            <a:pPr marL="342866" indent="-342866"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tables are visible to another client.</a:t>
            </a:r>
          </a:p>
          <a:p>
            <a:pPr marL="342866" indent="-342866" algn="just">
              <a:buFont typeface="Arial" panose="020B0604020202020204" pitchFamily="34" charset="0"/>
              <a:buChar char="•"/>
            </a:pPr>
            <a:r>
              <a:rPr lang="en-US" sz="2000" dirty="0">
                <a:solidFill>
                  <a:schemeClr val="bg2">
                    <a:lumMod val="25000"/>
                  </a:schemeClr>
                </a:solidFill>
                <a:latin typeface="Liberation Mono"/>
              </a:rPr>
              <a:t>The CSV storage engine stores data in text files using comma-separated values format.</a:t>
            </a:r>
          </a:p>
          <a:p>
            <a:pPr marL="342866" indent="-342866"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866" indent="-342866"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US" dirty="0">
                <a:solidFill>
                  <a:schemeClr val="bg2">
                    <a:lumMod val="25000"/>
                  </a:schemeClr>
                </a:solidFill>
                <a:latin typeface="Liberation Mono"/>
              </a:rPr>
              <a:t>csv</a:t>
            </a:r>
            <a:r>
              <a:rPr lang="en-US" dirty="0">
                <a:solidFill>
                  <a:srgbClr val="0077AA"/>
                </a:solidFill>
                <a:latin typeface="Liberation Mono"/>
              </a:rPr>
              <a:t> </a:t>
            </a:r>
            <a:r>
              <a:rPr lang="en-US" dirty="0">
                <a:solidFill>
                  <a:srgbClr val="999999"/>
                </a:solidFill>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999999"/>
                </a:solidFill>
                <a:latin typeface="Liberation Mono"/>
              </a:rPr>
              <a:t>)</a:t>
            </a:r>
            <a:r>
              <a:rPr lang="en-US" dirty="0">
                <a:solidFill>
                  <a:srgbClr val="0077AA"/>
                </a:solidFill>
                <a:latin typeface="Liberation Mono"/>
              </a:rPr>
              <a:t> </a:t>
            </a:r>
            <a:r>
              <a:rPr lang="en-US" dirty="0">
                <a:solidFill>
                  <a:srgbClr val="F63122"/>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F63122"/>
                </a:solidFill>
                <a:latin typeface="Liberation Mono"/>
              </a:rPr>
              <a:t>CSV</a:t>
            </a:r>
            <a:r>
              <a:rPr lang="en-US" dirty="0">
                <a:latin typeface="Liberation Mono"/>
              </a:rPr>
              <a:t>;</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chemeClr val="bg2">
                    <a:lumMod val="25000"/>
                  </a:schemeClr>
                </a:solidFill>
                <a:latin typeface="Liberation Mono"/>
              </a:rPr>
              <a:t>csv</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latin typeface="Liberation Mono"/>
              </a:rPr>
              <a:t>1, 'saleel', 'manager', 3400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dirty="0">
                <a:solidFill>
                  <a:schemeClr val="bg2">
                    <a:lumMod val="25000"/>
                  </a:schemeClr>
                </a:solidFill>
                <a:latin typeface="Liberation Mono"/>
              </a:rPr>
              <a:t>csv</a:t>
            </a:r>
            <a:r>
              <a:rPr lang="en-IN" dirty="0">
                <a:latin typeface="Liberation Mono"/>
              </a:rPr>
              <a:t>; </a:t>
            </a:r>
          </a:p>
        </p:txBody>
      </p:sp>
      <p:sp>
        <p:nvSpPr>
          <p:cNvPr id="13" name="Rectangle 12">
            <a:extLst>
              <a:ext uri="{FF2B5EF4-FFF2-40B4-BE49-F238E27FC236}">
                <a16:creationId xmlns:a16="http://schemas.microsoft.com/office/drawing/2014/main" id="{CF5B85F3-FDB7-4380-99A7-FB2A685D9DF4}"/>
              </a:ext>
            </a:extLst>
          </p:cNvPr>
          <p:cNvSpPr/>
          <p:nvPr/>
        </p:nvSpPr>
        <p:spPr>
          <a:xfrm>
            <a:off x="1523802" y="448"/>
            <a:ext cx="9142809" cy="584699"/>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 with engine</a:t>
            </a:r>
            <a:endParaRPr lang="en-IN" sz="3600"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7036697" y="814986"/>
            <a:ext cx="4616753" cy="769341"/>
          </a:xfrm>
          <a:prstGeom prst="rect">
            <a:avLst/>
          </a:prstGeom>
        </p:spPr>
        <p:txBody>
          <a:bodyPr wrap="none">
            <a:spAutoFit/>
          </a:bodyPr>
          <a:lstStyle/>
          <a:p>
            <a:r>
              <a:rPr lang="en-US" sz="2200" dirty="0">
                <a:solidFill>
                  <a:srgbClr val="002060"/>
                </a:solidFill>
              </a:rPr>
              <a:t>show engines;</a:t>
            </a:r>
          </a:p>
          <a:p>
            <a:r>
              <a:rPr lang="en-US" sz="2200" dirty="0">
                <a:solidFill>
                  <a:srgbClr val="002060"/>
                </a:solidFill>
              </a:rPr>
              <a:t>set default_storage_engine = memory;</a:t>
            </a:r>
          </a:p>
        </p:txBody>
      </p:sp>
      <p:pic>
        <p:nvPicPr>
          <p:cNvPr id="7" name="Picture 6">
            <a:extLst>
              <a:ext uri="{FF2B5EF4-FFF2-40B4-BE49-F238E27FC236}">
                <a16:creationId xmlns:a16="http://schemas.microsoft.com/office/drawing/2014/main" id="{2CD7EEBE-558F-4585-92F6-B24AB5151F4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A55E2658-6C1D-4EC9-8EC6-9ECFEB6974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2611116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3802" y="448"/>
            <a:ext cx="9142809" cy="584699"/>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15" y="333060"/>
            <a:ext cx="11375783" cy="1354041"/>
          </a:xfrm>
          <a:prstGeom prst="rect">
            <a:avLst/>
          </a:prstGeom>
          <a:noFill/>
        </p:spPr>
        <p:txBody>
          <a:bodyPr wrap="square">
            <a:spAutoFit/>
          </a:bodyPr>
          <a:lstStyle/>
          <a:p>
            <a:pPr algn="l" fontAlgn="base"/>
            <a:r>
              <a:rPr lang="en-US" sz="2000" dirty="0">
                <a:solidFill>
                  <a:srgbClr val="337AB7"/>
                </a:solidFill>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dirty="0">
                <a:solidFill>
                  <a:schemeClr val="tx1">
                    <a:lumMod val="75000"/>
                    <a:lumOff val="25000"/>
                  </a:schemeClr>
                </a:solidFill>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15" y="1773032"/>
            <a:ext cx="11428277" cy="2931017"/>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dirty="0">
                  <a:solidFill>
                    <a:srgbClr val="337AB7"/>
                  </a:solidFill>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dirty="0">
                  <a:solidFill>
                    <a:srgbClr val="337AB7"/>
                  </a:solidFill>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21" y="4868973"/>
            <a:ext cx="5111903" cy="1655709"/>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dirty="0">
                  <a:solidFill>
                    <a:srgbClr val="333333"/>
                  </a:solidFill>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21" indent="-285721" algn="just">
                  <a:buFont typeface="Arial" panose="020B0604020202020204" pitchFamily="34" charset="0"/>
                  <a:buChar char="•"/>
                </a:pPr>
                <a:r>
                  <a:rPr lang="en-US" dirty="0">
                    <a:solidFill>
                      <a:srgbClr val="000000"/>
                    </a:solidFill>
                    <a:latin typeface="Inter-Regular"/>
                  </a:rPr>
                  <a:t>RANGE Partitioning</a:t>
                </a:r>
              </a:p>
              <a:p>
                <a:pPr marL="285721" indent="-285721" algn="just">
                  <a:buFont typeface="Arial" panose="020B0604020202020204" pitchFamily="34" charset="0"/>
                  <a:buChar char="•"/>
                </a:pPr>
                <a:r>
                  <a:rPr lang="en-US" dirty="0">
                    <a:solidFill>
                      <a:srgbClr val="000000"/>
                    </a:solidFill>
                    <a:latin typeface="Inter-Regular"/>
                  </a:rPr>
                  <a:t>LIST Partitioning</a:t>
                </a:r>
              </a:p>
              <a:p>
                <a:pPr marL="285721" indent="-285721" algn="just">
                  <a:buFont typeface="Arial" panose="020B0604020202020204" pitchFamily="34" charset="0"/>
                  <a:buChar char="•"/>
                </a:pPr>
                <a:r>
                  <a:rPr lang="en-US" dirty="0">
                    <a:solidFill>
                      <a:srgbClr val="000000"/>
                    </a:solidFill>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21" indent="-285721" algn="just">
                  <a:buFont typeface="Arial" panose="020B0604020202020204" pitchFamily="34" charset="0"/>
                  <a:buChar char="•"/>
                </a:pPr>
                <a:r>
                  <a:rPr lang="en-US" dirty="0">
                    <a:solidFill>
                      <a:srgbClr val="000000"/>
                    </a:solidFill>
                    <a:latin typeface="Inter-Regular"/>
                  </a:rPr>
                  <a:t>HASH Partitioning</a:t>
                </a:r>
              </a:p>
              <a:p>
                <a:pPr marL="285721" indent="-285721" algn="just">
                  <a:buFont typeface="Arial" panose="020B0604020202020204" pitchFamily="34" charset="0"/>
                  <a:buChar char="•"/>
                </a:pPr>
                <a:r>
                  <a:rPr lang="en-US" dirty="0">
                    <a:solidFill>
                      <a:srgbClr val="000000"/>
                    </a:solidFill>
                    <a:latin typeface="Inter-Regular"/>
                  </a:rPr>
                  <a:t>KEY Partitioning</a:t>
                </a:r>
              </a:p>
              <a:p>
                <a:pPr marL="285721" indent="-285721" algn="just">
                  <a:buFont typeface="Arial" panose="020B0604020202020204" pitchFamily="34" charset="0"/>
                  <a:buChar char="•"/>
                </a:pPr>
                <a:r>
                  <a:rPr lang="en-US" dirty="0">
                    <a:solidFill>
                      <a:srgbClr val="000000"/>
                    </a:solidFill>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217" y="4353566"/>
            <a:ext cx="4248189" cy="2027377"/>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48785007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55829</TotalTime>
  <Words>66478</Words>
  <Application>Microsoft Office PowerPoint</Application>
  <PresentationFormat>Custom</PresentationFormat>
  <Paragraphs>7948</Paragraphs>
  <Slides>671</Slides>
  <Notes>40</Notes>
  <HiddenSlides>79</HiddenSlides>
  <MMClips>0</MMClips>
  <ScaleCrop>false</ScaleCrop>
  <HeadingPairs>
    <vt:vector size="6" baseType="variant">
      <vt:variant>
        <vt:lpstr>Fonts Used</vt:lpstr>
      </vt:variant>
      <vt:variant>
        <vt:i4>35</vt:i4>
      </vt:variant>
      <vt:variant>
        <vt:lpstr>Theme</vt:lpstr>
      </vt:variant>
      <vt:variant>
        <vt:i4>1</vt:i4>
      </vt:variant>
      <vt:variant>
        <vt:lpstr>Slide Titles</vt:lpstr>
      </vt:variant>
      <vt:variant>
        <vt:i4>671</vt:i4>
      </vt:variant>
    </vt:vector>
  </HeadingPairs>
  <TitlesOfParts>
    <vt:vector size="707" baseType="lpstr">
      <vt:lpstr>SimSun</vt:lpstr>
      <vt:lpstr>Akzidenz</vt:lpstr>
      <vt:lpstr>-apple-system</vt:lpstr>
      <vt:lpstr>Arial</vt:lpstr>
      <vt:lpstr>Arial</vt:lpstr>
      <vt:lpstr>Calibri</vt:lpstr>
      <vt:lpstr>Cambria</vt:lpstr>
      <vt:lpstr>Consolas</vt:lpstr>
      <vt:lpstr>erdana</vt:lpstr>
      <vt:lpstr>Georgia</vt:lpstr>
      <vt:lpstr>Georgia</vt:lpstr>
      <vt:lpstr>Gill Sans MT</vt:lpstr>
      <vt:lpstr>Gill Sans MT (Body)</vt:lpstr>
      <vt:lpstr>Helvetica</vt:lpstr>
      <vt:lpstr>Helvetica Neue</vt:lpstr>
      <vt:lpstr>Inter-Regular</vt:lpstr>
      <vt:lpstr>Inter-Regular</vt:lpstr>
      <vt:lpstr>Leelawadee UI Semilight</vt:lpstr>
      <vt:lpstr>Liberation Mono</vt:lpstr>
      <vt:lpstr>Monotype Sorts</vt:lpstr>
      <vt:lpstr>Open sans</vt:lpstr>
      <vt:lpstr>Open sans</vt:lpstr>
      <vt:lpstr>Open Sans Light</vt:lpstr>
      <vt:lpstr>Palatino Linotype</vt:lpstr>
      <vt:lpstr>Roboto</vt:lpstr>
      <vt:lpstr>Segoe Print</vt:lpstr>
      <vt:lpstr>Segoe UI</vt:lpstr>
      <vt:lpstr>Segoe UI Light</vt:lpstr>
      <vt:lpstr>Segoe UI Semilight</vt:lpstr>
      <vt:lpstr>Symbol</vt:lpstr>
      <vt:lpstr>Times New Roman</vt:lpstr>
      <vt:lpstr>verdana</vt:lpstr>
      <vt:lpstr>verdana</vt:lpstr>
      <vt:lpstr>Wingdings</vt:lpstr>
      <vt:lpstr>Wingdings 3</vt:lpstr>
      <vt:lpstr>Office Theme</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PowerPoint Presentation</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saleel</dc:creator>
  <cp:lastModifiedBy>saleel.bagde@hotmail.com</cp:lastModifiedBy>
  <cp:revision>3802</cp:revision>
  <dcterms:created xsi:type="dcterms:W3CDTF">2019-04-24T09:11:59Z</dcterms:created>
  <dcterms:modified xsi:type="dcterms:W3CDTF">2021-11-08T05:37:12Z</dcterms:modified>
</cp:coreProperties>
</file>